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502920"/>
            <a:ext cx="10789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THE GRAVITY RESTAURANT LEADERSHIP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1234440"/>
            <a:ext cx="10698480" cy="13258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3400" b="1">
                <a:solidFill>
                  <a:srgbClr val="FFFFFF"/>
                </a:solidFill>
                <a:latin typeface="Aptos"/>
              </a:rPr>
              <a:t>The Gravity Labor &amp; Workforce Control System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2788920"/>
            <a:ext cx="9875520" cy="7772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900" b="0">
                <a:solidFill>
                  <a:srgbClr val="F7F1E3"/>
                </a:solidFill>
                <a:latin typeface="Aptos"/>
              </a:rPr>
              <a:t>A controlled path from demand and availability to staffing, deployment, and labor correction.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4937760"/>
            <a:ext cx="4663440" cy="4114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MANAGER TRAINING | Release 1.1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5532120"/>
            <a:ext cx="594360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0">
                <a:solidFill>
                  <a:srgbClr val="FFFFFF"/>
                </a:solidFill>
                <a:latin typeface="Aptos"/>
              </a:rPr>
              <a:t>Thomas Monroe Books | Thomas Butler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GRV-C16–GRV-C20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Approval, Tracking &amp; Diagnosis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Can management explain scheduled versus actual variance?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forecast and schedule errors separated?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recurring labor misses diagnosed before cuts are made?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GRV-C16  Manager Schedule Approval Checklist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GRV-C17  Daily Labor Percent Tracker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GRV-C18  Weekly Labor Percent Tracker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GRV-C19  Scheduled Labor vs. Actual Labor Tracker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GRV-C20  Labor Problem Diagnosis Page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Variance is blamed on employees when forecast, schedule, or manager decisions caused it.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GRV-C21–GRV-C25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Daily Deployment, Exceptions &amp; Productivity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call-outs, cuts, adds, moves, and overtime approvals documented with current conditions?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Does the remaining team still have safe/service-ready coverage?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productivity reviews contextual?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GRV-C21  Emergency Call-Out Coverage Planner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GRV-C22  FOH Cut Decision Form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GRV-C23  Manager Labor Decision Log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GRV-C24  Employee Productivity Review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GRV-C25  Weekly Labor Meeting Form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Cuts made without service and skill checks can trade labor savings for lost sales and guest damage.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GRV-C26–GRV-C30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Analysis, Corrective Action &amp; Renewal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Which positions/dayparts drive recurring variance?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Is attendance/coverage risk visible without treating protected matters casually?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Do corrective actions change the schedule system rather than only the next shift?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GRV-C26  Labor Cost by Position &amp; Daypart Analysis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GRV-C27  Forecast-to-Schedule Accuracy Review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GRV-C28  Attendance &amp; Coverage Reliability Tracker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GRV-C29  Labor Corrective Action &amp; Improvement Log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GRV-C30  Monthly Workforce Control Scorecard &amp; 90-Day Staffing Plan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Monthly review without a 90-day staffing plan makes the same gaps recur.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The digital control center turns records into management visibility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1828800"/>
            <a:ext cx="246888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INPUT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2423160"/>
            <a:ext cx="2468880" cy="196596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Aptos"/>
              </a:rPr>
              <a:t>Approved source data, assumptions, owners, dates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29000" y="1828800"/>
            <a:ext cx="246888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CALCULATE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29000" y="2423160"/>
            <a:ext cx="2468880" cy="196596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Aptos"/>
              </a:rPr>
              <a:t>Variance, completion, exception, trend, exposure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63640" y="1828800"/>
            <a:ext cx="246888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CHECK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63640" y="2423160"/>
            <a:ext cx="2468880" cy="196596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Aptos"/>
              </a:rPr>
              <a:t>Missing source, overdue action, failed control, stale review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98280" y="1828800"/>
            <a:ext cx="246888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DECIDE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098280" y="2423160"/>
            <a:ext cx="2468880" cy="196596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Aptos"/>
              </a:rPr>
              <a:t>Owner, corrective action, due date, verification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5800" y="5166360"/>
            <a:ext cx="106070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1">
                <a:solidFill>
                  <a:srgbClr val="F7F1E3"/>
                </a:solidFill>
                <a:latin typeface="Aptos"/>
              </a:rPr>
              <a:t>Review failed checks before reading the dashboard. The workbook is a control center, not the official source record.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Every form must end in a decision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1600200"/>
            <a:ext cx="502920" cy="50292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500" b="1">
                <a:solidFill>
                  <a:srgbClr val="0B2545"/>
                </a:solidFill>
                <a:latin typeface="Aptos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7320" y="1600200"/>
            <a:ext cx="96926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Identify the record and source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468880"/>
            <a:ext cx="502920" cy="50292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500" b="1">
                <a:solidFill>
                  <a:srgbClr val="0B2545"/>
                </a:solidFill>
                <a:latin typeface="Aptos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17320" y="2468880"/>
            <a:ext cx="96926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Capture subject-specific evidence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337560"/>
            <a:ext cx="502920" cy="50292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500" b="1">
                <a:solidFill>
                  <a:srgbClr val="0B2545"/>
                </a:solidFill>
                <a:latin typeface="Aptos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17320" y="3337560"/>
            <a:ext cx="96926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State the exception or variance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206240"/>
            <a:ext cx="502920" cy="50292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500" b="1">
                <a:solidFill>
                  <a:srgbClr val="0B2545"/>
                </a:solidFill>
                <a:latin typeface="Aptos"/>
              </a:rPr>
              <a:t>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17320" y="4206240"/>
            <a:ext cx="96926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Assign the decision and owner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5074920"/>
            <a:ext cx="502920" cy="50292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500" b="1">
                <a:solidFill>
                  <a:srgbClr val="0B2545"/>
                </a:solidFill>
                <a:latin typeface="Aptos"/>
              </a:rPr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17320" y="5074920"/>
            <a:ext cx="96926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Set verification and next review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The review rhythm is what makes the system live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463040"/>
            <a:ext cx="20116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SHIFT / EVENT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34640" y="1463040"/>
            <a:ext cx="82296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Capture and correct immediate exceptions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395728"/>
            <a:ext cx="20116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DAILY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34640" y="2395728"/>
            <a:ext cx="82296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Check completion and unresolved risk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3328416"/>
            <a:ext cx="20116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WEEKLY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34640" y="3328416"/>
            <a:ext cx="82296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Review patterns and 1–3 priority actions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4261104"/>
            <a:ext cx="20116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MONTHLY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34640" y="4261104"/>
            <a:ext cx="82296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Score system health and repeated causes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5800" y="5193792"/>
            <a:ext cx="20116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90 DAYS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34640" y="5193792"/>
            <a:ext cx="82296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Reset priorities and verify system change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Corrective action closes the loop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0292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Failed control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2316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Contain / protect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4340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Find cause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6364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Assign correction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8388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Retest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10412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Close or escalate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3977639"/>
            <a:ext cx="10424160" cy="7315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7F1E3"/>
                </a:solidFill>
                <a:latin typeface="Aptos"/>
              </a:rPr>
              <a:t>Do not call an action complete because someone said it was done. Close it when the required evidence shows the control now works.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Five implementation mistakes to avoid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554480"/>
            <a:ext cx="457200" cy="45720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0B2545"/>
                </a:solidFill>
                <a:latin typeface="Aptos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25880" y="1554480"/>
            <a:ext cx="987552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Aptos"/>
              </a:rPr>
              <a:t>Launching all 30 tools at once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395728"/>
            <a:ext cx="457200" cy="45720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0B2545"/>
                </a:solidFill>
                <a:latin typeface="Aptos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25880" y="2395728"/>
            <a:ext cx="987552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Aptos"/>
              </a:rPr>
              <a:t>Using forms without a review meeting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3236976"/>
            <a:ext cx="457200" cy="45720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0B2545"/>
                </a:solidFill>
                <a:latin typeface="Aptos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25880" y="3236976"/>
            <a:ext cx="987552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Aptos"/>
              </a:rPr>
              <a:t>Typing over source records or formula cells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4078224"/>
            <a:ext cx="457200" cy="45720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0B2545"/>
                </a:solidFill>
                <a:latin typeface="Aptos"/>
              </a:rPr>
              <a:t>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25880" y="4078224"/>
            <a:ext cx="987552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Aptos"/>
              </a:rPr>
              <a:t>Keeping several unlabeled “final” versions in circulation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5800" y="4919472"/>
            <a:ext cx="457200" cy="45720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0B2545"/>
                </a:solidFill>
                <a:latin typeface="Aptos"/>
              </a:rPr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25880" y="4919472"/>
            <a:ext cx="987552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Aptos"/>
              </a:rPr>
              <a:t>Treating a metric improvement as success when safety, quality, legality, or guest experience weakened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18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Install in three controlled phases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828800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DAYS 1–30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2487168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900" b="1">
                <a:solidFill>
                  <a:srgbClr val="FFFFFF"/>
                </a:solidFill>
                <a:latin typeface="Aptos"/>
              </a:rPr>
              <a:t>STABILIZE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3291840"/>
            <a:ext cx="3383280" cy="182880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0">
                <a:solidFill>
                  <a:srgbClr val="F7F1E3"/>
                </a:solidFill>
                <a:latin typeface="Aptos"/>
              </a:rPr>
              <a:t>Assign owner • confirm sources • launch highest-risk tools • start weekly review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34840" y="1828800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DAYS 31–60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34840" y="2487168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900" b="1">
                <a:solidFill>
                  <a:srgbClr val="FFFFFF"/>
                </a:solidFill>
                <a:latin typeface="Aptos"/>
              </a:rPr>
              <a:t>STANDARDIZE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34840" y="3291840"/>
            <a:ext cx="3383280" cy="182880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0">
                <a:solidFill>
                  <a:srgbClr val="F7F1E3"/>
                </a:solidFill>
                <a:latin typeface="Aptos"/>
              </a:rPr>
              <a:t>Expand tools • calibrate managers • validate workbook • correct weak fields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0" y="1828800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DAYS 61–90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0" y="2487168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900" b="1">
                <a:solidFill>
                  <a:srgbClr val="FFFFFF"/>
                </a:solidFill>
                <a:latin typeface="Aptos"/>
              </a:rPr>
              <a:t>VERIFY &amp; RENEW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0" y="3291840"/>
            <a:ext cx="3383280" cy="182880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0">
                <a:solidFill>
                  <a:srgbClr val="F7F1E3"/>
                </a:solidFill>
                <a:latin typeface="Aptos"/>
              </a:rPr>
              <a:t>Audit evidence • close checks • confirm handoffs • approve next 90-day plan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19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Use current sources and disclose limits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417320"/>
            <a:ext cx="3017520" cy="5486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B38B2E"/>
                </a:solidFill>
                <a:latin typeface="Aptos"/>
              </a:rPr>
              <a:t>U.S. Department of Labor - Restaurant Employment Toolkit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03320" y="1417320"/>
            <a:ext cx="7406640" cy="6400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150" b="0">
                <a:solidFill>
                  <a:srgbClr val="F7F1E3"/>
                </a:solidFill>
                <a:latin typeface="Aptos"/>
              </a:rPr>
              <a:t>https://www.dol.gov/agencies/whd/compliance-assistance/toolkits/restaurant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331720"/>
            <a:ext cx="3017520" cy="5486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B38B2E"/>
                </a:solidFill>
                <a:latin typeface="Aptos"/>
              </a:rPr>
              <a:t>U.S. Department of Labor - FLSA Handy Reference Guide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03320" y="2331720"/>
            <a:ext cx="7406640" cy="6400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150" b="0">
                <a:solidFill>
                  <a:srgbClr val="F7F1E3"/>
                </a:solidFill>
                <a:latin typeface="Aptos"/>
              </a:rPr>
              <a:t>https://www.dol.gov/agencies/whd/compliance-assistance/handy-reference-guide-flsa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3246120"/>
            <a:ext cx="3017520" cy="5486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B38B2E"/>
                </a:solidFill>
                <a:latin typeface="Aptos"/>
              </a:rPr>
              <a:t>Restaurant source records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03320" y="3246120"/>
            <a:ext cx="7406640" cy="6400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150" b="0">
                <a:solidFill>
                  <a:srgbClr val="F7F1E3"/>
                </a:solidFill>
                <a:latin typeface="Aptos"/>
              </a:rPr>
              <a:t>POS demand, approved forecasts, schedules, time punches, payroll summaries, availability, time-off records, certification records, and manager shift notes.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5989320"/>
            <a:ext cx="1051560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50" b="1">
                <a:solidFill>
                  <a:srgbClr val="FFFFFF"/>
                </a:solidFill>
                <a:latin typeface="Aptos"/>
              </a:rPr>
              <a:t>Verify source pages and applicable requirements before relying on a legal, regulatory, health, payroll, or compliance conclusion.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The problem this system is built to solve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600200"/>
            <a:ext cx="10789920" cy="7315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800" b="0">
                <a:solidFill>
                  <a:srgbClr val="F7F1E3"/>
                </a:solidFill>
                <a:latin typeface="Aptos"/>
              </a:rPr>
              <a:t>Creates one controlled path from demand forecast to schedule, shift coverage, labor deployment, overtime prevention, attendance reliability, daily labor decisions, and monthly workforce improvement.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2743200"/>
            <a:ext cx="3291840" cy="17373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Aptos"/>
              </a:rPr>
              <a:t>TRUTH
What is actually happening?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34840" y="2743200"/>
            <a:ext cx="3291840" cy="17373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Aptos"/>
              </a:rPr>
              <a:t>COST
What does the gap damage?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0" y="2743200"/>
            <a:ext cx="3291840" cy="17373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Aptos"/>
              </a:rPr>
              <a:t>SYSTEM
What control prevents recurrence?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85800" y="685800"/>
            <a:ext cx="1060704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00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51560" y="1600200"/>
            <a:ext cx="10058400" cy="68580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2800" b="1">
                <a:solidFill>
                  <a:srgbClr val="FFFFFF"/>
                </a:solidFill>
                <a:latin typeface="Aptos"/>
              </a:rPr>
              <a:t>Face the truth. Name the cost. Build the system.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17320" y="2788920"/>
            <a:ext cx="9326880" cy="10058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2100" b="1">
                <a:solidFill>
                  <a:srgbClr val="F7F1E3"/>
                </a:solidFill>
                <a:latin typeface="Aptos"/>
              </a:rPr>
              <a:t>The Gravity Labor &amp; Workforce Control System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11680" y="4572000"/>
            <a:ext cx="8138160" cy="7315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GRV-C01–GRV-C30 | Thomas Monroe Books | Thomas Butler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Six rules define a real operating system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60020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1  One official tool ID and name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63640" y="160020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2  One named owner and frequency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301752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3  One source and limitation standard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63640" y="301752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4  One decision and escalation path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443484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5  One corrective-action and verification loop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63640" y="443484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6  No local duplicate becomes “the standard” by accident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This system owns one subject — not everything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08760"/>
            <a:ext cx="301752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GRV-SF Sales Intelligence &amp; Forecasting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03320" y="1508760"/>
            <a:ext cx="758952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0">
                <a:solidFill>
                  <a:srgbClr val="F7F1E3"/>
                </a:solidFill>
                <a:latin typeface="Aptos"/>
              </a:rPr>
              <a:t>Projects demand. GRV-C converts approved demand assumptions into staffing and deployment decisions.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2651760"/>
            <a:ext cx="301752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GRV-P Performance &amp; Profitability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03320" y="2651760"/>
            <a:ext cx="758952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0">
                <a:solidFill>
                  <a:srgbClr val="F7F1E3"/>
                </a:solidFill>
                <a:latin typeface="Aptos"/>
              </a:rPr>
              <a:t>Uses labor results for profit decisions. GRV-C owns schedule, deployment, overtime, coverage, productivity, and labor-correction evidence.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3794760"/>
            <a:ext cx="301752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GRV-T Employee Training &amp; Certification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03320" y="3794760"/>
            <a:ext cx="758952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0">
                <a:solidFill>
                  <a:srgbClr val="F7F1E3"/>
                </a:solidFill>
                <a:latin typeface="Aptos"/>
              </a:rPr>
              <a:t>Owns training and competency records. GRV-C uses certification and cross-training status to make coverage decisions.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0080" y="4937760"/>
            <a:ext cx="301752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GRV-M Manager Development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03320" y="4937760"/>
            <a:ext cx="758952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0">
                <a:solidFill>
                  <a:srgbClr val="F7F1E3"/>
                </a:solidFill>
                <a:latin typeface="Aptos"/>
              </a:rPr>
              <a:t>Develops management judgment. GRV-C creates operating evidence about labor decisions and outcomes.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Six operating areas cover the full control path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08760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C01–C05  Labor Governance &amp; Core Measures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63640" y="1508760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C06–C10  Coverage, Forecasting &amp; Position Planning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2990088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C11–C15  Schedule Construction &amp; Availability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63640" y="2990088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C16–C20  Approval, Tracking &amp; Diagnosis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4471416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C21–C25  Daily Deployment, Exceptions &amp; Productivity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63640" y="4471416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C26–C30  Analysis, Corrective Action &amp; Renewal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Ownership must be visible before records are collected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554480"/>
            <a:ext cx="22860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B38B2E"/>
                </a:solidFill>
                <a:latin typeface="Aptos"/>
              </a:rPr>
              <a:t>Sponsor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71800" y="1554480"/>
            <a:ext cx="82296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Approves authority, resources, risk decisions, and priorities.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606039"/>
            <a:ext cx="22860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B38B2E"/>
                </a:solidFill>
                <a:latin typeface="Aptos"/>
              </a:rPr>
              <a:t>System owner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71800" y="2606039"/>
            <a:ext cx="82296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Maintains the current control center and review rhythm.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3657599"/>
            <a:ext cx="22860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B38B2E"/>
                </a:solidFill>
                <a:latin typeface="Aptos"/>
              </a:rPr>
              <a:t>Manager / record owner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71800" y="3657599"/>
            <a:ext cx="82296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Creates evidence and acts within approved authority.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4709159"/>
            <a:ext cx="22860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B38B2E"/>
                </a:solidFill>
                <a:latin typeface="Aptos"/>
              </a:rPr>
              <a:t>Qualified reviewer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71800" y="4709159"/>
            <a:ext cx="82296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Handles legal, regulatory, payroll, safety, health, or specialized judgment.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5800" y="5760720"/>
            <a:ext cx="10607040" cy="475488"/>
          </a:xfrm>
          <a:prstGeom prst="rect">
            <a:avLst/>
          </a:prstGeom>
          <a:solidFill>
            <a:srgbClr val="7A2E2A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If authority or source validity is unclear, pause the affected decision when feasible and escalate — do not invent a local rule.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GRV-C01–GRV-C05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Labor Governance &amp; Core Measures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labor definitions and wage assumptions controlled?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role/manager coverage requirements explicit?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staffing decisions separated from payroll source records?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GRV-C01  Labor Percent Calculation Worksheet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GRV-C02  Sales-to-Staffing Review Worksheet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GRV-C03  FOH Position Planner Worksheet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GRV-C04  BOH Position Planner Worksheet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GRV-C05  Manager Coverage Planner Worksheet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One labor-percent number hides coverage, skill, and daypart problems.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GRV-C06–GRV-C10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08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Coverage, Forecasting &amp; Position Planning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Is demand translated into position need rather than one broad labor-percent target?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Is cross-training evidence current?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fixed work and training loads visible?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GRV-C06  Cross-Training Coverage Chart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GRV-C07  Weekly Schedule Planning Page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GRV-C08  Sales Forecast Worksheet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GRV-C09  Labor Budget Builder Worksheet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GRV-C10  Staffing Needs by Daypart Worksheet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Forecasts that never become position plans create reactive staffing.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GRV-C11–GRV-C15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09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Schedule Construction &amp; Availability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Does the schedule honor current availability, qualification, coverage, and approved hour rules?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overtime risks visible before posting?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Is manager coverage reviewed?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GRV-C11  Position-by-Position Schedule Planner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GRV-C12  Weekly Schedule Grid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GRV-C13  Employee Availability Tracker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GRV-C14  Time-Off Request Tracker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GRV-C15  Overtime Risk Tracker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Schedules can look efficient on paper while violating availability or leaving unqualified coverage.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