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extended-properties" Target="docProps/app.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D1B2A"/>
        </a:solidFill>
      </p:bgPr>
    </p:bg>
    <p:spTree>
      <p:nvGrpSpPr>
        <p:cNvPr id="1" name=""/>
        <p:cNvGrpSpPr/>
        <p:nvPr/>
      </p:nvGrpSpPr>
      <p:grpSpPr>
        <a:xfrm>
          <a:off x="0" y="0"/>
          <a:ext cx="0" cy="0"/>
          <a:chOff x="0" y="0"/>
          <a:chExt cx="0" cy="0"/>
        </a:xfrm>
      </p:grpSpPr>
      <p:sp>
        <p:nvSpPr>
          <p:cNvPr id="2" name="Text 0"/>
          <p:cNvSpPr/>
          <p:nvPr/>
        </p:nvSpPr>
        <p:spPr>
          <a:xfrm>
            <a:off x="640080" y="502920"/>
            <a:ext cx="10789920" cy="228600"/>
          </a:xfrm>
          <a:prstGeom prst="rect">
            <a:avLst/>
          </a:prstGeom>
          <a:noFill/>
          <a:ln/>
        </p:spPr>
        <p:txBody>
          <a:bodyPr wrap="square" lIns="0" tIns="0" rIns="0" bIns="0" rtlCol="0" anchor="ctr"/>
          <a:lstStyle/>
          <a:p>
            <a:pPr indent="0" marL="0">
              <a:buNone/>
            </a:pPr>
            <a:r>
              <a:rPr lang="en-US" sz="1000" b="1" dirty="0">
                <a:solidFill>
                  <a:srgbClr val="C8A24A"/>
                </a:solidFill>
              </a:rPr>
              <a:t>THE GRAVITY RESTAURANT LEADERSHIP SYSTEM</a:t>
            </a:r>
            <a:endParaRPr lang="en-US" sz="1000" dirty="0"/>
          </a:p>
        </p:txBody>
      </p:sp>
      <p:sp>
        <p:nvSpPr>
          <p:cNvPr id="3" name="Text 1"/>
          <p:cNvSpPr/>
          <p:nvPr/>
        </p:nvSpPr>
        <p:spPr>
          <a:xfrm>
            <a:off x="640080" y="1051560"/>
            <a:ext cx="10698480" cy="822960"/>
          </a:xfrm>
          <a:prstGeom prst="rect">
            <a:avLst/>
          </a:prstGeom>
          <a:noFill/>
          <a:ln/>
        </p:spPr>
        <p:txBody>
          <a:bodyPr wrap="square" lIns="0" tIns="0" rIns="0" bIns="0" rtlCol="0" anchor="ctr"/>
          <a:lstStyle/>
          <a:p>
            <a:pPr indent="0" marL="0">
              <a:buNone/>
            </a:pPr>
            <a:r>
              <a:rPr lang="en-US" sz="3400" b="1" dirty="0">
                <a:solidFill>
                  <a:srgbClr val="FFFFFF"/>
                </a:solidFill>
                <a:latin typeface="Georgia" pitchFamily="34" charset="0"/>
                <a:ea typeface="Georgia" pitchFamily="34" charset="-122"/>
                <a:cs typeface="Georgia" pitchFamily="34" charset="-120"/>
              </a:rPr>
              <a:t>The Gravity Facilities &amp; Maintenance System</a:t>
            </a:r>
            <a:endParaRPr lang="en-US" sz="3400" dirty="0"/>
          </a:p>
        </p:txBody>
      </p:sp>
      <p:sp>
        <p:nvSpPr>
          <p:cNvPr id="4" name="Text 2"/>
          <p:cNvSpPr/>
          <p:nvPr/>
        </p:nvSpPr>
        <p:spPr>
          <a:xfrm>
            <a:off x="658368" y="1901952"/>
            <a:ext cx="9875520" cy="320040"/>
          </a:xfrm>
          <a:prstGeom prst="rect">
            <a:avLst/>
          </a:prstGeom>
          <a:noFill/>
          <a:ln/>
        </p:spPr>
        <p:txBody>
          <a:bodyPr wrap="square" lIns="0" tIns="0" rIns="0" bIns="0" rtlCol="0" anchor="ctr"/>
          <a:lstStyle/>
          <a:p>
            <a:pPr indent="0" marL="0">
              <a:buNone/>
            </a:pPr>
            <a:r>
              <a:rPr lang="en-US" sz="1300" b="1" dirty="0">
                <a:solidFill>
                  <a:srgbClr val="C8A24A"/>
                </a:solidFill>
              </a:rPr>
              <a:t>GRV-FM01-GRV-FM30 | Release 1.1</a:t>
            </a:r>
            <a:endParaRPr lang="en-US" sz="1300" dirty="0"/>
          </a:p>
        </p:txBody>
      </p:sp>
      <p:sp>
        <p:nvSpPr>
          <p:cNvPr id="5" name="Text 3"/>
          <p:cNvSpPr/>
          <p:nvPr/>
        </p:nvSpPr>
        <p:spPr>
          <a:xfrm>
            <a:off x="676656" y="2432304"/>
            <a:ext cx="9692640" cy="731520"/>
          </a:xfrm>
          <a:prstGeom prst="rect">
            <a:avLst/>
          </a:prstGeom>
          <a:noFill/>
          <a:ln/>
        </p:spPr>
        <p:txBody>
          <a:bodyPr wrap="square" lIns="0" tIns="0" rIns="0" bIns="0" rtlCol="0" anchor="ctr">
            <a:normAutofit/>
          </a:bodyPr>
          <a:lstStyle/>
          <a:p>
            <a:pPr indent="0" marL="0">
              <a:buNone/>
            </a:pPr>
            <a:r>
              <a:rPr lang="en-US" sz="1800" dirty="0">
                <a:solidFill>
                  <a:srgbClr val="FFFFFF"/>
                </a:solidFill>
              </a:rPr>
              <a:t>A practical system for controlling physical restaurant, equipment readiness, repairs, vendors, downtime, and capital renewal.</a:t>
            </a:r>
            <a:endParaRPr lang="en-US" sz="1800" dirty="0"/>
          </a:p>
        </p:txBody>
      </p:sp>
      <p:sp>
        <p:nvSpPr>
          <p:cNvPr id="6" name="Text 4"/>
          <p:cNvSpPr/>
          <p:nvPr/>
        </p:nvSpPr>
        <p:spPr>
          <a:xfrm>
            <a:off x="676656" y="5989320"/>
            <a:ext cx="10332720" cy="274320"/>
          </a:xfrm>
          <a:prstGeom prst="rect">
            <a:avLst/>
          </a:prstGeom>
          <a:noFill/>
          <a:ln/>
        </p:spPr>
        <p:txBody>
          <a:bodyPr wrap="square" lIns="0" tIns="0" rIns="0" bIns="0" rtlCol="0" anchor="ctr"/>
          <a:lstStyle/>
          <a:p>
            <a:pPr indent="0" marL="0">
              <a:buNone/>
            </a:pPr>
            <a:r>
              <a:rPr lang="en-US" sz="900" dirty="0">
                <a:solidFill>
                  <a:srgbClr val="D1D5DB"/>
                </a:solidFill>
              </a:rPr>
              <a:t>Published by Thomas Monroe Books  |  Author: Thomas Butler  |  Founding Year Free Access</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Weekly review rhythm</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GRV-FM09</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Weekly review asks: what failed, what repeated, what is overdue, what costs us, and what must be corrected before the next week.</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Monthly scorecard rhythm</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GRV-FM10</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Monthly scorecards convert raw activity into patterns, risks, closed actions, current owners, and next priorities.</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Evidence and source rules</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GRV-FM11</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Every record names the source, date, owner, limitation, and decision. Estimates are labeled until verified. Completed records are archived.</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Corrective-action discipline</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GRV-FM12</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Corrective action closes the control failure, not only the immediate problem. Cause, action, owner, due date, evidence, and verification are required.</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Dashboard measures</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GRV-FM13</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Track controlled assets, critical assets, open repairs, overdue repairs, overdue preventive maintenance, open corrective actions, downtime hours, and capital-risk signals.</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14</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How the forms library is used</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GRV-FM14</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The forms library provides field-ready records for all 30 tools. Use the PDF for clean distribution and DOCX for controlled local customization.</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15</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How the workbook is used</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GRV-FM15</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The XLSX is the live control center. The PDF workbook is the stable print/share reference. Do not type over formulas or rename controlled sheets.</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Manager training cadence</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GRV-FM16</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Train the why, the rhythm, the form standard, and the dashboard review. Managers should practice with one realistic example before live use.</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17</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30-Day Accelerated Path</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GRV-FM17</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Install only the first 3-5 GRV-FM tools tied to one real facilities pressure point. Days 1-5 measure and define, Days 6-10 train and pilot, Days 11-20 execute, Days 21-27 stress-test, and Days 28-30 verify and decide.</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18</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60-Day Guided Path</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GRV-FM18</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this path when the restaurant needs more time for learning, cleaner evidence, manager practice, vendor coordination, and sustained adoption. Day 30 is the midpoint gate; Day 60 is the final hold decision.</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Why this system exists</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GRV-FM01</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Restaurants lose control when physical restaurant, equipment readiness, repairs, vendors, downtime, and capital renewal are handled through memory, habit, emergency reactions, or private judgment instead of a reviewed record.</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02</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GRV-FM30: 90-Day Improvement Plan</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GRV-FM19</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GRV-FM30 only when a true quarterly facilities improvement plan is needed. It is not the installation path. Keep 30/60 installation separate from legitimate 90-day improvement planning.</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20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Final operating standard</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GRV-FM20</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Face the truth. Name the cost. Build the system. Review the evidence. Correct the failure. Verify before expanding.</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Truth - Cost - System</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GRV-FM02</a:t>
            </a:r>
            <a:endParaRPr lang="en-US" sz="1000" dirty="0"/>
          </a:p>
        </p:txBody>
      </p:sp>
      <p:sp>
        <p:nvSpPr>
          <p:cNvPr id="4" name="Shape 2"/>
          <p:cNvSpPr/>
          <p:nvPr/>
        </p:nvSpPr>
        <p:spPr>
          <a:xfrm>
            <a:off x="685800" y="1417320"/>
            <a:ext cx="3383280" cy="3566160"/>
          </a:xfrm>
          <a:prstGeom prst="roundRect">
            <a:avLst>
              <a:gd name="adj" fmla="val 1622"/>
            </a:avLst>
          </a:prstGeom>
          <a:solidFill>
            <a:srgbClr val="FFFFFF"/>
          </a:solidFill>
          <a:ln w="6350">
            <a:solidFill>
              <a:srgbClr val="E5E7EB"/>
            </a:solidFill>
            <a:prstDash val="solid"/>
          </a:ln>
        </p:spPr>
        <p:txBody>
          <a:bodyPr/>
          <a:p/>
        </p:txBody>
      </p:sp>
      <p:sp>
        <p:nvSpPr>
          <p:cNvPr id="5" name="Text 3"/>
          <p:cNvSpPr/>
          <p:nvPr/>
        </p:nvSpPr>
        <p:spPr>
          <a:xfrm>
            <a:off x="822960" y="1527048"/>
            <a:ext cx="31089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TRUTH</a:t>
            </a:r>
            <a:endParaRPr lang="en-US" sz="1200" dirty="0"/>
          </a:p>
        </p:txBody>
      </p:sp>
      <p:sp>
        <p:nvSpPr>
          <p:cNvPr id="6" name="Text 4"/>
          <p:cNvSpPr/>
          <p:nvPr/>
        </p:nvSpPr>
        <p:spPr>
          <a:xfrm>
            <a:off x="822960" y="1856232"/>
            <a:ext cx="3108960" cy="30358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 see the current condition. </a:t>
            </a:r>
            <a:endParaRPr lang="en-US" sz="850" dirty="0"/>
          </a:p>
        </p:txBody>
      </p:sp>
      <p:sp>
        <p:nvSpPr>
          <p:cNvPr id="7" name="Shape 5"/>
          <p:cNvSpPr/>
          <p:nvPr/>
        </p:nvSpPr>
        <p:spPr>
          <a:xfrm>
            <a:off x="4434840" y="1417320"/>
            <a:ext cx="3383280" cy="3566160"/>
          </a:xfrm>
          <a:prstGeom prst="roundRect">
            <a:avLst>
              <a:gd name="adj" fmla="val 1622"/>
            </a:avLst>
          </a:prstGeom>
          <a:solidFill>
            <a:srgbClr val="FFFFFF"/>
          </a:solidFill>
          <a:ln w="6350">
            <a:solidFill>
              <a:srgbClr val="E5E7EB"/>
            </a:solidFill>
            <a:prstDash val="solid"/>
          </a:ln>
        </p:spPr>
        <p:txBody>
          <a:bodyPr/>
          <a:p/>
        </p:txBody>
      </p:sp>
      <p:sp>
        <p:nvSpPr>
          <p:cNvPr id="8" name="Text 6"/>
          <p:cNvSpPr/>
          <p:nvPr/>
        </p:nvSpPr>
        <p:spPr>
          <a:xfrm>
            <a:off x="4572000" y="1527048"/>
            <a:ext cx="31089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COST</a:t>
            </a:r>
            <a:endParaRPr lang="en-US" sz="1200" dirty="0"/>
          </a:p>
        </p:txBody>
      </p:sp>
      <p:sp>
        <p:nvSpPr>
          <p:cNvPr id="9" name="Text 7"/>
          <p:cNvSpPr/>
          <p:nvPr/>
        </p:nvSpPr>
        <p:spPr>
          <a:xfrm>
            <a:off x="4572000" y="1856232"/>
            <a:ext cx="3108960" cy="30358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Name the operational, financial, human, and trust damage.</a:t>
            </a:r>
            <a:endParaRPr lang="en-US" sz="850" dirty="0"/>
          </a:p>
        </p:txBody>
      </p:sp>
      <p:sp>
        <p:nvSpPr>
          <p:cNvPr id="10" name="Shape 8"/>
          <p:cNvSpPr/>
          <p:nvPr/>
        </p:nvSpPr>
        <p:spPr>
          <a:xfrm>
            <a:off x="8183880" y="1417320"/>
            <a:ext cx="3383280" cy="3566160"/>
          </a:xfrm>
          <a:prstGeom prst="roundRect">
            <a:avLst>
              <a:gd name="adj" fmla="val 1622"/>
            </a:avLst>
          </a:prstGeom>
          <a:solidFill>
            <a:srgbClr val="FFFFFF"/>
          </a:solidFill>
          <a:ln w="6350">
            <a:solidFill>
              <a:srgbClr val="E5E7EB"/>
            </a:solidFill>
            <a:prstDash val="solid"/>
          </a:ln>
        </p:spPr>
        <p:txBody>
          <a:bodyPr/>
          <a:p/>
        </p:txBody>
      </p:sp>
      <p:sp>
        <p:nvSpPr>
          <p:cNvPr id="11" name="Text 9"/>
          <p:cNvSpPr/>
          <p:nvPr/>
        </p:nvSpPr>
        <p:spPr>
          <a:xfrm>
            <a:off x="8321040" y="1527048"/>
            <a:ext cx="31089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SYSTEM</a:t>
            </a:r>
            <a:endParaRPr lang="en-US" sz="1200" dirty="0"/>
          </a:p>
        </p:txBody>
      </p:sp>
      <p:sp>
        <p:nvSpPr>
          <p:cNvPr id="12" name="Text 10"/>
          <p:cNvSpPr/>
          <p:nvPr/>
        </p:nvSpPr>
        <p:spPr>
          <a:xfrm>
            <a:off x="8321040" y="1856232"/>
            <a:ext cx="3108960" cy="30358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Assign owners, use tools, review evidence, and verify repair.</a:t>
            </a:r>
            <a:endParaRPr lang="en-US" sz="850" dirty="0"/>
          </a:p>
        </p:txBody>
      </p:sp>
      <p:sp>
        <p:nvSpPr>
          <p:cNvPr id="13" name="Text 11"/>
          <p:cNvSpPr/>
          <p:nvPr/>
        </p:nvSpPr>
        <p:spPr>
          <a:xfrm>
            <a:off x="411480" y="6446520"/>
            <a:ext cx="11338560" cy="182880"/>
          </a:xfrm>
          <a:prstGeom prst="rect">
            <a:avLst/>
          </a:prstGeom>
          <a:noFill/>
          <a:ln/>
        </p:spPr>
        <p:txBody>
          <a:bodyPr wrap="square" lIns="0" tIns="0" rIns="0" bIns="0" rtlCol="0" anchor="ctr"/>
          <a:lstStyle/>
          <a:p>
            <a:r>
              <a:t>THE GRAVITY SYSTEM  |  GRV-FM  |  RELEASE 1.1  |  03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What this system owns</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GRV-FM03</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This system owns records, cadence, roles, review gates, exception handling, and improvement actions for physical restaurant, equipment readiness, repairs, vendors, downtime, and capital renewal.</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04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What this system does not replace</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GRV-FM04</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It does not replace legal, accounting, payroll, HR, food-code, engineering, insurance, fire, safety, privacy, payment-card, or other qualified review.</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05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The six operating areas</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GRV-FM05</a:t>
            </a:r>
            <a:endParaRPr lang="en-US" sz="1000" dirty="0"/>
          </a:p>
        </p:txBody>
      </p:sp>
      <p:sp>
        <p:nvSpPr>
          <p:cNvPr id="4" name="Shape 2"/>
          <p:cNvSpPr/>
          <p:nvPr/>
        </p:nvSpPr>
        <p:spPr>
          <a:xfrm>
            <a:off x="640080" y="1325880"/>
            <a:ext cx="3291840" cy="1508760"/>
          </a:xfrm>
          <a:prstGeom prst="roundRect">
            <a:avLst>
              <a:gd name="adj" fmla="val 3636"/>
            </a:avLst>
          </a:prstGeom>
          <a:solidFill>
            <a:srgbClr val="FFFFFF"/>
          </a:solidFill>
          <a:ln w="6350">
            <a:solidFill>
              <a:srgbClr val="E5E7EB"/>
            </a:solidFill>
            <a:prstDash val="solid"/>
          </a:ln>
        </p:spPr>
        <p:txBody>
          <a:bodyPr/>
          <a:p/>
        </p:txBody>
      </p:sp>
      <p:sp>
        <p:nvSpPr>
          <p:cNvPr id="5" name="Text 3"/>
          <p:cNvSpPr/>
          <p:nvPr/>
        </p:nvSpPr>
        <p:spPr>
          <a:xfrm>
            <a:off x="777240" y="1435608"/>
            <a:ext cx="301752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01-05</a:t>
            </a:r>
            <a:endParaRPr lang="en-US" sz="1200" dirty="0"/>
          </a:p>
        </p:txBody>
      </p:sp>
      <p:sp>
        <p:nvSpPr>
          <p:cNvPr id="6" name="Text 4"/>
          <p:cNvSpPr/>
          <p:nvPr/>
        </p:nvSpPr>
        <p:spPr>
          <a:xfrm>
            <a:off x="777240" y="1764792"/>
            <a:ext cx="3017520" cy="9784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01-05 Governance and authority.</a:t>
            </a:r>
            <a:endParaRPr lang="en-US" sz="850" dirty="0"/>
          </a:p>
        </p:txBody>
      </p:sp>
      <p:sp>
        <p:nvSpPr>
          <p:cNvPr id="7" name="Shape 5"/>
          <p:cNvSpPr/>
          <p:nvPr/>
        </p:nvSpPr>
        <p:spPr>
          <a:xfrm>
            <a:off x="4389120" y="1325880"/>
            <a:ext cx="3291840" cy="1508760"/>
          </a:xfrm>
          <a:prstGeom prst="roundRect">
            <a:avLst>
              <a:gd name="adj" fmla="val 3636"/>
            </a:avLst>
          </a:prstGeom>
          <a:solidFill>
            <a:srgbClr val="FFFFFF"/>
          </a:solidFill>
          <a:ln w="6350">
            <a:solidFill>
              <a:srgbClr val="E5E7EB"/>
            </a:solidFill>
            <a:prstDash val="solid"/>
          </a:ln>
        </p:spPr>
        <p:txBody>
          <a:bodyPr/>
          <a:p/>
        </p:txBody>
      </p:sp>
      <p:sp>
        <p:nvSpPr>
          <p:cNvPr id="8" name="Text 6"/>
          <p:cNvSpPr/>
          <p:nvPr/>
        </p:nvSpPr>
        <p:spPr>
          <a:xfrm>
            <a:off x="4526280" y="1435608"/>
            <a:ext cx="301752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06-10</a:t>
            </a:r>
            <a:endParaRPr lang="en-US" sz="1200" dirty="0"/>
          </a:p>
        </p:txBody>
      </p:sp>
      <p:sp>
        <p:nvSpPr>
          <p:cNvPr id="9" name="Text 7"/>
          <p:cNvSpPr/>
          <p:nvPr/>
        </p:nvSpPr>
        <p:spPr>
          <a:xfrm>
            <a:off x="4526280" y="1764792"/>
            <a:ext cx="3017520" cy="9784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06-10 front-line readiness.</a:t>
            </a:r>
            <a:endParaRPr lang="en-US" sz="850" dirty="0"/>
          </a:p>
        </p:txBody>
      </p:sp>
      <p:sp>
        <p:nvSpPr>
          <p:cNvPr id="10" name="Shape 8"/>
          <p:cNvSpPr/>
          <p:nvPr/>
        </p:nvSpPr>
        <p:spPr>
          <a:xfrm>
            <a:off x="8138160" y="1325880"/>
            <a:ext cx="3291840" cy="1508760"/>
          </a:xfrm>
          <a:prstGeom prst="roundRect">
            <a:avLst>
              <a:gd name="adj" fmla="val 3636"/>
            </a:avLst>
          </a:prstGeom>
          <a:solidFill>
            <a:srgbClr val="FFFFFF"/>
          </a:solidFill>
          <a:ln w="6350">
            <a:solidFill>
              <a:srgbClr val="E5E7EB"/>
            </a:solidFill>
            <a:prstDash val="solid"/>
          </a:ln>
        </p:spPr>
        <p:txBody>
          <a:bodyPr/>
          <a:p/>
        </p:txBody>
      </p:sp>
      <p:sp>
        <p:nvSpPr>
          <p:cNvPr id="11" name="Text 9"/>
          <p:cNvSpPr/>
          <p:nvPr/>
        </p:nvSpPr>
        <p:spPr>
          <a:xfrm>
            <a:off x="8275320" y="1435608"/>
            <a:ext cx="301752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11-15</a:t>
            </a:r>
            <a:endParaRPr lang="en-US" sz="1200" dirty="0"/>
          </a:p>
        </p:txBody>
      </p:sp>
      <p:sp>
        <p:nvSpPr>
          <p:cNvPr id="12" name="Text 10"/>
          <p:cNvSpPr/>
          <p:nvPr/>
        </p:nvSpPr>
        <p:spPr>
          <a:xfrm>
            <a:off x="8275320" y="1764792"/>
            <a:ext cx="3017520" cy="9784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11-15 routine control.</a:t>
            </a:r>
            <a:endParaRPr lang="en-US" sz="850" dirty="0"/>
          </a:p>
        </p:txBody>
      </p:sp>
      <p:sp>
        <p:nvSpPr>
          <p:cNvPr id="13" name="Shape 11"/>
          <p:cNvSpPr/>
          <p:nvPr/>
        </p:nvSpPr>
        <p:spPr>
          <a:xfrm>
            <a:off x="640080" y="3337560"/>
            <a:ext cx="3291840" cy="1508760"/>
          </a:xfrm>
          <a:prstGeom prst="roundRect">
            <a:avLst>
              <a:gd name="adj" fmla="val 3636"/>
            </a:avLst>
          </a:prstGeom>
          <a:solidFill>
            <a:srgbClr val="FFFFFF"/>
          </a:solidFill>
          <a:ln w="6350">
            <a:solidFill>
              <a:srgbClr val="E5E7EB"/>
            </a:solidFill>
            <a:prstDash val="solid"/>
          </a:ln>
        </p:spPr>
        <p:txBody>
          <a:bodyPr/>
          <a:p/>
        </p:txBody>
      </p:sp>
      <p:sp>
        <p:nvSpPr>
          <p:cNvPr id="14" name="Text 12"/>
          <p:cNvSpPr/>
          <p:nvPr/>
        </p:nvSpPr>
        <p:spPr>
          <a:xfrm>
            <a:off x="777240" y="3447288"/>
            <a:ext cx="301752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16-20</a:t>
            </a:r>
            <a:endParaRPr lang="en-US" sz="1200" dirty="0"/>
          </a:p>
        </p:txBody>
      </p:sp>
      <p:sp>
        <p:nvSpPr>
          <p:cNvPr id="15" name="Text 13"/>
          <p:cNvSpPr/>
          <p:nvPr/>
        </p:nvSpPr>
        <p:spPr>
          <a:xfrm>
            <a:off x="777240" y="3776472"/>
            <a:ext cx="3017520" cy="9784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16-20 exceptions.</a:t>
            </a:r>
            <a:endParaRPr lang="en-US" sz="850" dirty="0"/>
          </a:p>
        </p:txBody>
      </p:sp>
      <p:sp>
        <p:nvSpPr>
          <p:cNvPr id="16" name="Shape 14"/>
          <p:cNvSpPr/>
          <p:nvPr/>
        </p:nvSpPr>
        <p:spPr>
          <a:xfrm>
            <a:off x="4389120" y="3337560"/>
            <a:ext cx="3291840" cy="1508760"/>
          </a:xfrm>
          <a:prstGeom prst="roundRect">
            <a:avLst>
              <a:gd name="adj" fmla="val 3636"/>
            </a:avLst>
          </a:prstGeom>
          <a:solidFill>
            <a:srgbClr val="FFFFFF"/>
          </a:solidFill>
          <a:ln w="6350">
            <a:solidFill>
              <a:srgbClr val="E5E7EB"/>
            </a:solidFill>
            <a:prstDash val="solid"/>
          </a:ln>
        </p:spPr>
        <p:txBody>
          <a:bodyPr/>
          <a:p/>
        </p:txBody>
      </p:sp>
      <p:sp>
        <p:nvSpPr>
          <p:cNvPr id="17" name="Text 15"/>
          <p:cNvSpPr/>
          <p:nvPr/>
        </p:nvSpPr>
        <p:spPr>
          <a:xfrm>
            <a:off x="4526280" y="3447288"/>
            <a:ext cx="301752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21-25</a:t>
            </a:r>
            <a:endParaRPr lang="en-US" sz="1200" dirty="0"/>
          </a:p>
        </p:txBody>
      </p:sp>
      <p:sp>
        <p:nvSpPr>
          <p:cNvPr id="18" name="Text 16"/>
          <p:cNvSpPr/>
          <p:nvPr/>
        </p:nvSpPr>
        <p:spPr>
          <a:xfrm>
            <a:off x="4526280" y="3776472"/>
            <a:ext cx="3017520" cy="9784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21-25 planning.</a:t>
            </a:r>
            <a:endParaRPr lang="en-US" sz="850" dirty="0"/>
          </a:p>
        </p:txBody>
      </p:sp>
      <p:sp>
        <p:nvSpPr>
          <p:cNvPr id="19" name="Shape 17"/>
          <p:cNvSpPr/>
          <p:nvPr/>
        </p:nvSpPr>
        <p:spPr>
          <a:xfrm>
            <a:off x="8138160" y="3337560"/>
            <a:ext cx="3291840" cy="1508760"/>
          </a:xfrm>
          <a:prstGeom prst="roundRect">
            <a:avLst>
              <a:gd name="adj" fmla="val 3636"/>
            </a:avLst>
          </a:prstGeom>
          <a:solidFill>
            <a:srgbClr val="FFFFFF"/>
          </a:solidFill>
          <a:ln w="6350">
            <a:solidFill>
              <a:srgbClr val="E5E7EB"/>
            </a:solidFill>
            <a:prstDash val="solid"/>
          </a:ln>
        </p:spPr>
        <p:txBody>
          <a:bodyPr/>
          <a:p/>
        </p:txBody>
      </p:sp>
      <p:sp>
        <p:nvSpPr>
          <p:cNvPr id="20" name="Text 18"/>
          <p:cNvSpPr/>
          <p:nvPr/>
        </p:nvSpPr>
        <p:spPr>
          <a:xfrm>
            <a:off x="8275320" y="3447288"/>
            <a:ext cx="301752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26-30</a:t>
            </a:r>
            <a:endParaRPr lang="en-US" sz="1200" dirty="0"/>
          </a:p>
        </p:txBody>
      </p:sp>
      <p:sp>
        <p:nvSpPr>
          <p:cNvPr id="21" name="Text 19"/>
          <p:cNvSpPr/>
          <p:nvPr/>
        </p:nvSpPr>
        <p:spPr>
          <a:xfrm>
            <a:off x="8275320" y="3776472"/>
            <a:ext cx="3017520" cy="97840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26-30 scorecards and renewal..</a:t>
            </a:r>
            <a:endParaRPr lang="en-US" sz="850" dirty="0"/>
          </a:p>
        </p:txBody>
      </p:sp>
      <p:sp>
        <p:nvSpPr>
          <p:cNvPr id="22" name="Text 20"/>
          <p:cNvSpPr/>
          <p:nvPr/>
        </p:nvSpPr>
        <p:spPr>
          <a:xfrm>
            <a:off x="411480" y="6446520"/>
            <a:ext cx="11338560" cy="182880"/>
          </a:xfrm>
          <a:prstGeom prst="rect">
            <a:avLst/>
          </a:prstGeom>
          <a:noFill/>
          <a:ln/>
        </p:spPr>
        <p:txBody>
          <a:bodyPr wrap="square" lIns="0" tIns="0" rIns="0" bIns="0" rtlCol="0" anchor="ctr"/>
          <a:lstStyle/>
          <a:p>
            <a:r>
              <a:t>THE GRAVITY SYSTEM  |  GRV-FM  |  RELEASE 1.1  |  06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Thirty tools share one operating grammar</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GRV-FM06</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Every tool has one official ID, owner, frequency, source standard, decision field, and verification path. No uncontrolled local duplicates.</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07</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Governance and roles</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GRV-FM07</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The owner approves thresholds. The GM runs the rhythm. Department managers complete assigned checks. Qualified reviewers handle regulated or sensitive decisions.</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08</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7F2E8"/>
        </a:solidFill>
      </p:bgPr>
    </p:bg>
    <p:spTree>
      <p:nvGrpSpPr>
        <p:cNvPr id="1" name=""/>
        <p:cNvGrpSpPr/>
        <p:nvPr/>
      </p:nvGrpSpPr>
      <p:grpSpPr>
        <a:xfrm>
          <a:off x="0" y="0"/>
          <a:ext cx="0" cy="0"/>
          <a:chOff x="0" y="0"/>
          <a:chExt cx="0" cy="0"/>
        </a:xfrm>
      </p:grpSpPr>
      <p:sp>
        <p:nvSpPr>
          <p:cNvPr id="2" name="Text 0"/>
          <p:cNvSpPr/>
          <p:nvPr/>
        </p:nvSpPr>
        <p:spPr>
          <a:xfrm>
            <a:off x="502920" y="320040"/>
            <a:ext cx="11155680" cy="384048"/>
          </a:xfrm>
          <a:prstGeom prst="rect">
            <a:avLst/>
          </a:prstGeom>
          <a:noFill/>
          <a:ln/>
        </p:spPr>
        <p:txBody>
          <a:bodyPr wrap="square" lIns="0" tIns="0" rIns="0" bIns="0" rtlCol="0" anchor="ctr"/>
          <a:lstStyle/>
          <a:p>
            <a:pPr indent="0" marL="0">
              <a:buNone/>
            </a:pPr>
            <a:r>
              <a:rPr lang="en-US" sz="2400" b="1" dirty="0">
                <a:solidFill>
                  <a:srgbClr val="0D1B2A"/>
                </a:solidFill>
                <a:latin typeface="Georgia" pitchFamily="34" charset="0"/>
                <a:ea typeface="Georgia" pitchFamily="34" charset="-122"/>
                <a:cs typeface="Georgia" pitchFamily="34" charset="-120"/>
              </a:rPr>
              <a:t>Daily rhythm</a:t>
            </a:r>
            <a:endParaRPr lang="en-US" sz="2400" dirty="0"/>
          </a:p>
        </p:txBody>
      </p:sp>
      <p:sp>
        <p:nvSpPr>
          <p:cNvPr id="3" name="Text 1"/>
          <p:cNvSpPr/>
          <p:nvPr/>
        </p:nvSpPr>
        <p:spPr>
          <a:xfrm>
            <a:off x="530352" y="786384"/>
            <a:ext cx="10789920" cy="347472"/>
          </a:xfrm>
          <a:prstGeom prst="rect">
            <a:avLst/>
          </a:prstGeom>
          <a:noFill/>
          <a:ln/>
        </p:spPr>
        <p:txBody>
          <a:bodyPr wrap="square" lIns="0" tIns="0" rIns="0" bIns="0" rtlCol="0" anchor="ctr"/>
          <a:lstStyle/>
          <a:p>
            <a:pPr indent="0" marL="0">
              <a:buNone/>
            </a:pPr>
            <a:r>
              <a:rPr lang="en-US" sz="1000" dirty="0">
                <a:solidFill>
                  <a:srgbClr val="374151"/>
                </a:solidFill>
                <a:latin typeface="Aptos" pitchFamily="34" charset="0"/>
                <a:ea typeface="Aptos" pitchFamily="34" charset="-122"/>
                <a:cs typeface="Aptos" pitchFamily="34" charset="-120"/>
              </a:rPr>
              <a:t>The Gravity Facilities &amp; Maintenance System | GRV-FM08</a:t>
            </a:r>
            <a:endParaRPr lang="en-US" sz="1000" dirty="0"/>
          </a:p>
        </p:txBody>
      </p:sp>
      <p:sp>
        <p:nvSpPr>
          <p:cNvPr id="4" name="Shape 2"/>
          <p:cNvSpPr/>
          <p:nvPr/>
        </p:nvSpPr>
        <p:spPr>
          <a:xfrm>
            <a:off x="68580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5" name="Text 3"/>
          <p:cNvSpPr/>
          <p:nvPr/>
        </p:nvSpPr>
        <p:spPr>
          <a:xfrm>
            <a:off x="82296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Management Meaning</a:t>
            </a:r>
            <a:endParaRPr lang="en-US" sz="1200" dirty="0"/>
          </a:p>
        </p:txBody>
      </p:sp>
      <p:sp>
        <p:nvSpPr>
          <p:cNvPr id="6" name="Text 4"/>
          <p:cNvSpPr/>
          <p:nvPr/>
        </p:nvSpPr>
        <p:spPr>
          <a:xfrm>
            <a:off x="82296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Daily work catches current problems before they become guest damage, waste, loss, risk, or turnover. The manager records facts first.</a:t>
            </a:r>
            <a:endParaRPr lang="en-US" sz="850" dirty="0"/>
          </a:p>
        </p:txBody>
      </p:sp>
      <p:sp>
        <p:nvSpPr>
          <p:cNvPr id="7" name="Shape 5"/>
          <p:cNvSpPr/>
          <p:nvPr/>
        </p:nvSpPr>
        <p:spPr>
          <a:xfrm>
            <a:off x="6309360" y="1417320"/>
            <a:ext cx="5212080" cy="3977640"/>
          </a:xfrm>
          <a:prstGeom prst="roundRect">
            <a:avLst>
              <a:gd name="adj" fmla="val 1379"/>
            </a:avLst>
          </a:prstGeom>
          <a:solidFill>
            <a:srgbClr val="FFFFFF"/>
          </a:solidFill>
          <a:ln w="6350">
            <a:solidFill>
              <a:srgbClr val="E5E7EB"/>
            </a:solidFill>
            <a:prstDash val="solid"/>
          </a:ln>
        </p:spPr>
        <p:txBody>
          <a:bodyPr/>
          <a:p/>
        </p:txBody>
      </p:sp>
      <p:sp>
        <p:nvSpPr>
          <p:cNvPr id="8" name="Text 6"/>
          <p:cNvSpPr/>
          <p:nvPr/>
        </p:nvSpPr>
        <p:spPr>
          <a:xfrm>
            <a:off x="6446520" y="1527048"/>
            <a:ext cx="4937760" cy="256032"/>
          </a:xfrm>
          <a:prstGeom prst="rect">
            <a:avLst/>
          </a:prstGeom>
          <a:noFill/>
          <a:ln/>
        </p:spPr>
        <p:txBody>
          <a:bodyPr wrap="square" lIns="0" tIns="0" rIns="0" bIns="0" rtlCol="0" anchor="ctr"/>
          <a:lstStyle/>
          <a:p>
            <a:pPr indent="0" marL="0">
              <a:buNone/>
            </a:pPr>
            <a:r>
              <a:rPr lang="en-US" sz="1200" b="1" dirty="0">
                <a:solidFill>
                  <a:srgbClr val="0D1B2A"/>
                </a:solidFill>
                <a:latin typeface="Aptos Display" pitchFamily="34" charset="0"/>
                <a:ea typeface="Aptos Display" pitchFamily="34" charset="-122"/>
                <a:cs typeface="Aptos Display" pitchFamily="34" charset="-120"/>
              </a:rPr>
              <a:t>Expected Behavior</a:t>
            </a:r>
            <a:endParaRPr lang="en-US" sz="1200" dirty="0"/>
          </a:p>
        </p:txBody>
      </p:sp>
      <p:sp>
        <p:nvSpPr>
          <p:cNvPr id="9" name="Text 7"/>
          <p:cNvSpPr/>
          <p:nvPr/>
        </p:nvSpPr>
        <p:spPr>
          <a:xfrm>
            <a:off x="6446520" y="1856232"/>
            <a:ext cx="4937760" cy="3447288"/>
          </a:xfrm>
          <a:prstGeom prst="rect">
            <a:avLst/>
          </a:prstGeom>
          <a:noFill/>
          <a:ln/>
        </p:spPr>
        <p:txBody>
          <a:bodyPr wrap="square" lIns="127" tIns="127" rIns="127" bIns="127" rtlCol="0" anchor="ctr">
            <a:normAutofit/>
          </a:bodyPr>
          <a:lstStyle/>
          <a:p>
            <a:pPr indent="0" marL="0">
              <a:buNone/>
            </a:pPr>
            <a:r>
              <a:rPr lang="en-US" sz="850" dirty="0">
                <a:solidFill>
                  <a:srgbClr val="374151"/>
                </a:solidFill>
                <a:latin typeface="Aptos" pitchFamily="34" charset="0"/>
                <a:ea typeface="Aptos" pitchFamily="34" charset="-122"/>
                <a:cs typeface="Aptos" pitchFamily="34" charset="-120"/>
              </a:rPr>
              <a:t>Use the approved GRV-FM tool, record facts before judgment, name the source and owner, choose one next action, and verify the result before marking the work complete. Use Verified Closed only when evidence shows the correction worked.</a:t>
            </a:r>
            <a:endParaRPr lang="en-US" sz="850" dirty="0"/>
          </a:p>
        </p:txBody>
      </p:sp>
      <p:sp>
        <p:nvSpPr>
          <p:cNvPr id="10" name="Text 8"/>
          <p:cNvSpPr/>
          <p:nvPr/>
        </p:nvSpPr>
        <p:spPr>
          <a:xfrm>
            <a:off x="411480" y="6446520"/>
            <a:ext cx="11338560" cy="182880"/>
          </a:xfrm>
          <a:prstGeom prst="rect">
            <a:avLst/>
          </a:prstGeom>
          <a:noFill/>
          <a:ln/>
        </p:spPr>
        <p:txBody>
          <a:bodyPr wrap="square" lIns="0" tIns="0" rIns="0" bIns="0" rtlCol="0" anchor="ctr"/>
          <a:lstStyle/>
          <a:p>
            <a:r>
              <a:t>THE GRAVITY SYSTEM  |  GRV-FM  |  RELEASE 1.1  |  09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Georgia"/>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Thomas Monroe Books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Gravity Facilities &amp; Maintenance System</dc:title>
  <dc:subject>The Gravity Facilities &amp; Maintenance System</dc:subject>
  <dc:creator>Thomas Butler</dc:creator>
  <cp:lastModifiedBy>Thomas Butler</cp:lastModifiedBy>
  <cp:revision>1</cp:revision>
  <dcterms:created xsi:type="dcterms:W3CDTF">2026-08-17T10:27:30Z</dcterms:created>
  <dcterms:modified xsi:type="dcterms:W3CDTF">2026-08-17T10:27:30Z</dcterms:modified>
</cp:coreProperties>
</file>