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502920"/>
            <a:ext cx="10789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THE GRAVITY RESTAURANT LEADERSHIP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34440"/>
            <a:ext cx="10698480" cy="13258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3400" b="1">
                <a:solidFill>
                  <a:srgbClr val="FFFFFF"/>
                </a:solidFill>
                <a:latin typeface="Aptos"/>
              </a:rPr>
              <a:t>The Gravity Food Safety &amp; Sanitation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2788920"/>
            <a:ext cx="9875520" cy="7772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900" b="0">
                <a:solidFill>
                  <a:srgbClr val="F7F1E3"/>
                </a:solidFill>
                <a:latin typeface="Aptos"/>
              </a:rPr>
              <a:t>A source-controlled management system for safe food, sanitation, inspection readiness, and corrective action.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4937760"/>
            <a:ext cx="4663440" cy="4114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MANAGER TRAINING | RELEASE 1.1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532120"/>
            <a:ext cx="5943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Aptos"/>
              </a:rPr>
              <a:t>Thomas Monroe Books | Thomas Butler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GRV-FS16–GRV-FS20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Contamination, Allergens &amp; Sanitation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raw/RTE separation, allergen communication, food-contact sanitation, warewashing, and chemicals independently verified?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recurring sanitation failures visible?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equipment or process contributors corrected?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GRV-FS16  Raw-to-Ready-to-Eat Separation Audit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GRV-FS17  Allergen Control &amp; Communication Verification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GRV-FS18  Food-Contact Surface Cleaning &amp; Sanitizing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GRV-FS19  Warewashing &amp; Sanitizer Control Record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GRV-FS20  Chemical Storage, Labeling &amp; Use Audit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Sanitation records that only show “done” can hide concentration, equipment, or behavior failures.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GRV-FS21–GRV-FS25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Facility, Equipment &amp; Environmental Conditions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facility conditions support the food-safety standard?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cleaning, pest, water/plumbing, and equipment issues closed with verification?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outages routed to continuity controls when needed?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GRV-FS21  Facility Sanitation Walk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GRV-FS22  Master Cleaning Schedule &amp; Verification Record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GRV-FS23  Pest Evidence &amp; Corrective Action Log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GRV-FS24  Water, Ice, Plumbing &amp; Backflow Readiness Review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GRV-FS25  Equipment Condition &amp; Cleanability Review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Facility defects can defeat otherwise good food-handling practices.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GRV-FS26–GRV-FS30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Audit, Incident Review &amp; Renewal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internal audits focus on risk factors rather than cosmetic scores?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regulatory findings and near misses converted to corrective action?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the 90-day plan reduce recurrence?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GRV-FS26  Food Safety Training &amp; Competency Verification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GRV-FS27  Internal Food Safety Risk-Factor Audit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GRV-FS28  Regulatory Inspection Finding &amp; Corrective Action Log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GRV-FS29  Food Safety Incident / Near-Miss Review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GRV-FS30  Monthly Food Safety Scorecard &amp; 90-Day Improvement Plan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Inspection findings repeat when they are treated as one-time cleanup tasks.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digital control center turns records into management visibility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INPUT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Approved source data, assumptions, owners, dates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CALCULATE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Variance, completion, exception, trend, exposure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364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CHECK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Missing source, overdue action, failed control, stale review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9828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DECIDE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828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Owner, corrective action, due date,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66360"/>
            <a:ext cx="106070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1">
                <a:solidFill>
                  <a:srgbClr val="F7F1E3"/>
                </a:solidFill>
                <a:latin typeface="Aptos"/>
              </a:rPr>
              <a:t>Review failed checks before reading the dashboard. The workbook is a control center, not the official source record.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Every form must end in a decision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60020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160020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Identify the record and source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6888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7320" y="246888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Capture subject-specific evidence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33756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7320" y="333756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State the exception or variance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17320" y="420624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Assign the decision and owner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07492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17320" y="507492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Set verification and next review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review rhythm is what makes the system live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63040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SHIFT / EVENT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34640" y="1463040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Capture and correct immediate exceptions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DAILY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2395728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Check completion and unresolved risk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328416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WEEKLY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4640" y="3328416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Review patterns and 1–3 priority actions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261104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MONTHLY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34640" y="4261104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Score system health and repeated causes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93792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90 DAYS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5193792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Reset priorities and verify system change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Corrective action closes the loop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Failed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2316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Contain / protect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4340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Find cause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Assign correction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8388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Retest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041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Close or escalate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977639"/>
            <a:ext cx="10424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7F1E3"/>
                </a:solidFill>
                <a:latin typeface="Aptos"/>
              </a:rPr>
              <a:t>Do not call an action complete because someone said it was done. Close it when the required evidence shows the control now works.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Five implementation mistakes to avoid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5880" y="1554480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Launching all 30 tools at once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25880" y="2395728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Using forms without a review meeting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36976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5880" y="3236976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Typing over source records or formula cells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078224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5880" y="4078224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Keeping several unlabeled “final” versions in circulation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4919472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5880" y="4919472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Treating a metric improvement as success when safety, quality, legality, or guest experience weakened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Install in three controlled phases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1–30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STABILIZE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Assign owner • confirm sources • launch highest-risk tools • start weekly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3484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31–60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3484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STANDARDIZE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3484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Expand tools • calibrate managers • validate workbook • correct weak fields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61–90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VERIFY &amp; RENEW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Audit evidence • close checks • confirm handoffs • approve next 90-day plan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Use current sources and disclose limits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173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Food 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4173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https://www.fda.gov/food/retail-food-protection/fda-food-code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317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Food Code 2022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3317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https://www.fda.gov/food/fda-food-code/food-code-2022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461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Supplement to the 2022 Food Code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2461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https://www.fda.gov/food/hfp-constituent-updates/fda-releases-supplement-2022-food-code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1605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Employee Health Policy Tool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41605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https://www.fda.gov/food/retail-food-protection/fda-employee-health-policy-tool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0749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Retail Food Protection Resources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03320" y="50749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https://www.fda.gov/food/guidance-regulation-food-and-dietary-supplements/retail-food-protection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50" b="1">
                <a:solidFill>
                  <a:srgbClr val="FFFFFF"/>
                </a:solidFill>
                <a:latin typeface="Aptos"/>
              </a:rPr>
              <a:t>Verify source pages and applicable requirements before relying on a legal, regulatory, health, payroll, or compliance conclusion.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problem this system is built to solve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1078992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800" b="0">
                <a:solidFill>
                  <a:srgbClr val="F7F1E3"/>
                </a:solidFill>
                <a:latin typeface="Aptos"/>
              </a:rPr>
              <a:t>Creates one controlled management system for food-safety authority, source control, employee health, time and temperature, contamination prevention, sanitation, environmental conditions, inspection readiness, corrective action, and verification.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TRUTH
What is actually happening?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484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COST
What does the gap damage?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SYSTEM
What control prevents recurrence?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685800"/>
            <a:ext cx="1060704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00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1560" y="1600200"/>
            <a:ext cx="10058400" cy="68580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Aptos"/>
              </a:rPr>
              <a:t>Face the truth. Name the cost. Build the system.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7320" y="2788920"/>
            <a:ext cx="9326880" cy="10058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100" b="1">
                <a:solidFill>
                  <a:srgbClr val="F7F1E3"/>
                </a:solidFill>
                <a:latin typeface="Aptos"/>
              </a:rPr>
              <a:t>The Gravity Food Safety &amp; Sanitation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1680" y="4572000"/>
            <a:ext cx="8138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GRV-FS01–GRV-FS30 | Thomas Monroe Books | Thomas Butler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rules define a real operating 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1  One official tool ID and name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2  One named owner and frequency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3  One source and limitation standard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4  One decision and escalation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5  One corrective-action and verification loop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6  No local duplicate becomes “the standard” by accident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This system owns one subject — not everything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Applicable regulatory authority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508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GRV-FS uses the current FDA Food Code as a federal model reference but requires the restaurant to map the state, local, tribal, territorial, or other authority actually applicable to the location.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651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GRV-RC Risk &amp; Continuity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651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Owns emergency coordination, continuity, recovery, and reopening. GRV-FS owns routine food-safety control, monitoring, sanitation, inspection evidence, and corrective action.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3794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GRV-F Food Cost &amp; Inventory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794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Owns product cost, purchasing, inventory, yield, and waste economics. GRV-FS controls whether food is safe to receive, store, prepare, hold, serve, retain, discard, or correct.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4937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SOP Library / GRV-S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4937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Provides approved task procedures. GRV-FS verifies source authority, responsibility, monitoring, exceptions, corrective action, and evidence.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operating areas cover the full control path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FS01–FS05  Governance &amp; Source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FS06–FS10  Employee Health &amp; Personal Hygiene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FS11–FS15  Time, Temperature &amp; Process Control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FS16–FS20  Contamination, Allergens &amp; Sanitation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FS21–FS25  Facility, Equipment &amp; Environmental Conditions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FS26–FS30  Audit, Incident Review &amp; Renewal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Ownership must be visible before records are collected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Sponsor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1800" y="1554480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Approves authority, resources, risk decisions, and priorities.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60603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System owner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1800" y="260603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Maintains the current control center and review rhythm.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65759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Manager / record owner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365759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Creates evidence and acts within approved authority.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70915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Qualified reviewer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1800" y="470915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Handles legal, regulatory, payroll, safety, health, or specialized judgment.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760720"/>
            <a:ext cx="10607040" cy="475488"/>
          </a:xfrm>
          <a:prstGeom prst="rect">
            <a:avLst/>
          </a:prstGeom>
          <a:solidFill>
            <a:srgbClr val="7A2E2A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If authority or source validity is unclear, pause the affected decision when feasible and escalate — do not invent a local rule.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GRV-FS01–GRV-FS05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Governance &amp; Source Control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Which authority actually governs this location?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the adopted code/version documented?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person-in-charge and manager coverage responsibilities explicit?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GRV-FS01  Regulatory Authority &amp; Source Map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GRV-FS02  Person-in-Charge Responsibility Assignment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GRV-FS03  Food Protection Manager Coverage Plan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GRV-FS04  Food Safety Management System Charter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GRV-FS05  Inspection Readiness &amp; Authority Contact Record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Using the federal model as if it were the local law can create false compliance confidence.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GRV-FS06–GRV-FS10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Employee Health &amp; Personal Hygiene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employees know when and how to report illness?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handwashing and ready-to-eat controls observed, not merely trained?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contamination-event response ready?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GRV-FS06  Employee Health Policy Acknowledgment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GRV-FS07  Employee Illness Reporting &amp; Management Decision Record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GRV-FS08  Handwashing &amp; Personal Hygiene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GRV-FS09  Ready-to-Eat Food Contact Control Check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GRV-FS10  Contamination-Event Response Readiness Verification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Illness and hygiene policies fail when employees fear reporting or managers improvise decisions.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GRV-FS11–GRV-FS15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Time, Temperature &amp; Process Control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applicable process limits drawn from the approved local source?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receiving, holding, cooling, reheating, and time-control deviations acted on immediately?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disposition decisions documented?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GRV-FS11  TCS Food Process &amp; Control Map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GRV-FS12  Receiving Temperature &amp; Condition Verification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GRV-FS13  Holding Control Monitoring Record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GRV-FS14  Cooling &amp; Reheating Process Verification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GRV-FS15  Approved Time-Control Authorization &amp; Monitoring Log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Hard-coded limits become dangerous when local rules or processes differ.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