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502920"/>
            <a:ext cx="10789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THE GRAVITY RESTAURANT LEADERSHIP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1234440"/>
            <a:ext cx="10698480" cy="13258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3400" b="1">
                <a:solidFill>
                  <a:srgbClr val="FFFFFF"/>
                </a:solidFill>
                <a:latin typeface="Aptos"/>
              </a:rPr>
              <a:t>The Gravity Food Cost, Inventory &amp; Purchasing System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2788920"/>
            <a:ext cx="9875520" cy="7772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900" b="0">
                <a:solidFill>
                  <a:srgbClr val="F7F1E3"/>
                </a:solidFill>
                <a:latin typeface="Aptos"/>
              </a:rPr>
              <a:t>A controlled path from purchase and count evidence to food-cost correction.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4937760"/>
            <a:ext cx="4663440" cy="4114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MANAGER TRAINING | Release 1.1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5532120"/>
            <a:ext cx="594360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Aptos"/>
              </a:rPr>
              <a:t>Thomas Monroe Books | Thomas Butler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GRV-F16–GRV-F20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Waste, Spoilage &amp; Remakes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Can management separate overproduction, spoilage, trim, error, remake, and service recovery?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repeated items and stations visible?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Does every material pattern get an owner and retest?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GRV-F16  Food Waste Category Tracker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GRV-F17  Spoilage &amp; Expired Product Log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GRV-F18  Returned Food &amp; Remake Tracker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GRV-F19  Weekly Waste Pattern Review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GRV-F20  Portion Tool Checklist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Waste logs without category and review become paperwork instead of prevention.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GRV-F21–GRV-F25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Recipe, Portion &amp; Production Control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Do recipes, portions, prep quantities, batch yield, and production evidence agree?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tools and standards physically available at the station?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Is overproduction being caught before closing inventory?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GRV-F21  Recipe Portion Standard Page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GRV-F22  Portion Audit Form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GRV-F23  Prep List Builder Worksheet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GRV-F24  Daily Prep Plan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GRV-F25  Production &amp; Usage Tracker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Recipe standards that are not verified at production do not control cost.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GRV-F26–GRV-F30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Variance, Corrective Action &amp; Renewal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Can management explain the gap between theoretical and actual?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vendor price and yield changes quantified?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Do corrective actions close with evidence and feed the 90-day plan?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GRV-F26  Theoretical vs. Actual Food Cost Variance Review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GRV-F27  Purchase Price &amp; Vendor Variance Tracker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GRV-F28  Recipe &amp; Batch Yield Verification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GRV-F29  Food Cost Corrective Action Log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GRV-F30  Monthly Food Control Scorecard &amp; 90-Day Improvement Plan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Variance analysis without corrective closure repeats the same loss.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The digital control center turns records into management visibility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1828800"/>
            <a:ext cx="246888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INPUT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2423160"/>
            <a:ext cx="2468880" cy="196596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Approved source data, assumptions, owners, dates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29000" y="1828800"/>
            <a:ext cx="246888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CALCULATE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29000" y="2423160"/>
            <a:ext cx="2468880" cy="196596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Variance, completion, exception, trend, exposure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63640" y="1828800"/>
            <a:ext cx="246888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CHECK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3640" y="2423160"/>
            <a:ext cx="2468880" cy="196596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Missing source, overdue action, failed control, stale review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98280" y="1828800"/>
            <a:ext cx="246888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DECIDE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098280" y="2423160"/>
            <a:ext cx="2468880" cy="196596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Owner, corrective action, due date, verification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5166360"/>
            <a:ext cx="106070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1">
                <a:solidFill>
                  <a:srgbClr val="F7F1E3"/>
                </a:solidFill>
                <a:latin typeface="Aptos"/>
              </a:rPr>
              <a:t>Review failed checks before reading the dashboard. The workbook is a control center, not the official source record.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Every form must end in a decision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60020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7320" y="160020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Identify the record and source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46888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17320" y="246888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Capture subject-specific evidence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33756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17320" y="333756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State the exception or variance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20624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17320" y="420624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Assign the decision and owner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507492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17320" y="507492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Set verification and next review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The review rhythm is what makes the system live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463040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SHIFT / EVENT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34640" y="1463040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Capture and correct immediate exceptions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395728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DAILY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34640" y="2395728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Check completion and unresolved risk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328416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WEEKLY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34640" y="3328416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Review patterns and 1–3 priority actions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4261104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MONTHLY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34640" y="4261104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Score system health and repeated causes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5193792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90 DAYS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34640" y="5193792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Reset priorities and verify system change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Corrective action closes the loop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Failed control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2316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Contain / protect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4340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Find cause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6364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Assign correction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8388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Retest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0412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Close or escalate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977639"/>
            <a:ext cx="10424160" cy="7315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7F1E3"/>
                </a:solidFill>
                <a:latin typeface="Aptos"/>
              </a:rPr>
              <a:t>Do not call an action complete because someone said it was done. Close it when the required evidence shows the control now works.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Five implementation mistakes to avoid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554480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25880" y="1554480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Launching all 30 tools at once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395728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25880" y="2395728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Using forms without a review meeting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236976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25880" y="3236976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Typing over source records or formula cells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4078224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5880" y="4078224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Keeping several unlabeled “final” versions in circulation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4919472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25880" y="4919472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Treating a metric improvement as success when safety, quality, legality, or guest experience weakened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Install in three controlled phases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828800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DAYS 1–30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2487168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900" b="1">
                <a:solidFill>
                  <a:srgbClr val="FFFFFF"/>
                </a:solidFill>
                <a:latin typeface="Aptos"/>
              </a:rPr>
              <a:t>STABILIZE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3291840"/>
            <a:ext cx="3383280" cy="182880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0">
                <a:solidFill>
                  <a:srgbClr val="F7F1E3"/>
                </a:solidFill>
                <a:latin typeface="Aptos"/>
              </a:rPr>
              <a:t>Assign owner • confirm sources • launch highest-risk tools • start weekly review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34840" y="1828800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DAYS 31–60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34840" y="2487168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900" b="1">
                <a:solidFill>
                  <a:srgbClr val="FFFFFF"/>
                </a:solidFill>
                <a:latin typeface="Aptos"/>
              </a:rPr>
              <a:t>STANDARDIZE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34840" y="3291840"/>
            <a:ext cx="3383280" cy="182880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0">
                <a:solidFill>
                  <a:srgbClr val="F7F1E3"/>
                </a:solidFill>
                <a:latin typeface="Aptos"/>
              </a:rPr>
              <a:t>Expand tools • calibrate managers • validate workbook • correct weak fields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0" y="1828800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DAYS 61–90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0" y="2487168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900" b="1">
                <a:solidFill>
                  <a:srgbClr val="FFFFFF"/>
                </a:solidFill>
                <a:latin typeface="Aptos"/>
              </a:rPr>
              <a:t>VERIFY &amp; RENEW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0" y="3291840"/>
            <a:ext cx="3383280" cy="182880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0">
                <a:solidFill>
                  <a:srgbClr val="F7F1E3"/>
                </a:solidFill>
                <a:latin typeface="Aptos"/>
              </a:rPr>
              <a:t>Audit evidence • close checks • confirm handoffs • approve next 90-day plan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Use current sources and disclose limits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41732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B38B2E"/>
                </a:solidFill>
                <a:latin typeface="Aptos"/>
              </a:rPr>
              <a:t>Restaurant source records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3320" y="1417320"/>
            <a:ext cx="7406640" cy="6400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150" b="0">
                <a:solidFill>
                  <a:srgbClr val="F7F1E3"/>
                </a:solidFill>
                <a:latin typeface="Aptos"/>
              </a:rPr>
              <a:t>POS sales reports; inventory counts; recipes; invoices; credits; receiving records; production and waste records; approved vendor agreements.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33172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B38B2E"/>
                </a:solidFill>
                <a:latin typeface="Aptos"/>
              </a:rPr>
              <a:t>FDA Retail Food Protection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03320" y="2331720"/>
            <a:ext cx="7406640" cy="6400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150" b="0">
                <a:solidFill>
                  <a:srgbClr val="F7F1E3"/>
                </a:solidFill>
                <a:latin typeface="Aptos"/>
              </a:rPr>
              <a:t>https://www.fda.gov/food/guidance-regulation-food-and-dietary-supplements/retail-food-protection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24612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B38B2E"/>
                </a:solidFill>
                <a:latin typeface="Aptos"/>
              </a:rPr>
              <a:t>U.S. Small Business Administration - business financial planning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03320" y="3246120"/>
            <a:ext cx="7406640" cy="6400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150" b="0">
                <a:solidFill>
                  <a:srgbClr val="F7F1E3"/>
                </a:solidFill>
                <a:latin typeface="Aptos"/>
              </a:rPr>
              <a:t>https://www.sba.gov/business-guide/manage-your-business/manage-your-finances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5989320"/>
            <a:ext cx="1051560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50" b="1">
                <a:solidFill>
                  <a:srgbClr val="FFFFFF"/>
                </a:solidFill>
                <a:latin typeface="Aptos"/>
              </a:rPr>
              <a:t>Verify source pages and applicable requirements before relying on a legal, regulatory, health, payroll, or compliance conclusion.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The problem this system is built to solve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600200"/>
            <a:ext cx="10789920" cy="7315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800" b="0">
                <a:solidFill>
                  <a:srgbClr val="F7F1E3"/>
                </a:solidFill>
                <a:latin typeface="Aptos"/>
              </a:rPr>
              <a:t>Creates one controlled path for buying, receiving, counting, yielding, portioning, producing, wasting, reviewing, and correcting the food-cost truth before it becomes an unexplained profit problem.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2743200"/>
            <a:ext cx="3291840" cy="17373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Aptos"/>
              </a:rPr>
              <a:t>TRUTH
What is actually happening?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34840" y="2743200"/>
            <a:ext cx="3291840" cy="17373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Aptos"/>
              </a:rPr>
              <a:t>COST
What does the gap damage?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0" y="2743200"/>
            <a:ext cx="3291840" cy="17373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Aptos"/>
              </a:rPr>
              <a:t>SYSTEM
What control prevents recurrence?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85800" y="685800"/>
            <a:ext cx="1060704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00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51560" y="1600200"/>
            <a:ext cx="10058400" cy="68580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2800" b="1">
                <a:solidFill>
                  <a:srgbClr val="FFFFFF"/>
                </a:solidFill>
                <a:latin typeface="Aptos"/>
              </a:rPr>
              <a:t>Face the truth. Name the cost. Build the system.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17320" y="2788920"/>
            <a:ext cx="9326880" cy="10058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2100" b="1">
                <a:solidFill>
                  <a:srgbClr val="F7F1E3"/>
                </a:solidFill>
                <a:latin typeface="Aptos"/>
              </a:rPr>
              <a:t>The Gravity Food Cost, Inventory &amp; Purchasing System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11680" y="4572000"/>
            <a:ext cx="8138160" cy="7315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GRV-F01–GRV-F30 | Thomas Monroe Books | Thomas Butler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Six rules define a real operating system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60020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1  One official tool ID and name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63640" y="160020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2  One named owner and frequency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301752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3  One source and limitation standard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63640" y="301752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4  One decision and escalation path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443484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5  One corrective-action and verification loop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3640" y="443484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6  No local duplicate becomes “the standard” by accident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This system owns one subject — not everything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08760"/>
            <a:ext cx="301752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GRV-P Performance &amp; Profitability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3320" y="1508760"/>
            <a:ext cx="758952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0">
                <a:solidFill>
                  <a:srgbClr val="F7F1E3"/>
                </a:solidFill>
                <a:latin typeface="Aptos"/>
              </a:rPr>
              <a:t>Uses verified food-cost and recipe inputs for profit decisions; it does not own ordering, counts, receiving, waste, or recipe records.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2651760"/>
            <a:ext cx="301752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GRV-FS Food Safety &amp; Sanitation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03320" y="2651760"/>
            <a:ext cx="758952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0">
                <a:solidFill>
                  <a:srgbClr val="F7F1E3"/>
                </a:solidFill>
                <a:latin typeface="Aptos"/>
              </a:rPr>
              <a:t>Owns safety authority, employee health, time/temperature, contamination, sanitation, and inspection evidence. GRV-F owns cost and product-control evidence.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3794760"/>
            <a:ext cx="301752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GRV-SF Sales Intelligence &amp; Forecasting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03320" y="3794760"/>
            <a:ext cx="758952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0">
                <a:solidFill>
                  <a:srgbClr val="F7F1E3"/>
                </a:solidFill>
                <a:latin typeface="Aptos"/>
              </a:rPr>
              <a:t>Provides demand forecasts that may inform ordering and prep assumptions. GRV-F owns the approved order, par, count, waste, and production decisions.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" y="4937760"/>
            <a:ext cx="301752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SOP Library / GRV-S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03320" y="4937760"/>
            <a:ext cx="758952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0">
                <a:solidFill>
                  <a:srgbClr val="F7F1E3"/>
                </a:solidFill>
                <a:latin typeface="Aptos"/>
              </a:rPr>
              <a:t>Provides task procedures. GRV-F verifies that the required food-cost and product-control records are completed, reviewed, corrected, and retained.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Six operating areas cover the full control path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08760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F01–F05  Food Cost Governance &amp; Source Control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63640" y="1508760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F06–F10  Inventory Setup &amp; Count Accuracy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2990088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F11–F15  Purchasing, Ordering &amp; Receiving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63640" y="2990088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F16–F20  Waste, Spoilage &amp; Remakes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4471416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F21–F25  Recipe, Portion &amp; Production Control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3640" y="4471416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F26–F30  Variance, Corrective Action &amp; Renewal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Ownership must be visible before records are collected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554480"/>
            <a:ext cx="22860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B38B2E"/>
                </a:solidFill>
                <a:latin typeface="Aptos"/>
              </a:rPr>
              <a:t>Sponsor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71800" y="1554480"/>
            <a:ext cx="82296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Approves authority, resources, risk decisions, and priorities.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606039"/>
            <a:ext cx="22860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B38B2E"/>
                </a:solidFill>
                <a:latin typeface="Aptos"/>
              </a:rPr>
              <a:t>System owner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71800" y="2606039"/>
            <a:ext cx="82296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Maintains the current control center and review rhythm.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657599"/>
            <a:ext cx="22860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B38B2E"/>
                </a:solidFill>
                <a:latin typeface="Aptos"/>
              </a:rPr>
              <a:t>Manager / record owner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71800" y="3657599"/>
            <a:ext cx="82296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Creates evidence and acts within approved authority.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4709159"/>
            <a:ext cx="22860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B38B2E"/>
                </a:solidFill>
                <a:latin typeface="Aptos"/>
              </a:rPr>
              <a:t>Qualified reviewer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71800" y="4709159"/>
            <a:ext cx="82296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Handles legal, regulatory, payroll, safety, health, or specialized judgment.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5760720"/>
            <a:ext cx="10607040" cy="475488"/>
          </a:xfrm>
          <a:prstGeom prst="rect">
            <a:avLst/>
          </a:prstGeom>
          <a:solidFill>
            <a:srgbClr val="7A2E2A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If authority or source validity is unclear, pause the affected decision when feasible and escalate — do not invent a local rule.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GRV-F01–GRV-F05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Food Cost Governance &amp; Source Control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food-cost inputs tied to one period and source?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count units, storage areas, and calculation definitions controlled?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Does management know which numbers are estimated?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GRV-F01  Weekly Food Cost Tracking Checklist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GRV-F02  Core Calculation Worksheet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GRV-F03  Inventory Area Setup Checklist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GRV-F04  Storage Area Map Worksheet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GRV-F05  Unit of Measure Setup Worksheet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Different formulas create different “truths” for the same week.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GRV-F06–GRV-F10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Inventory Setup &amp; Count Accuracy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Can a second count team reproduce the inventory result?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unit conversions and pack sizes current?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unusual movement and negative usage investigated?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GRV-F06  Inventory Count Sheet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GRV-F07  Weekly Inventory Routine Checklist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GRV-F08  Inventory Accuracy Review Form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GRV-F09  Ordering Responsibility Checklist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GRV-F10  Sales Forecast &amp; Ordering Planner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Bad counts create fake food-cost problems or hide real ones.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GRV-F11–GRV-F15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Purchasing, Ordering &amp; Receiving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Is the order based on approved demand, on-hand, par, lead time, and storage capacity?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price/substitution changes visible before they become normal?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credits and receiving exceptions closed?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GRV-F11  Par Level Builder Worksheet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GRV-F12  Order Guide Template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GRV-F13  Supplier Order Review Form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GRV-F14  Receiving &amp; Invoice Check Form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GRV-F15  Daily Waste Log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Ordering by habit converts forecast error and price movement into excess inventory.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