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2a8393f44164409" /><Relationship Type="http://schemas.openxmlformats.org/officeDocument/2006/relationships/extended-properties" Target="/docProps/app.xml" Id="Ra74efd0b262a4273" /><Relationship Type="http://schemas.openxmlformats.org/officeDocument/2006/relationships/officeDocument" Target="/ppt/presentation.xml" Id="R9322e0b4e053454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3da67a773984b02"/>
  </p:sldMasterIdLst>
  <p:notesMasterIdLst>
    <p:notesMasterId xmlns:r="http://schemas.openxmlformats.org/officeDocument/2006/relationships" r:id="R04ebcf6f1c5a44a8"/>
  </p:notesMasterIdLst>
  <p:sldIdLst>
    <p:sldId xmlns:r="http://schemas.openxmlformats.org/officeDocument/2006/relationships" id="256" r:id="R4726fd4d48d348cf"/>
    <p:sldId xmlns:r="http://schemas.openxmlformats.org/officeDocument/2006/relationships" id="257" r:id="R3382858205314ac8"/>
    <p:sldId xmlns:r="http://schemas.openxmlformats.org/officeDocument/2006/relationships" id="258" r:id="Rbf60a0f0fb9045c4"/>
    <p:sldId xmlns:r="http://schemas.openxmlformats.org/officeDocument/2006/relationships" id="259" r:id="Rb96c01ae52ee46bf"/>
    <p:sldId xmlns:r="http://schemas.openxmlformats.org/officeDocument/2006/relationships" id="260" r:id="R439f231dd02b46e2"/>
    <p:sldId xmlns:r="http://schemas.openxmlformats.org/officeDocument/2006/relationships" id="261" r:id="R014874aa73254869"/>
    <p:sldId xmlns:r="http://schemas.openxmlformats.org/officeDocument/2006/relationships" id="262" r:id="R08c18580080042ee"/>
    <p:sldId xmlns:r="http://schemas.openxmlformats.org/officeDocument/2006/relationships" id="263" r:id="R1681943f844e4f1d"/>
    <p:sldId xmlns:r="http://schemas.openxmlformats.org/officeDocument/2006/relationships" id="264" r:id="R3a62f4f4b6594498"/>
    <p:sldId xmlns:r="http://schemas.openxmlformats.org/officeDocument/2006/relationships" id="265" r:id="Re5895c79d9d64b3c"/>
    <p:sldId xmlns:r="http://schemas.openxmlformats.org/officeDocument/2006/relationships" id="266" r:id="Re441158bbeb14e2e"/>
    <p:sldId xmlns:r="http://schemas.openxmlformats.org/officeDocument/2006/relationships" id="267" r:id="R051afc5b83a942de"/>
    <p:sldId xmlns:r="http://schemas.openxmlformats.org/officeDocument/2006/relationships" id="268" r:id="R3a9f45a614e54fe5"/>
    <p:sldId xmlns:r="http://schemas.openxmlformats.org/officeDocument/2006/relationships" id="269" r:id="Rc30d0e488bb44556"/>
    <p:sldId xmlns:r="http://schemas.openxmlformats.org/officeDocument/2006/relationships" id="270" r:id="R2fd01b942c084e58"/>
    <p:sldId xmlns:r="http://schemas.openxmlformats.org/officeDocument/2006/relationships" id="271" r:id="R14a081e72b0342b7"/>
    <p:sldId xmlns:r="http://schemas.openxmlformats.org/officeDocument/2006/relationships" id="272" r:id="R6463491e41514df2"/>
    <p:sldId xmlns:r="http://schemas.openxmlformats.org/officeDocument/2006/relationships" id="273" r:id="Rea3942a9c5e549d8"/>
    <p:sldId xmlns:r="http://schemas.openxmlformats.org/officeDocument/2006/relationships" id="274" r:id="R303fd22a86a74545"/>
    <p:sldId xmlns:r="http://schemas.openxmlformats.org/officeDocument/2006/relationships" id="275" r:id="R6dcc55e8040246a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2bdaab972b14113" /><Relationship Type="http://schemas.openxmlformats.org/officeDocument/2006/relationships/slideMaster" Target="/ppt/slideMasters/slideMaster1.xml" Id="Rd3da67a773984b02" /><Relationship Type="http://schemas.openxmlformats.org/officeDocument/2006/relationships/notesMaster" Target="/ppt/notesMasters/notesMaster1.xml" Id="R04ebcf6f1c5a44a8" /><Relationship Type="http://schemas.openxmlformats.org/officeDocument/2006/relationships/presProps" Target="/ppt/presProps.xml" Id="R4c10d67540f24326" /><Relationship Type="http://schemas.openxmlformats.org/officeDocument/2006/relationships/tableStyles" Target="/ppt/tableStyles.xml" Id="R32310a1b212c41a9" /><Relationship Type="http://schemas.openxmlformats.org/officeDocument/2006/relationships/slide" Target="/ppt/slides/slide1.xml" Id="R4726fd4d48d348cf" /><Relationship Type="http://schemas.openxmlformats.org/officeDocument/2006/relationships/slide" Target="/ppt/slides/slide2.xml" Id="R3382858205314ac8" /><Relationship Type="http://schemas.openxmlformats.org/officeDocument/2006/relationships/slide" Target="/ppt/slides/slide3.xml" Id="Rbf60a0f0fb9045c4" /><Relationship Type="http://schemas.openxmlformats.org/officeDocument/2006/relationships/slide" Target="/ppt/slides/slide4.xml" Id="Rb96c01ae52ee46bf" /><Relationship Type="http://schemas.openxmlformats.org/officeDocument/2006/relationships/slide" Target="/ppt/slides/slide5.xml" Id="R439f231dd02b46e2" /><Relationship Type="http://schemas.openxmlformats.org/officeDocument/2006/relationships/slide" Target="/ppt/slides/slide6.xml" Id="R014874aa73254869" /><Relationship Type="http://schemas.openxmlformats.org/officeDocument/2006/relationships/slide" Target="/ppt/slides/slide7.xml" Id="R08c18580080042ee" /><Relationship Type="http://schemas.openxmlformats.org/officeDocument/2006/relationships/slide" Target="/ppt/slides/slide8.xml" Id="R1681943f844e4f1d" /><Relationship Type="http://schemas.openxmlformats.org/officeDocument/2006/relationships/slide" Target="/ppt/slides/slide9.xml" Id="R3a62f4f4b6594498" /><Relationship Type="http://schemas.openxmlformats.org/officeDocument/2006/relationships/slide" Target="/ppt/slides/slide10.xml" Id="Re5895c79d9d64b3c" /><Relationship Type="http://schemas.openxmlformats.org/officeDocument/2006/relationships/slide" Target="/ppt/slides/slide11.xml" Id="Re441158bbeb14e2e" /><Relationship Type="http://schemas.openxmlformats.org/officeDocument/2006/relationships/slide" Target="/ppt/slides/slide12.xml" Id="R051afc5b83a942de" /><Relationship Type="http://schemas.openxmlformats.org/officeDocument/2006/relationships/slide" Target="/ppt/slides/slide13.xml" Id="R3a9f45a614e54fe5" /><Relationship Type="http://schemas.openxmlformats.org/officeDocument/2006/relationships/slide" Target="/ppt/slides/slide14.xml" Id="Rc30d0e488bb44556" /><Relationship Type="http://schemas.openxmlformats.org/officeDocument/2006/relationships/slide" Target="/ppt/slides/slide15.xml" Id="R2fd01b942c084e58" /><Relationship Type="http://schemas.openxmlformats.org/officeDocument/2006/relationships/slide" Target="/ppt/slides/slide16.xml" Id="R14a081e72b0342b7" /><Relationship Type="http://schemas.openxmlformats.org/officeDocument/2006/relationships/slide" Target="/ppt/slides/slide17.xml" Id="R6463491e41514df2" /><Relationship Type="http://schemas.openxmlformats.org/officeDocument/2006/relationships/slide" Target="/ppt/slides/slide18.xml" Id="Rea3942a9c5e549d8" /><Relationship Type="http://schemas.openxmlformats.org/officeDocument/2006/relationships/slide" Target="/ppt/slides/slide19.xml" Id="R303fd22a86a74545" /><Relationship Type="http://schemas.openxmlformats.org/officeDocument/2006/relationships/slide" Target="/ppt/slides/slide20.xml" Id="R6dcc55e8040246a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462daa96859468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235e4c871894f69" /><Relationship Type="http://schemas.openxmlformats.org/officeDocument/2006/relationships/notesMaster" Target="/ppt/notesMasters/notesMaster1.xml" Id="Rb6123e0398e047e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05c0a9f4cd04208" /><Relationship Type="http://schemas.openxmlformats.org/officeDocument/2006/relationships/notesMaster" Target="/ppt/notesMasters/notesMaster1.xml" Id="Ree588ff4cd3e48f2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b6d1c58a1f748e0" /><Relationship Type="http://schemas.openxmlformats.org/officeDocument/2006/relationships/notesMaster" Target="/ppt/notesMasters/notesMaster1.xml" Id="R8e6a18ad634a4619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500a99963414912" /><Relationship Type="http://schemas.openxmlformats.org/officeDocument/2006/relationships/notesMaster" Target="/ppt/notesMasters/notesMaster1.xml" Id="R226bc81ca8ac430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7858621cb74a4528" /><Relationship Type="http://schemas.openxmlformats.org/officeDocument/2006/relationships/notesMaster" Target="/ppt/notesMasters/notesMaster1.xml" Id="Rcce4c1a1b5244cb7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c66eaf87589b4566" /><Relationship Type="http://schemas.openxmlformats.org/officeDocument/2006/relationships/notesMaster" Target="/ppt/notesMasters/notesMaster1.xml" Id="R3d0483d9e64249b7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23cf46bb7ee94967" /><Relationship Type="http://schemas.openxmlformats.org/officeDocument/2006/relationships/notesMaster" Target="/ppt/notesMasters/notesMaster1.xml" Id="Rd1f095ff1b9944e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8ffbf67e37f64b39" /><Relationship Type="http://schemas.openxmlformats.org/officeDocument/2006/relationships/notesMaster" Target="/ppt/notesMasters/notesMaster1.xml" Id="R5cfe68f09d0b441c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0ae030d4783240d8" /><Relationship Type="http://schemas.openxmlformats.org/officeDocument/2006/relationships/notesMaster" Target="/ppt/notesMasters/notesMaster1.xml" Id="R1136eeae2c6e4dd5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cad13b9c267847f1" /><Relationship Type="http://schemas.openxmlformats.org/officeDocument/2006/relationships/notesMaster" Target="/ppt/notesMasters/notesMaster1.xml" Id="R18b4f60b01634a05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db8a8af3b4164cb0" /><Relationship Type="http://schemas.openxmlformats.org/officeDocument/2006/relationships/notesMaster" Target="/ppt/notesMasters/notesMaster1.xml" Id="Re033a543c1fb4ea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6cf78a14d9440a1" /><Relationship Type="http://schemas.openxmlformats.org/officeDocument/2006/relationships/notesMaster" Target="/ppt/notesMasters/notesMaster1.xml" Id="R5488264f51e54421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5209f68f3109450f" /><Relationship Type="http://schemas.openxmlformats.org/officeDocument/2006/relationships/notesMaster" Target="/ppt/notesMasters/notesMaster1.xml" Id="R00664fc761ae4cc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7c57b7fc95247ab" /><Relationship Type="http://schemas.openxmlformats.org/officeDocument/2006/relationships/notesMaster" Target="/ppt/notesMasters/notesMaster1.xml" Id="Rae0cb626056e47a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636e9fee06f4c32" /><Relationship Type="http://schemas.openxmlformats.org/officeDocument/2006/relationships/notesMaster" Target="/ppt/notesMasters/notesMaster1.xml" Id="Ra76cc47cae9347f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f89d6a17fcf4055" /><Relationship Type="http://schemas.openxmlformats.org/officeDocument/2006/relationships/notesMaster" Target="/ppt/notesMasters/notesMaster1.xml" Id="R860bbdc6431c48a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91983d8ce6e453a" /><Relationship Type="http://schemas.openxmlformats.org/officeDocument/2006/relationships/notesMaster" Target="/ppt/notesMasters/notesMaster1.xml" Id="Rfadddb65b871493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47d0b69ddde4316" /><Relationship Type="http://schemas.openxmlformats.org/officeDocument/2006/relationships/notesMaster" Target="/ppt/notesMasters/notesMaster1.xml" Id="R9560949b75bd4eb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64b07dc72004c7c" /><Relationship Type="http://schemas.openxmlformats.org/officeDocument/2006/relationships/notesMaster" Target="/ppt/notesMasters/notesMaster1.xml" Id="R89f34082070644d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de7607093b2491d" /><Relationship Type="http://schemas.openxmlformats.org/officeDocument/2006/relationships/notesMaster" Target="/ppt/notesMasters/notesMaster1.xml" Id="Rd6b91d45d4ee41a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Open by defining this as an operating system—not a marketing ideas deck.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current local evidence and known limitations. Market research finds customers; competitive analysis helps differentiation.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GRV-G02 and GRV-G03 operating forms.</a:t>
            </a:r>
          </a:p>
          <a:p xmlns:a="http://schemas.openxmlformats.org/drawingml/2006/main">
            <a:r>
              <a:t>- https://www.census.gov/data/data-tools/cbb.html</a:t>
            </a:r>
          </a:p>
          <a:p xmlns:a="http://schemas.openxmlformats.org/drawingml/2006/main">
            <a:r>
              <a:t>- https://www.sba.gov/counseling/plan-your-business/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Google describes local results mainly through relevance, distance, and prominence. GRV-G controls relevance and operating accuracy; it does not guarantee ranking.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GRV-G06 and GRV-G07 operating forms.</a:t>
            </a:r>
          </a:p>
          <a:p xmlns:a="http://schemas.openxmlformats.org/drawingml/2006/main">
            <a:r>
              <a:t>- https://support.google.com/business/answer/7091?hl=en</a:t>
            </a:r>
          </a:p>
          <a:p xmlns:a="http://schemas.openxmlformats.org/drawingml/2006/main">
            <a:r>
              <a:t>- https://www.ftc.gov/business-guidance/resources/consumer-reviews-testimonials-rule-questions-answers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Walk through the yellow input columns and blue-gray formula columns. The workbook derives probability, weighted value, qualification, days open, and next-step alerts.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needs discovery guide creates a consistent conversation. Material proposals must use the approved price source and obtain operating and GRV-P approval.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Direct email and text requirements depend on message, technology, consent, jurisdiction, and current law. Obtain qualified review and use GRV-R permission controls.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GRV-G17 operating form.</a:t>
            </a:r>
          </a:p>
          <a:p xmlns:a="http://schemas.openxmlformats.org/drawingml/2006/main">
            <a:r>
              <a:t>- https://www.ftc.gov/business-guidance/advertising-marketing/advertising-marketing-basics</a:t>
            </a:r>
          </a:p>
          <a:p xmlns:a="http://schemas.openxmlformats.org/drawingml/2006/main">
            <a:r>
              <a:t>- https://www.ftc.gov/business-guidance/resources/can-spam-act-compliance-guide-business</a:t>
            </a:r>
          </a:p>
          <a:p xmlns:a="http://schemas.openxmlformats.org/drawingml/2006/main">
            <a:r>
              <a:t>- https://www.fcc.gov/consumers/guides/stop-unwanted-robocalls-and-texts</a:t>
            </a:r>
          </a:p>
          <a:p xmlns:a="http://schemas.openxmlformats.org/drawingml/2006/main">
            <a:r>
              <a:t>- https://www.ada.gov/resources/web-guidance/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Catering, private events, local accounts, community partnerships, and referral alliances share the same qualification, permission, economics, handoff, and review rules.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workbook is a live management control, not a one-time template. Start with Settings and Start Here, then use only the operating sheets needed for the current growth plan.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Demonstrate the blank state. The Dashboard shows three failed checks so zero activity cannot be mistaken for a controlled system.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Run the weekly review from exceptions and decisions, not a tour of every sheet. The Weekly Review and Action Log preserve ownership and verification.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experiment log protects against scaling a one-time result. GRV-G29 requires repeatability, training, capacity, economics, and quality evidence before broader rollout.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this slide to separate motion from management. The system is designed to make growth work comparable, owned, and reviewable.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Close with a concrete installation commitment. These three records intentionally convert the workbook from blank-state failure into a controlled starting point.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Reinforce that growth is a cross-system result. GRV-G coordinates the decision while the owning systems verify their controlled subjects.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This boundary is essential. It prevents the growth workbook from becoming a second CRM or a second financial model.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Walk left to right through the system. The first five areas create and convert demand; the sixth governs learning and scale.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Show operators how to use the Tool Index as the entry point. The ID is the stable cross-reference across manual, forms, workbook, and meeting records.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90-day sequence prevents the restaurant from activating every form before leaders can review and use the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the displayed offer form as an example. Operators should not fill every tool; they select the tool that matches the current management decision.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Emphasize restraint: GRV-G uses controlled IDs and aggregate evidence. Personal contact, consent, and outreach details stay in GRV-R.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Internal: The Gravity Growth and Sales Building System operating manual, forms, and workbook.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88bd9cdc06b470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d50c388f4c44f7d" /><Relationship Type="http://schemas.openxmlformats.org/officeDocument/2006/relationships/slideLayout" Target="/ppt/slideLayouts/slideLayout1.xml" Id="R2a50df42799c4f6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a50df42799c4f6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dc0714e63c4086" /><Relationship Type="http://schemas.openxmlformats.org/officeDocument/2006/relationships/image" Target="/ppt/media/image.png" Id="R7aa0e4342b9b4367" /><Relationship Type="http://schemas.openxmlformats.org/officeDocument/2006/relationships/notesSlide" Target="/ppt/notesSlides/notesSlide1.xml" Id="R84249716755f41d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5105e9831b4c1f" /><Relationship Type="http://schemas.openxmlformats.org/officeDocument/2006/relationships/image" Target="/ppt/media/image4.png" Id="Rd34a796400634aa8" /><Relationship Type="http://schemas.openxmlformats.org/officeDocument/2006/relationships/image" Target="/ppt/media/image5.png" Id="R7b2b47177e6e4414" /><Relationship Type="http://schemas.openxmlformats.org/officeDocument/2006/relationships/notesSlide" Target="/ppt/notesSlides/notesSlide10.xml" Id="R27234568db1347c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aef825f1b143a7" /><Relationship Type="http://schemas.openxmlformats.org/officeDocument/2006/relationships/image" Target="/ppt/media/image6.png" Id="R4fe704d017be4148" /><Relationship Type="http://schemas.openxmlformats.org/officeDocument/2006/relationships/image" Target="/ppt/media/image7.png" Id="R7463443db73e4b50" /><Relationship Type="http://schemas.openxmlformats.org/officeDocument/2006/relationships/notesSlide" Target="/ppt/notesSlides/notesSlide11.xml" Id="Rdf55f5b03cab445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cdf9cddf5e4bc6" /><Relationship Type="http://schemas.openxmlformats.org/officeDocument/2006/relationships/image" Target="/ppt/media/image8.png" Id="Ra4d7ef5776804fbf" /><Relationship Type="http://schemas.openxmlformats.org/officeDocument/2006/relationships/notesSlide" Target="/ppt/notesSlides/notesSlide12.xml" Id="Rbc21804842a54fa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55aace222844dd" /><Relationship Type="http://schemas.openxmlformats.org/officeDocument/2006/relationships/image" Target="/ppt/media/image9.png" Id="R3ee868bed5364e0b" /><Relationship Type="http://schemas.openxmlformats.org/officeDocument/2006/relationships/notesSlide" Target="/ppt/notesSlides/notesSlide13.xml" Id="Rfe54b498bf314b2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7edb5106ee4a2f" /><Relationship Type="http://schemas.openxmlformats.org/officeDocument/2006/relationships/image" Target="/ppt/media/image10.png" Id="Rd947352a1d8b4b8f" /><Relationship Type="http://schemas.openxmlformats.org/officeDocument/2006/relationships/notesSlide" Target="/ppt/notesSlides/notesSlide14.xml" Id="Refd9e5933c154f2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87ff49a7eb4a05" /><Relationship Type="http://schemas.openxmlformats.org/officeDocument/2006/relationships/image" Target="/ppt/media/image11.png" Id="R39e381d745274b62" /><Relationship Type="http://schemas.openxmlformats.org/officeDocument/2006/relationships/image" Target="/ppt/media/image12.png" Id="R9c4af56b552440e2" /><Relationship Type="http://schemas.openxmlformats.org/officeDocument/2006/relationships/image" Target="/ppt/media/image13.png" Id="Rb1265cc638db470d" /><Relationship Type="http://schemas.openxmlformats.org/officeDocument/2006/relationships/notesSlide" Target="/ppt/notesSlides/notesSlide15.xml" Id="Ra0e4e66baf5c47a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4db6c9ea9d46b0" /><Relationship Type="http://schemas.openxmlformats.org/officeDocument/2006/relationships/image" Target="/ppt/media/image14.png" Id="R5c0e919ca9bf4bf4" /><Relationship Type="http://schemas.openxmlformats.org/officeDocument/2006/relationships/notesSlide" Target="/ppt/notesSlides/notesSlide16.xml" Id="R1a42646ef19a443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374881ad4e4825" /><Relationship Type="http://schemas.openxmlformats.org/officeDocument/2006/relationships/image" Target="/ppt/media/image15.png" Id="Rd01c0d9d7e044220" /><Relationship Type="http://schemas.openxmlformats.org/officeDocument/2006/relationships/image" Target="/ppt/media/image16.png" Id="Rc7a6250a57694be2" /><Relationship Type="http://schemas.openxmlformats.org/officeDocument/2006/relationships/notesSlide" Target="/ppt/notesSlides/notesSlide17.xml" Id="R12bbc517cd45480a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76586a5f124e6f" /><Relationship Type="http://schemas.openxmlformats.org/officeDocument/2006/relationships/image" Target="/ppt/media/image17.png" Id="R3375d688c9db4a1b" /><Relationship Type="http://schemas.openxmlformats.org/officeDocument/2006/relationships/notesSlide" Target="/ppt/notesSlides/notesSlide18.xml" Id="R3d31a6e904de47ac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55bbc491b24ef0" /><Relationship Type="http://schemas.openxmlformats.org/officeDocument/2006/relationships/image" Target="/ppt/media/image18.png" Id="R0245b7d3791c43b3" /><Relationship Type="http://schemas.openxmlformats.org/officeDocument/2006/relationships/notesSlide" Target="/ppt/notesSlides/notesSlide19.xml" Id="Rab91bfd1277f471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7dea8443314758" /><Relationship Type="http://schemas.openxmlformats.org/officeDocument/2006/relationships/notesSlide" Target="/ppt/notesSlides/notesSlide2.xml" Id="Rd2e064369ff748cc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2e44b2d44b4b0d" /><Relationship Type="http://schemas.openxmlformats.org/officeDocument/2006/relationships/image" Target="/ppt/media/image19.png" Id="Rbfa0cb8655e14612" /><Relationship Type="http://schemas.openxmlformats.org/officeDocument/2006/relationships/notesSlide" Target="/ppt/notesSlides/notesSlide20.xml" Id="R9dcdef6bae1d4a0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c4be9767da4796" /><Relationship Type="http://schemas.openxmlformats.org/officeDocument/2006/relationships/notesSlide" Target="/ppt/notesSlides/notesSlide3.xml" Id="Rdfbcc4fc57eb44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8d623103d34711" /><Relationship Type="http://schemas.openxmlformats.org/officeDocument/2006/relationships/notesSlide" Target="/ppt/notesSlides/notesSlide4.xml" Id="Rc87fe1fb35134fc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121aded8e54e87" /><Relationship Type="http://schemas.openxmlformats.org/officeDocument/2006/relationships/notesSlide" Target="/ppt/notesSlides/notesSlide5.xml" Id="R71cd65476e15498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1294fb2b0641fc" /><Relationship Type="http://schemas.openxmlformats.org/officeDocument/2006/relationships/image" Target="/ppt/media/image2.png" Id="R049fa63a074e4922" /><Relationship Type="http://schemas.openxmlformats.org/officeDocument/2006/relationships/notesSlide" Target="/ppt/notesSlides/notesSlide6.xml" Id="R783b6c9135884cb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e6b50cb52a48fc" /><Relationship Type="http://schemas.openxmlformats.org/officeDocument/2006/relationships/notesSlide" Target="/ppt/notesSlides/notesSlide7.xml" Id="Rbe60fb4ba72648f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b236a88a1b4f2a" /><Relationship Type="http://schemas.openxmlformats.org/officeDocument/2006/relationships/image" Target="/ppt/media/image3.png" Id="Rf50a5728ec7a4996" /><Relationship Type="http://schemas.openxmlformats.org/officeDocument/2006/relationships/notesSlide" Target="/ppt/notesSlides/notesSlide8.xml" Id="Rdcc85bdcd927470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c5cb4c01d145e4" /><Relationship Type="http://schemas.openxmlformats.org/officeDocument/2006/relationships/notesSlide" Target="/ppt/notesSlides/notesSlide9.xml" Id="R778838a06e1b48a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02A4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AACF0E-785D-46B2-A68F-CAA1FFD66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A95937-EBE7-4701-95EF-1DB4F4B6E6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1076325"/>
            <a:ext cx="2286000" cy="22860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aa0e4342b9b4367"/>
          <a:stretch xmlns:a="http://schemas.openxmlformats.org/drawingml/2006/main"/>
        </p:blipFill>
        <p:spPr>
          <a:xfrm xmlns:a="http://schemas.openxmlformats.org/drawingml/2006/main">
            <a:off x="1000125" y="1123950"/>
            <a:ext cx="2190750" cy="2190750"/>
          </a:xfrm>
          <a:prstGeom xmlns:a="http://schemas.openxmlformats.org/drawingml/2006/main" prst="roundRect">
            <a:avLst>
              <a:gd name="adj" fmla="val 3478"/>
            </a:avLst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FF3E97-D17D-4D29-88C3-01E6C0255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066800"/>
            <a:ext cx="666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THE GRAVITY RESTAURANT LEADERSHIP SYSTEM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DC98A6D-478B-426B-9F4F-084E1C547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146685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650" b="1" i="0">
                <a:solidFill>
                  <a:srgbClr val="FFFFFF"/>
                </a:solidFill>
              </a:defRPr>
            </a:pPr>
            <a:r>
              <a:rPr sz="4650" b="1" i="0">
                <a:solidFill>
                  <a:srgbClr val="FFFFFF"/>
                </a:solidFill>
              </a:rPr>
              <a:t>The Gravity Growth and</a:t>
            </a:r>
          </a:p>
          <a:p xmlns:a="http://schemas.openxmlformats.org/drawingml/2006/main">
            <a:pPr algn="l">
              <a:defRPr sz="4650" b="1" i="0">
                <a:solidFill>
                  <a:srgbClr val="FFFFFF"/>
                </a:solidFill>
              </a:defRPr>
            </a:pPr>
            <a:r>
              <a:rPr sz="4650" b="1" i="0">
                <a:solidFill>
                  <a:srgbClr val="FFFFFF"/>
                </a:solidFill>
              </a:rPr>
              <a:t>Sales Building System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4BFCF40-84B3-48F4-A9E0-FD956FB3B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76675" y="3295650"/>
            <a:ext cx="68580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E8D6A9"/>
                </a:solidFill>
              </a:defRPr>
            </a:pPr>
            <a:r>
              <a:rPr sz="1875" b="0" i="0">
                <a:solidFill>
                  <a:srgbClr val="E8D6A9"/>
                </a:solidFill>
              </a:rPr>
              <a:t>How to install, operate, review, and scale the complete GRV-G01–GRV-G30 system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49C09AD-C5DA-40E2-8CF0-D4A5231A9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4333875"/>
            <a:ext cx="6191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738A6EB-AAA6-4857-B8CA-B6677974A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76675" y="4552950"/>
            <a:ext cx="628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FFFFFF"/>
                </a:solidFill>
              </a:defRPr>
            </a:pPr>
            <a:r>
              <a:rPr sz="1350" b="0" i="0">
                <a:solidFill>
                  <a:srgbClr val="FFFFFF"/>
                </a:solidFill>
              </a:rPr>
              <a:t>Published by Thomas Monroe Books  |  Author: Thomas Butler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4FCE34-042F-4EEA-B795-DA72D9A67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THE GRAVITY SYSTEM</a:t>
            </a:r>
          </a:p>
        </p:txBody>
      </p:sp>
    </p:spTree>
    <p:extLst>
      <p:ext uri="{BB962C8B-B14F-4D97-AF65-F5344CB8AC3E}">
        <p14:creationId xmlns:p14="http://schemas.microsoft.com/office/powerpoint/2010/main" val="92915343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EF47A9C-7D4B-4146-A4F2-C44CD98D4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DB023B7-09FA-40FC-8D5E-3845890B5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E70A969-EC54-4173-B2AF-C1F7E59A1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27DA9E6-79C4-496A-9041-5B9E5D657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D67A39-6399-4DD9-8E40-9F2C89D8B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Choose a market before choosing a campaign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C8C542-68B9-4FEE-A418-C64C76990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34a796400634aa8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61C1352-C763-4C51-9CCF-84CF867FB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b2b47177e6e4414"/>
          <a:stretch xmlns:a="http://schemas.openxmlformats.org/drawingml/2006/main"/>
        </p:blipFill>
        <p:spPr>
          <a:xfrm xmlns:a="http://schemas.openxmlformats.org/drawingml/2006/main">
            <a:off x="4333875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705EA88-E288-459D-A53D-9203127B1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1638300"/>
            <a:ext cx="2952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DECISION SEQUENCE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1621A79-550E-4E28-9001-AEDF531C7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0764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CBEE01D-297A-4ED9-A112-703CC426E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076450"/>
            <a:ext cx="2952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Reconcile the baseline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B2F0987-5890-458B-9FD4-A96AE98A1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7432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C94768D-9444-4FA9-88BF-5E1D79869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743200"/>
            <a:ext cx="2952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Define the practical trade area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743075F-DEDB-4791-826A-FE21EC941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4099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D58CF3B-C45F-4BE0-AA3A-05B7A286C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409950"/>
            <a:ext cx="2952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Choose a segment and occasion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7278F1F-2D77-45F1-A1DB-24EDF406D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0767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A361A4A-BB8D-4C4F-A147-169F8DFFE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076700"/>
            <a:ext cx="2952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Name a proven position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3D7C920-57F0-41C0-8C5A-BE2DC83E0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7434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DCCA7FD-26A2-4D78-ADBE-2E41A2B0F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743450"/>
            <a:ext cx="2952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Assign one 90-day action</a:t>
            </a:r>
          </a:p>
        </p:txBody>
      </p:sp>
    </p:spTree>
    <p:extLst>
      <p:ext uri="{BB962C8B-B14F-4D97-AF65-F5344CB8AC3E}">
        <p14:creationId xmlns:p14="http://schemas.microsoft.com/office/powerpoint/2010/main" val="138836712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586E0A3-B57D-4E30-B13D-16D3D63D9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0FA7503-55D7-4612-AF66-CC277EF8E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F36509A-3B7D-4369-AB1C-B4CA48653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CFCBE54-358F-49FF-9CC5-95CCB6B35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3CA9C7-F76F-4FAB-96A9-CCE26A9FC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Visibility comes before promotion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699ADCF-68FE-4016-814F-AA97B02A5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524000"/>
            <a:ext cx="3429000" cy="4429125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fe704d017be4148"/>
          <a:stretch xmlns:a="http://schemas.openxmlformats.org/drawingml/2006/main"/>
        </p:blipFill>
        <p:spPr>
          <a:xfrm xmlns:a="http://schemas.openxmlformats.org/drawingml/2006/main">
            <a:off x="647700" y="1581430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6A5C7A-9F86-4B18-9378-FE993C68B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1524000"/>
            <a:ext cx="3429000" cy="4429125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463443db73e4b50"/>
          <a:stretch xmlns:a="http://schemas.openxmlformats.org/drawingml/2006/main"/>
        </p:blipFill>
        <p:spPr>
          <a:xfrm xmlns:a="http://schemas.openxmlformats.org/drawingml/2006/main">
            <a:off x="4238625" y="1581430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94AD967-CD6F-423C-A9A7-81CD08428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17526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88D420C-54FF-44C6-8D10-C05FED9D3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1714500"/>
            <a:ext cx="3124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Be findable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68B1DF-C640-4B93-8692-15F1D4267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1990725"/>
            <a:ext cx="31242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Test the priority discovery path as a guest would.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B1D7E3A-5BA8-49BD-85AB-DCDB03150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9337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4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1C39BE-9840-4792-9D75-9023292E45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895600"/>
            <a:ext cx="3124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Be accurate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ED8B818-B8CC-4B49-BFDC-D333096BB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3171825"/>
            <a:ext cx="31242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Control hours, categories, links, menu, access, and verification.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0F07665-E452-4770-9D25-94E881F33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41148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21DD1AE-0D8D-4B7A-A745-FA78214EA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4076700"/>
            <a:ext cx="3124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Be trustworthy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CA4029F-2F18-44B8-8B70-A80836CD7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4352925"/>
            <a:ext cx="31242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Grow honest reviews and route operating themes to correction.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048FC27-F139-4FAC-908B-9E0285B62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391150"/>
            <a:ext cx="3238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102A43"/>
                </a:solidFill>
              </a:defRPr>
            </a:pPr>
            <a:r>
              <a:rPr sz="1875" b="1" i="0">
                <a:solidFill>
                  <a:srgbClr val="102A43"/>
                </a:solidFill>
              </a:rPr>
              <a:t>Correct broken discovery before buying more attention.</a:t>
            </a:r>
          </a:p>
        </p:txBody>
      </p:sp>
    </p:spTree>
    <p:extLst>
      <p:ext uri="{BB962C8B-B14F-4D97-AF65-F5344CB8AC3E}">
        <p14:creationId xmlns:p14="http://schemas.microsoft.com/office/powerpoint/2010/main" val="163315838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3DD90A0-DED2-44E2-B419-D4D6CFB7C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4C2169F-BA30-4144-8477-C749278F6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3BFE314-6FEB-4A88-AB1B-6EFE22C44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6BF9863-AC06-4DD7-B279-1816A1E51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5B2E879-A2D8-47CA-82A7-0F278CB28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Pipeline means qualified value plus a next 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F5C772-8C8A-48F9-9874-8920E14F7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48125" y="1552575"/>
            <a:ext cx="7334250" cy="4000500"/>
          </a:xfrm>
          <a:prstGeom xmlns:a="http://schemas.openxmlformats.org/drawingml/2006/main" prst="roundRect">
            <a:avLst>
              <a:gd name="adj" fmla="val 238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4d7ef5776804fbf"/>
          <a:stretch xmlns:a="http://schemas.openxmlformats.org/drawingml/2006/main"/>
        </p:blipFill>
        <p:spPr>
          <a:xfrm xmlns:a="http://schemas.openxmlformats.org/drawingml/2006/main">
            <a:off x="4183428" y="1600200"/>
            <a:ext cx="7063643" cy="3905250"/>
          </a:xfrm>
          <a:prstGeom xmlns:a="http://schemas.openxmlformats.org/drawingml/2006/main" prst="roundRect">
            <a:avLst>
              <a:gd name="adj" fmla="val 1951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6AF337E-5592-4F2B-957D-560E323454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95450"/>
            <a:ext cx="2952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REQUIRED FOR ACTIVE PIPELINE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667982-72CB-48A7-AE2B-BC773C7C2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4312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F33F4B-1F3F-48BD-B4CA-E6A01FD3C4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143125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Opportunity ID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D771676-A174-43E2-806C-C74311BEA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955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E3A78A4-FB08-4373-877F-BFBBC56DB7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695575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Qualified need and fit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918B7F1-75F1-4553-8196-E7671E77A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4802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42854C6-BF3D-44ED-9892-8E7213354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248025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Approved value definition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526C94C-0BDB-47FC-9A79-58892E7AE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004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1510026-E1F0-464C-9678-7C5DD8FF4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00475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Controlled stage probability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2D984D7-047B-4402-928D-150474C0FB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5292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9ECEFB4-3675-41C7-92BA-E5130AD74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352925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Named owner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797B14C-9891-4F3B-9ACF-32F2F84BB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053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89B3C"/>
                </a:solidFill>
              </a:defRPr>
            </a:pPr>
            <a:r>
              <a:rPr sz="165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6BDE77D-49A5-47E3-81F6-9461D0E58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905375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Dated next action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169DE15-562B-4B56-8D0B-203BF47C23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600700"/>
            <a:ext cx="10668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A1C2707-9725-47F4-AC9C-257BF179C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810250"/>
            <a:ext cx="1000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102A43"/>
                </a:solidFill>
              </a:defRPr>
            </a:pPr>
            <a:r>
              <a:rPr sz="1950" b="1" i="0">
                <a:solidFill>
                  <a:srgbClr val="102A43"/>
                </a:solidFill>
              </a:rPr>
              <a:t>Weighted value is planning evidence—not booked revenue.</a:t>
            </a:r>
          </a:p>
        </p:txBody>
      </p:sp>
    </p:spTree>
    <p:extLst>
      <p:ext uri="{BB962C8B-B14F-4D97-AF65-F5344CB8AC3E}">
        <p14:creationId xmlns:p14="http://schemas.microsoft.com/office/powerpoint/2010/main" val="1419470541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E64732F-BF4D-4020-B222-4811603E4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2CFC22A-8B95-441E-BCB1-F883B8828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450A8A1-3DC4-424A-B1FB-42EFAC430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E232FEC-0956-4F9F-AF84-F8E0315D1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0CB6CFF-73A6-443C-AD6E-EE6DC5A38D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Discovery controls the promise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5082D3-5387-47B7-B9FE-13515DAA5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ee868bed5364e0b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D0967BF-6076-4759-9B26-2C96270C9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6573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B9CF0E3-1161-46E2-BCA3-B21113897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6192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DISCOVER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79DF4E-A878-4DEA-8D92-52CA3D425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18954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Outcome, must-haves, constraints, timing, budget, decision process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4E30E6A-C4A2-4571-949E-A82BF3482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4955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68C8F04-87FF-4A96-9E2C-32FA1BA74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4574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VERIFY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A0EF33-C91E-43C5-B811-E1701D7A2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27336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Capacity, menu, price source, accessibility, operations, profitability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705E8EE-591A-4998-8D6B-66028E881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3337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A42A401-B5E9-4004-92D3-24A727726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2956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PROPOSE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96C9AE1-DA6E-49E7-97EC-808B1E0D0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35718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Scope, inclusions, exclusions, assumptions, terms, expiration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6692669-04EC-41A9-B6FD-671514E75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1719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C268776-4191-4585-9EF2-3BB085616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1338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FOLLOW UP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5E8345D-6054-494B-AE62-8E02B2F8E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4100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Agreed next step and date—not repeated checking without value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7847C9B-6298-44AA-9511-44754447C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0101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6A16F8F-1C70-4E3F-AB75-F8F9B2F86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972050"/>
            <a:ext cx="64579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HAND OFF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51C3DE5-3D15-45E0-A6CB-39B53A07F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5248275"/>
            <a:ext cx="64579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One controlled record from sold promise to operating execution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DD6F80D-BD65-490F-9548-960556CEA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810250"/>
            <a:ext cx="666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9A3428"/>
                </a:solidFill>
              </a:defRPr>
            </a:pPr>
            <a:r>
              <a:rPr sz="2025" b="1" i="0">
                <a:solidFill>
                  <a:srgbClr val="9A3428"/>
                </a:solidFill>
              </a:rPr>
              <a:t>Do not sell a promise the operating system has not approved.</a:t>
            </a:r>
          </a:p>
        </p:txBody>
      </p:sp>
    </p:spTree>
    <p:extLst>
      <p:ext uri="{BB962C8B-B14F-4D97-AF65-F5344CB8AC3E}">
        <p14:creationId xmlns:p14="http://schemas.microsoft.com/office/powerpoint/2010/main" val="1867786164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46E84780-9EDA-468D-B5F1-FA83AB018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F61F9A-944D-497C-8463-4CE6E22C2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BF99082-4459-485B-A9CA-3A4C5C591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79753F-85F4-42CD-B841-17E7593FA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8B07D32-C6E5-4CC6-8337-E26C388EA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Campaigns must clear six guardrails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1DADF53-2ADF-481D-8F3E-B4C92E314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3429000" cy="4572000"/>
          </a:xfrm>
          <a:prstGeom xmlns:a="http://schemas.openxmlformats.org/drawingml/2006/main" prst="roundRect">
            <a:avLst>
              <a:gd name="adj" fmla="val 2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947352a1d8b4b8f"/>
          <a:stretch xmlns:a="http://schemas.openxmlformats.org/drawingml/2006/main"/>
        </p:blipFill>
        <p:spPr>
          <a:xfrm xmlns:a="http://schemas.openxmlformats.org/drawingml/2006/main">
            <a:off x="666750" y="1605243"/>
            <a:ext cx="3333750" cy="4314265"/>
          </a:xfrm>
          <a:prstGeom xmlns:a="http://schemas.openxmlformats.org/drawingml/2006/main" prst="roundRect">
            <a:avLst>
              <a:gd name="adj" fmla="val 2286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62A9B25-BC30-495E-8390-316AD6AEE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1619250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0175208-2716-45EC-B3F6-2F7A064C0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161925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Truth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B0CA2F-2127-401E-9EEF-F2C96FC99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2000250"/>
            <a:ext cx="2571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Claims have current proof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2DC1B8-70B3-40C7-8A0E-99F804367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1619250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4C64C22-70B8-4A52-9D65-74F468477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161925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Permission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0D48D7E-AF52-486B-A4CF-F640174D9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2571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GRV-R audience and suppression are verified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09E56E7-981B-43A1-9850-962CD86BC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905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1C1B519-508F-453C-A123-BA666B71C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2905125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Economics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6CA7883-1103-4AF5-9345-1467AF3A8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3286125"/>
            <a:ext cx="2571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GRV-P approves contribution and limits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3F87283-6805-43E8-8E9B-445C696A9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905125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179F7EB-9214-4CAD-9C52-34FEE2396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905125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Capacity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35D0AD3-F673-4BFE-8620-AD60EC938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286125"/>
            <a:ext cx="2571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Operations can deliver the promise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41FB824-A408-4561-91D3-936633BD7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191000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C47D78E-4962-423D-81C7-76C9033A2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419100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Access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EF6ED7-0321-4344-93DF-8A50AD2E7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4572000"/>
            <a:ext cx="2571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The action path is clear and accessible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87556FF-6710-452C-9915-AD75D0B847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4191000"/>
            <a:ext cx="400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89B7C20-7EBB-4DD4-93E6-8DCC9B30D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4191000"/>
            <a:ext cx="2571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Measurement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94D9F23-DA68-4C64-BC86-A24DEBB23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4572000"/>
            <a:ext cx="2571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172231"/>
                </a:solidFill>
              </a:defRPr>
            </a:pPr>
            <a:r>
              <a:rPr sz="1500" b="0" i="0">
                <a:solidFill>
                  <a:srgbClr val="172231"/>
                </a:solidFill>
              </a:rPr>
              <a:t>Tracking, review date, and stop rule exist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7EC74A3-4B5A-4D12-B9A6-53537BD89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5638800"/>
            <a:ext cx="6667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9A3428"/>
                </a:solidFill>
              </a:defRPr>
            </a:pPr>
            <a:r>
              <a:rPr sz="1800" b="1" i="0">
                <a:solidFill>
                  <a:srgbClr val="9A3428"/>
                </a:solidFill>
              </a:rPr>
              <a:t>No fake reviews, deceptive claims, hidden relationships, or uncontrolled direct outreach.</a:t>
            </a:r>
          </a:p>
        </p:txBody>
      </p:sp>
    </p:spTree>
    <p:extLst>
      <p:ext uri="{BB962C8B-B14F-4D97-AF65-F5344CB8AC3E}">
        <p14:creationId xmlns:p14="http://schemas.microsoft.com/office/powerpoint/2010/main" val="78969655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4B7FB13-4908-4EC3-98A7-D6C9859B7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3DE0F9D-5A81-4340-8AC1-1DE0C0A25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3BA4429-3113-440B-9647-A124E9A15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20AF961-2FC3-408E-AC71-7270DA4C6F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D9E6336-8018-41FC-8343-AA3161DDB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Revenue channels use the same discipline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A8E9A83-7DB3-4AA1-9C33-FB694A44A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76375"/>
            <a:ext cx="2952750" cy="4048125"/>
          </a:xfrm>
          <a:prstGeom xmlns:a="http://schemas.openxmlformats.org/drawingml/2006/main" prst="roundRect">
            <a:avLst>
              <a:gd name="adj" fmla="val 322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9e381d745274b62"/>
          <a:stretch xmlns:a="http://schemas.openxmlformats.org/drawingml/2006/main"/>
        </p:blipFill>
        <p:spPr>
          <a:xfrm xmlns:a="http://schemas.openxmlformats.org/drawingml/2006/main">
            <a:off x="666750" y="1651467"/>
            <a:ext cx="2857500" cy="3697941"/>
          </a:xfrm>
          <a:prstGeom xmlns:a="http://schemas.openxmlformats.org/drawingml/2006/main" prst="roundRect">
            <a:avLst>
              <a:gd name="adj" fmla="val 2667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382052C-9008-48DA-9FA4-B9D446D3A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476375"/>
            <a:ext cx="2952750" cy="4048125"/>
          </a:xfrm>
          <a:prstGeom xmlns:a="http://schemas.openxmlformats.org/drawingml/2006/main" prst="roundRect">
            <a:avLst>
              <a:gd name="adj" fmla="val 322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c4af56b552440e2"/>
          <a:stretch xmlns:a="http://schemas.openxmlformats.org/drawingml/2006/main"/>
        </p:blipFill>
        <p:spPr>
          <a:xfrm xmlns:a="http://schemas.openxmlformats.org/drawingml/2006/main">
            <a:off x="4667250" y="1651467"/>
            <a:ext cx="2857500" cy="3697941"/>
          </a:xfrm>
          <a:prstGeom xmlns:a="http://schemas.openxmlformats.org/drawingml/2006/main" prst="roundRect">
            <a:avLst>
              <a:gd name="adj" fmla="val 2667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DBC0B10-C9CC-4AE5-A4B6-96B64E651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0125" y="1476375"/>
            <a:ext cx="2952750" cy="4048125"/>
          </a:xfrm>
          <a:prstGeom xmlns:a="http://schemas.openxmlformats.org/drawingml/2006/main" prst="roundRect">
            <a:avLst>
              <a:gd name="adj" fmla="val 322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1265cc638db470d"/>
          <a:stretch xmlns:a="http://schemas.openxmlformats.org/drawingml/2006/main"/>
        </p:blipFill>
        <p:spPr>
          <a:xfrm xmlns:a="http://schemas.openxmlformats.org/drawingml/2006/main">
            <a:off x="8667750" y="1651467"/>
            <a:ext cx="2857500" cy="3697941"/>
          </a:xfrm>
          <a:prstGeom xmlns:a="http://schemas.openxmlformats.org/drawingml/2006/main" prst="roundRect">
            <a:avLst>
              <a:gd name="adj" fmla="val 2667"/>
            </a:avLst>
          </a:prstGeom>
        </p:spPr>
      </p:pic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11BB79B-4F36-46AA-9332-9E0B6F9AF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00700"/>
            <a:ext cx="285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CATERING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AB05BE3-4E56-4A14-85ED-3B3DAE529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5600700"/>
            <a:ext cx="285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EVENTS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B8C382-A584-4873-8318-1A1EABCBF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600700"/>
            <a:ext cx="3333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ACCOUNTS &amp; PARTNERS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48BA25D-48DD-42F9-956B-BECA17195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605790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102A43"/>
                </a:solidFill>
              </a:defRPr>
            </a:pPr>
            <a:r>
              <a:rPr sz="1650" b="1" i="0">
                <a:solidFill>
                  <a:srgbClr val="102A43"/>
                </a:solidFill>
              </a:rPr>
              <a:t>Target occasion  •  approved value  •  qualified pipeline  •  controlled promise  •  operating handoff  •  renewal decision</a:t>
            </a:r>
          </a:p>
        </p:txBody>
      </p:sp>
    </p:spTree>
    <p:extLst>
      <p:ext uri="{BB962C8B-B14F-4D97-AF65-F5344CB8AC3E}">
        <p14:creationId xmlns:p14="http://schemas.microsoft.com/office/powerpoint/2010/main" val="117044506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59962F3-B779-4FF8-8C70-5D8723390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84EF594-1C6D-41D9-BB65-15F4E1FCF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3904403-D03F-41C9-8633-0EB314A2D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27BA1AC-B97B-4340-A387-3F8496487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869A407-BEC6-437E-B4BA-564A3A307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The workbook turns forms into live control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8364E5-040D-43FC-8EB2-3219380E7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57875" y="1428750"/>
            <a:ext cx="5524500" cy="3095625"/>
          </a:xfrm>
          <a:prstGeom xmlns:a="http://schemas.openxmlformats.org/drawingml/2006/main" prst="roundRect">
            <a:avLst>
              <a:gd name="adj" fmla="val 307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c0e919ca9bf4bf4"/>
          <a:stretch xmlns:a="http://schemas.openxmlformats.org/drawingml/2006/main"/>
        </p:blipFill>
        <p:spPr>
          <a:xfrm xmlns:a="http://schemas.openxmlformats.org/drawingml/2006/main">
            <a:off x="5905832" y="1476375"/>
            <a:ext cx="5428585" cy="3000375"/>
          </a:xfrm>
          <a:prstGeom xmlns:a="http://schemas.openxmlformats.org/drawingml/2006/main" prst="roundRect">
            <a:avLst>
              <a:gd name="adj" fmla="val 2540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2AC36FA-7AAA-4BFB-B3CC-FDB23B365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383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WORKBOOK FLOW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F4EEDD-20E1-4638-9816-DBD4C1658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8B32D17-1104-461B-9886-18A006EF9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09550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Set definitions and goals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1960F2-DD6A-4FA0-AF26-3E941AEA7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33675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921C33A-F9C8-4571-ADB4-17A37E5B5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7336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Enter source evidence in yellow cells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B1CFB4F-E933-41F9-98E7-E47F70A16F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71850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8615C1C-607A-4F07-B8E9-A2558B31D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337185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Read formula outputs in blue-gray cells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B65BB84-78A9-424D-BBA8-7CEC9E9FA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10025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69EEA3E-D88E-4FBA-ADFB-95B74B7D0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01002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02A43"/>
                </a:solidFill>
              </a:defRPr>
            </a:pPr>
            <a:r>
              <a:rPr sz="1875" b="0" i="0">
                <a:solidFill>
                  <a:srgbClr val="102A43"/>
                </a:solidFill>
              </a:rPr>
              <a:t>Review alerts and Checks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A8F57E-84AE-42CF-AB34-CED785A25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48200"/>
            <a:ext cx="381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8F384BA-6A84-42C0-94B2-BED7974E0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4648200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2E6A4F"/>
                </a:solidFill>
              </a:defRPr>
            </a:pPr>
            <a:r>
              <a:rPr sz="1875" b="1" i="0">
                <a:solidFill>
                  <a:srgbClr val="2E6A4F"/>
                </a:solidFill>
              </a:rPr>
              <a:t>Use Dashboard for decisions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4D284BC-1314-419B-AA4F-9B04B70CB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4705350"/>
            <a:ext cx="5429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B2CE6A2-1D07-4C59-AE9D-7480BC128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4914900"/>
            <a:ext cx="542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102A43"/>
                </a:solidFill>
              </a:defRPr>
            </a:pPr>
            <a:r>
              <a:rPr sz="1725" b="1" i="0">
                <a:solidFill>
                  <a:srgbClr val="102A43"/>
                </a:solidFill>
              </a:rPr>
              <a:t>28 sheets  |  1,815 formulas  |  23 tables  |  76 validation controls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845C879-AE4E-47BC-967A-7BE99242A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5467350"/>
            <a:ext cx="5429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9A3428"/>
                </a:solidFill>
              </a:defRPr>
            </a:pPr>
            <a:r>
              <a:rPr sz="1725" b="1" i="0">
                <a:solidFill>
                  <a:srgbClr val="9A3428"/>
                </a:solidFill>
              </a:rPr>
              <a:t>Do not rename sheets or type over formula columns.</a:t>
            </a:r>
          </a:p>
        </p:txBody>
      </p:sp>
    </p:spTree>
    <p:extLst>
      <p:ext uri="{BB962C8B-B14F-4D97-AF65-F5344CB8AC3E}">
        <p14:creationId xmlns:p14="http://schemas.microsoft.com/office/powerpoint/2010/main" val="158991825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156EB56-C216-4436-80EB-FE8457308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EFDB08F-4966-46B2-A552-8694E20C5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9E7F6EE-72FF-4FE7-88E7-887848313F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EA40812-4687-4606-89AA-928154D01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5DAA24D-A9B9-4A06-B3AD-E4E354D062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Checks prevent a false-green dashboard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E9F5945-5680-44E4-B248-8CAEF1408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476375"/>
            <a:ext cx="6762750" cy="3810000"/>
          </a:xfrm>
          <a:prstGeom xmlns:a="http://schemas.openxmlformats.org/drawingml/2006/main" prst="roundRect">
            <a:avLst>
              <a:gd name="adj" fmla="val 25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01c0d9d7e044220"/>
          <a:stretch xmlns:a="http://schemas.openxmlformats.org/drawingml/2006/main"/>
        </p:blipFill>
        <p:spPr>
          <a:xfrm xmlns:a="http://schemas.openxmlformats.org/drawingml/2006/main">
            <a:off x="619125" y="1614531"/>
            <a:ext cx="6667500" cy="3533688"/>
          </a:xfrm>
          <a:prstGeom xmlns:a="http://schemas.openxmlformats.org/drawingml/2006/main" prst="roundRect">
            <a:avLst>
              <a:gd name="adj" fmla="val 2051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39FF411-E49F-4EC3-9C26-3FC0D15EE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476375"/>
            <a:ext cx="4095750" cy="3810000"/>
          </a:xfrm>
          <a:prstGeom xmlns:a="http://schemas.openxmlformats.org/drawingml/2006/main" prst="roundRect">
            <a:avLst>
              <a:gd name="adj" fmla="val 25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7a6250a57694be2"/>
          <a:stretch xmlns:a="http://schemas.openxmlformats.org/drawingml/2006/main"/>
        </p:blipFill>
        <p:spPr>
          <a:xfrm xmlns:a="http://schemas.openxmlformats.org/drawingml/2006/main">
            <a:off x="7572375" y="2094740"/>
            <a:ext cx="4000500" cy="2573269"/>
          </a:xfrm>
          <a:prstGeom xmlns:a="http://schemas.openxmlformats.org/drawingml/2006/main" prst="roundRect">
            <a:avLst>
              <a:gd name="adj" fmla="val 2051"/>
            </a:avLst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5D6598-8B34-416B-91A1-2CD2E7470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5429250"/>
            <a:ext cx="6667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102A43"/>
                </a:solidFill>
              </a:defRPr>
            </a:pPr>
            <a:r>
              <a:rPr sz="1875" b="1" i="0">
                <a:solidFill>
                  <a:srgbClr val="102A43"/>
                </a:solidFill>
              </a:rPr>
              <a:t>Dashboard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E1AAF9E-D950-4FE3-845A-2F733BE47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5429250"/>
            <a:ext cx="4000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102A43"/>
                </a:solidFill>
              </a:defRPr>
            </a:pPr>
            <a:r>
              <a:rPr sz="1875" b="1" i="0">
                <a:solidFill>
                  <a:srgbClr val="102A43"/>
                </a:solidFill>
              </a:rPr>
              <a:t>Control Checks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2CA5856-14C1-4145-AEB1-776DF63D8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924550"/>
            <a:ext cx="1047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75" b="1" i="0">
                <a:solidFill>
                  <a:srgbClr val="9A3428"/>
                </a:solidFill>
              </a:defRPr>
            </a:pPr>
            <a:r>
              <a:rPr sz="1875" b="1" i="0">
                <a:solidFill>
                  <a:srgbClr val="9A3428"/>
                </a:solidFill>
              </a:rPr>
              <a:t>An empty workbook intentionally fails baseline, listing, and pipeline installation checks.</a:t>
            </a:r>
          </a:p>
        </p:txBody>
      </p:sp>
    </p:spTree>
    <p:extLst>
      <p:ext uri="{BB962C8B-B14F-4D97-AF65-F5344CB8AC3E}">
        <p14:creationId xmlns:p14="http://schemas.microsoft.com/office/powerpoint/2010/main" val="813708090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9C7C8AB-61F1-406B-8128-F63D77664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6962F82-F25F-449F-A02B-BF6231BAB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8C2F610-175A-414F-B8E8-B36413AED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0FE19AF-4505-43F0-8AE1-5E4380DD1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4BA2304-27C4-4B82-885E-64F0971490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The weekly review closes the loop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8150E7-0123-429F-945C-98C71AB5A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28750"/>
            <a:ext cx="3524250" cy="4667250"/>
          </a:xfrm>
          <a:prstGeom xmlns:a="http://schemas.openxmlformats.org/drawingml/2006/main" prst="roundRect">
            <a:avLst>
              <a:gd name="adj" fmla="val 270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375d688c9db4a1b"/>
          <a:stretch xmlns:a="http://schemas.openxmlformats.org/drawingml/2006/main"/>
        </p:blipFill>
        <p:spPr>
          <a:xfrm xmlns:a="http://schemas.openxmlformats.org/drawingml/2006/main">
            <a:off x="666750" y="1543610"/>
            <a:ext cx="3429000" cy="4437529"/>
          </a:xfrm>
          <a:prstGeom xmlns:a="http://schemas.openxmlformats.org/drawingml/2006/main" prst="roundRect">
            <a:avLst>
              <a:gd name="adj" fmla="val 2222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13920EC-E582-444B-A3ED-0A3F76655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1619250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37BCB2A-3B7B-4552-B4C7-A93C1FB6F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1619250"/>
            <a:ext cx="1428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Verify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BD873AD-84FA-4640-ABC8-A1D1212B9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638300"/>
            <a:ext cx="4191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Data cutoff, definitions, and source quality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AE9BEE-F565-41CA-97EE-ABD2021C2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2457450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51287C2-77F4-4C75-886F-4095C2CF5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2457450"/>
            <a:ext cx="1428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Inspect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79B09E9-9001-4834-9529-3D5A0B334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476500"/>
            <a:ext cx="4191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Pipeline, campaigns, visibility, events, experiments, actions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D59EC92-C666-4D04-BF84-07312E9D4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3295650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C1B61FC-4B87-48C9-BCFF-78E43301C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3295650"/>
            <a:ext cx="1428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Decide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7D9A1AB-5EE9-4EB1-8B86-B73A2610A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314700"/>
            <a:ext cx="4191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Continue, change, stop, escalate, or prepare to scale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8E7B0D6-38DC-447C-BF3A-1CC639668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4133850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25A1F82-F186-441E-9A3F-24489DD7E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4133850"/>
            <a:ext cx="1428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Assign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10E5388-4DE5-483F-A68F-551FF95BB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52900"/>
            <a:ext cx="4191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One owner, due date, evidence requirement, and escalation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872C361-BF14-44C9-9035-37D6CC451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4972050"/>
            <a:ext cx="4191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39C136A-8DBE-4888-AFE3-5DEEC996D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4972050"/>
            <a:ext cx="1428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102A43"/>
                </a:solidFill>
              </a:defRPr>
            </a:pPr>
            <a:r>
              <a:rPr sz="2025" b="1" i="0">
                <a:solidFill>
                  <a:srgbClr val="102A43"/>
                </a:solidFill>
              </a:rPr>
              <a:t>Confirm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4B3B6F3-EAC2-4B47-88E9-07A999AF3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991100"/>
            <a:ext cx="4191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Prior actions closed and next review scheduled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D623593-5B85-4FFB-8883-D6BA5FEB3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5848350"/>
            <a:ext cx="6381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9A3428"/>
                </a:solidFill>
              </a:defRPr>
            </a:pPr>
            <a:r>
              <a:rPr sz="1950" b="1" i="0">
                <a:solidFill>
                  <a:srgbClr val="9A3428"/>
                </a:solidFill>
              </a:rPr>
              <a:t>A meeting without owned actions is discussion—not control.</a:t>
            </a:r>
          </a:p>
        </p:txBody>
      </p:sp>
    </p:spTree>
    <p:extLst>
      <p:ext uri="{BB962C8B-B14F-4D97-AF65-F5344CB8AC3E}">
        <p14:creationId xmlns:p14="http://schemas.microsoft.com/office/powerpoint/2010/main" val="1737776146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2133BA-81DF-4A16-90C0-3B6D01843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C2EAE31-83B0-466E-8E5D-031BA1CC9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F286C6-5B2B-4C64-A4C3-D3DC1F871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BEBB78A-F57F-4C5F-B778-BE6506623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19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4BEFE6A-AABF-44B6-9358-6C5A780D4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Experiments earn the right to scale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E23615-6BB4-42AD-88CF-91F9DC530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28750"/>
            <a:ext cx="3524250" cy="4667250"/>
          </a:xfrm>
          <a:prstGeom xmlns:a="http://schemas.openxmlformats.org/drawingml/2006/main" prst="roundRect">
            <a:avLst>
              <a:gd name="adj" fmla="val 270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245b7d3791c43b3"/>
          <a:stretch xmlns:a="http://schemas.openxmlformats.org/drawingml/2006/main"/>
        </p:blipFill>
        <p:spPr>
          <a:xfrm xmlns:a="http://schemas.openxmlformats.org/drawingml/2006/main">
            <a:off x="666750" y="1543610"/>
            <a:ext cx="3429000" cy="4437529"/>
          </a:xfrm>
          <a:prstGeom xmlns:a="http://schemas.openxmlformats.org/drawingml/2006/main" prst="roundRect">
            <a:avLst>
              <a:gd name="adj" fmla="val 2222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C15D28-D9D7-47CA-B285-8A993045B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17335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1BB0BD4-1193-48D8-AA4E-56A3F3CBC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1695450"/>
            <a:ext cx="5981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HYPOTHESIS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233669-E05A-4860-A3A5-9F51DFB00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1971675"/>
            <a:ext cx="5981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One defined change and an expected result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4CF5495-7B99-4DA2-8805-5A3D06D03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7241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F2D64AD-4CC3-4920-9E29-485E88ED6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2686050"/>
            <a:ext cx="5981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TEST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D950830-6F0C-418E-8143-1D28975E8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2962275"/>
            <a:ext cx="5981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Baseline, primary measure, minimum evidence, safeguards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166043C-7140-43E7-A2BE-B1092C04CB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37147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7FC9515-DC27-4ACC-B8AA-95F82D88C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3676650"/>
            <a:ext cx="5981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DECIDE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32750C9-CB63-4628-ABCE-2922B7F47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3952875"/>
            <a:ext cx="5981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Adopt, revise, retest, or stop—including limitations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E032C66-FACC-41F4-ACA1-A6092E926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7053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6A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651567D-0223-480A-B582-F16C8B47F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4667250"/>
            <a:ext cx="5981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REPLICATE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579EF01-517D-4B06-AECB-2C961E9DF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2050" y="4943475"/>
            <a:ext cx="5981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Document steps, train, pilot again, verify economics and quality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6A62667-BD02-4071-A8C8-85E4D4DA8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5600700"/>
            <a:ext cx="6191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330F6B6-743F-4E19-AE32-953C9F6A2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5810250"/>
            <a:ext cx="619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One strong result is evidence for another controlled test—not automatic permission to expand.</a:t>
            </a:r>
          </a:p>
        </p:txBody>
      </p:sp>
    </p:spTree>
    <p:extLst>
      <p:ext uri="{BB962C8B-B14F-4D97-AF65-F5344CB8AC3E}">
        <p14:creationId xmlns:p14="http://schemas.microsoft.com/office/powerpoint/2010/main" val="195523130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2CFF4F1-CE81-4DC4-8F63-C56FBF8EE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7FB9C8-9AB8-467C-8575-9C6E7F3A3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6927383-90ED-40E1-AAC6-507A89874D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58D9A46-E75E-4E73-8DF1-1D1AF571C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6AE3406-48D9-438F-8E51-FAC8154A3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Activity is not a growth system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CCCCA1-2DC2-436B-89D6-6915360BB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476375"/>
            <a:ext cx="62865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400" b="1" i="0">
                <a:solidFill>
                  <a:srgbClr val="102A43"/>
                </a:solidFill>
              </a:defRPr>
            </a:pPr>
            <a:r>
              <a:rPr sz="2400" b="1" i="0">
                <a:solidFill>
                  <a:srgbClr val="102A43"/>
                </a:solidFill>
              </a:rPr>
              <a:t>Most restaurants already promote, post, discount, network, quote, and follow up.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F901292-6F31-419B-83AC-33368AF30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571750"/>
            <a:ext cx="61912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172231"/>
                </a:solidFill>
              </a:defRPr>
            </a:pPr>
            <a:r>
              <a:rPr sz="1875" b="0" i="0">
                <a:solidFill>
                  <a:srgbClr val="172231"/>
                </a:solidFill>
              </a:rPr>
              <a:t>The problem is that the activity often has no shared market choice, capacity gate, contribution rule, owner, evidence, or stop decision.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C4FFADF-A42D-416E-AE2B-40B977C32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5430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A342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AF2D13B-33C9-4734-935D-B10ACF3D3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1504950"/>
            <a:ext cx="3695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Disconnected demand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76E0757-D35D-4ED5-AE6F-B69752323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1781175"/>
            <a:ext cx="3695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Channels compete for attention without one growth priority.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F53115F-37D3-43AE-81CC-B48147E2A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66700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B8FA6D9-44EA-406E-8833-124759235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628900"/>
            <a:ext cx="3695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Uncontrolled promises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106A8E8-F2A9-4E96-8705-255F595F4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905125"/>
            <a:ext cx="3695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Sales can outrun capacity, service, or financial guardrails.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C06CECC-507E-4AE8-9192-87F4A33C4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790950"/>
            <a:ext cx="66675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4B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C98B4DD-5C80-4F4F-A362-A13EE9FC8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752850"/>
            <a:ext cx="36957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No learning loop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DACB289-F028-4A93-96DE-90075294D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4029075"/>
            <a:ext cx="3695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65707D"/>
                </a:solidFill>
              </a:defRPr>
            </a:pPr>
            <a:r>
              <a:rPr sz="1500" b="0" i="0">
                <a:solidFill>
                  <a:srgbClr val="65707D"/>
                </a:solidFill>
              </a:rPr>
              <a:t>Results do not become a decision, correction, or repeatable playbook.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AF9723C-5366-4910-A5B3-ED47594CC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953000"/>
            <a:ext cx="10668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FC2668E-4F4E-4139-81A3-765EC0418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219700"/>
            <a:ext cx="10668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102A43"/>
                </a:solidFill>
              </a:defRPr>
            </a:pPr>
            <a:r>
              <a:rPr sz="2250" b="1" i="0">
                <a:solidFill>
                  <a:srgbClr val="102A43"/>
                </a:solidFill>
              </a:rPr>
              <a:t>GRV-G converts activity into a controlled path from market evidence to scalable contribution.</a:t>
            </a:r>
          </a:p>
        </p:txBody>
      </p:sp>
    </p:spTree>
    <p:extLst>
      <p:ext uri="{BB962C8B-B14F-4D97-AF65-F5344CB8AC3E}">
        <p14:creationId xmlns:p14="http://schemas.microsoft.com/office/powerpoint/2010/main" val="115083993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02A4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453C818-929E-4662-8FC3-E232BF529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249DB6B-52F3-45E5-BA90-69143A55C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FIRST CONTROLLED MOVE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8D3F66C-520B-4D42-882E-3B4849C4C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68580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350" b="1" i="0">
                <a:solidFill>
                  <a:srgbClr val="FFFFFF"/>
                </a:solidFill>
              </a:defRPr>
            </a:pPr>
            <a:r>
              <a:rPr sz="4350" b="1" i="0">
                <a:solidFill>
                  <a:srgbClr val="FFFFFF"/>
                </a:solidFill>
              </a:rPr>
              <a:t>Start with three records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136C83-CC1E-4A57-89C4-192EBE491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26695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GRV-G01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36D253-AB0A-4D48-BCC1-DBE89A81F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266950"/>
            <a:ext cx="647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Establish the growth baseline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9D36A8-1831-41DA-975F-5C8E67FDB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14325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GRV-G07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BC97ADD-FBC0-4FEA-8D70-F872AEBC4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143250"/>
            <a:ext cx="647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Control the priority listing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CAFC83-6143-49DC-9B11-45077A0A5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01955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GRV-G11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8000BC0-12C8-497F-A19B-82FD8EF94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019550"/>
            <a:ext cx="647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Enter the first qualified opportunity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0C98926-8E94-4E4D-A00D-B2D40B030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B96882A-6A64-40D5-9351-D61CFC743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53050"/>
            <a:ext cx="89535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E8D6A9"/>
                </a:solidFill>
              </a:defRPr>
            </a:pPr>
            <a:r>
              <a:rPr sz="2100" b="1" i="0">
                <a:solidFill>
                  <a:srgbClr val="E8D6A9"/>
                </a:solidFill>
              </a:rPr>
              <a:t>Then run GRV-G26, clear the failed Checks, and choose the next 90-day priority.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B29E8B2-BA9C-4181-87DA-A7D0CD502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4238625"/>
            <a:ext cx="1714500" cy="1714500"/>
          </a:xfrm>
          <a:prstGeom xmlns:a="http://schemas.openxmlformats.org/drawingml/2006/main" prst="roundRect">
            <a:avLst>
              <a:gd name="adj" fmla="val 555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fa0cb8655e14612"/>
          <a:stretch xmlns:a="http://schemas.openxmlformats.org/drawingml/2006/main"/>
        </p:blipFill>
        <p:spPr>
          <a:xfrm xmlns:a="http://schemas.openxmlformats.org/drawingml/2006/main">
            <a:off x="9858375" y="4286250"/>
            <a:ext cx="1619250" cy="1619250"/>
          </a:xfrm>
          <a:prstGeom xmlns:a="http://schemas.openxmlformats.org/drawingml/2006/main" prst="roundRect">
            <a:avLst>
              <a:gd name="adj" fmla="val 4706"/>
            </a:avLst>
          </a:prstGeom>
        </p:spPr>
      </p:pic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E0DD5D9-1331-4A0A-AF5D-1F72DA3F8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FFFFF"/>
                </a:solidFill>
              </a:defRPr>
            </a:pPr>
            <a:r>
              <a:rPr sz="975" b="1" i="0">
                <a:solidFill>
                  <a:srgbClr val="FFFFFF"/>
                </a:solidFill>
              </a:rPr>
              <a:t>THE GRAVITY SYSTEM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D6BEC0-A70E-43B7-AA2C-183A5F52B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6477000"/>
            <a:ext cx="4953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0" i="0">
                <a:solidFill>
                  <a:srgbClr val="FFFFFF"/>
                </a:solidFill>
              </a:defRPr>
            </a:pPr>
            <a:r>
              <a:rPr sz="1050" b="0" i="0">
                <a:solidFill>
                  <a:srgbClr val="FFFFFF"/>
                </a:solidFill>
              </a:rPr>
              <a:t>Published by Thomas Monroe Books  |  Author: Thomas Butler</a:t>
            </a:r>
          </a:p>
        </p:txBody>
      </p:sp>
    </p:spTree>
    <p:extLst>
      <p:ext uri="{BB962C8B-B14F-4D97-AF65-F5344CB8AC3E}">
        <p14:creationId xmlns:p14="http://schemas.microsoft.com/office/powerpoint/2010/main" val="73611172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07F9BEB-B32F-4BB0-A7B3-C3D9A2AE7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54E23E5-3BCF-4F7D-9728-304EA7B0F5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88F1E76-B86B-4087-8EE6-258D8308A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8BE8A5E-71D3-473D-986F-70F4F757F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4E8960F-F66F-4737-A5CF-9672570A0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Sustainable growth has four tests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5D98207-C8F4-4170-9F70-D2D3C5233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266825"/>
            <a:ext cx="10572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65707D"/>
                </a:solidFill>
              </a:defRPr>
            </a:pPr>
            <a:r>
              <a:rPr sz="1650" b="0" i="0">
                <a:solidFill>
                  <a:srgbClr val="65707D"/>
                </a:solidFill>
              </a:rPr>
              <a:t>Revenue alone is not the operating standard.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2E4A702-1A58-4DCA-A3B1-F44C24E21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952625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C89B3C"/>
                </a:solidFill>
              </a:defRPr>
            </a:pPr>
            <a:r>
              <a:rPr sz="255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F978A2B-8830-4124-B621-165643218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19526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Qualified demand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F18FB30-E21C-4E97-B75B-9F88B5CC2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971675"/>
            <a:ext cx="6572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The right guest, occasion, market, and channel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436E655-C728-4C07-AD89-915715BDA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562225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38645BD-D3D4-4D5B-AA08-636346BE0D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828925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C89B3C"/>
                </a:solidFill>
              </a:defRPr>
            </a:pPr>
            <a:r>
              <a:rPr sz="255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BBBFC6C-9FDB-48D4-B664-BA3B1B9D9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28289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Honest conversion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6994E2-A370-4108-985C-C89411C10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847975"/>
            <a:ext cx="6572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A clear promise, permission path, and working action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A706945-8E20-4EF9-BDF7-F0A747797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438525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7AA4436-4376-4F0C-A948-B94068864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05225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C89B3C"/>
                </a:solidFill>
              </a:defRPr>
            </a:pPr>
            <a:r>
              <a:rPr sz="255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8FBCF39-641D-4442-BBA1-41141DEE5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7052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Reliable delivery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0DBC575-5BE0-40C4-8990-D76C6485D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3724275"/>
            <a:ext cx="6572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Capacity, service, food, staffing, and handoff can perform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04C8501-CE62-4B33-A0F1-890825567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314825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C02F704-48E4-4D5F-9B95-57EDF2B15F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81525"/>
            <a:ext cx="476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C89B3C"/>
                </a:solidFill>
              </a:defRPr>
            </a:pPr>
            <a:r>
              <a:rPr sz="255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7DC6E1D-673C-4F6C-BA7F-127DEF7F0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581525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Verified contribution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D8F6775-A913-4FA0-A649-F220E24F9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4600575"/>
            <a:ext cx="6572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The result survives GRV-P economics and review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3B9495E-98BC-4C53-8356-C1864F0E7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5191125"/>
            <a:ext cx="962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58719EF6-7A58-4018-8DB5-671C6DDEA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5619750"/>
            <a:ext cx="9334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2E6A4F"/>
                </a:solidFill>
              </a:defRPr>
            </a:pPr>
            <a:r>
              <a:rPr sz="2025" b="1" i="0">
                <a:solidFill>
                  <a:srgbClr val="2E6A4F"/>
                </a:solidFill>
              </a:rPr>
              <a:t>If one test fails, growth work is corrected or stopped before it is scaled.</a:t>
            </a:r>
          </a:p>
        </p:txBody>
      </p:sp>
    </p:spTree>
    <p:extLst>
      <p:ext uri="{BB962C8B-B14F-4D97-AF65-F5344CB8AC3E}">
        <p14:creationId xmlns:p14="http://schemas.microsoft.com/office/powerpoint/2010/main" val="10871614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F65E343-C117-4AA2-8EF5-70FF8C9DB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21592A-B5DF-4088-BD32-6E85B9203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66ED88B-DE2D-4860-8EF0-E774EC60E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663830-8D10-4AE4-8EED-27918880D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D8DD972-7076-4042-964D-C094246BD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GRV-G owns the growth decision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C90ACB-96EB-4B20-8532-FAB8445C0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266825"/>
            <a:ext cx="10572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65707D"/>
                </a:solidFill>
              </a:defRPr>
            </a:pPr>
            <a:r>
              <a:rPr sz="1650" b="0" i="0">
                <a:solidFill>
                  <a:srgbClr val="65707D"/>
                </a:solidFill>
              </a:rPr>
              <a:t>It references other systems; it does not replace them.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7A6D9B2-5D3B-44B7-A334-D52FE1A3A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952625"/>
            <a:ext cx="1714500" cy="552450"/>
          </a:xfrm>
          <a:prstGeom xmlns:a="http://schemas.openxmlformats.org/drawingml/2006/main" prst="roundRect">
            <a:avLst>
              <a:gd name="adj" fmla="val 6897"/>
            </a:avLst>
          </a:prstGeom>
          <a:solidFill xmlns:a="http://schemas.openxmlformats.org/drawingml/2006/main">
            <a:srgbClr val="102A43"/>
          </a:solidFill>
          <a:ln xmlns:a="http://schemas.openxmlformats.org/drawingml/2006/main" w="9525">
            <a:solidFill>
              <a:srgbClr val="102A4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E5A4798-601D-4972-8AA8-F192D5864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085975"/>
            <a:ext cx="1447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GRV-G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A6380CF-565C-49E6-9CB3-758A493C8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2047875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Market choice, visibility, pipeline, campaigns, partnerships, experiments, scale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4A79700-8B63-4C46-97D9-B1FA0BED2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86050"/>
            <a:ext cx="1714500" cy="552450"/>
          </a:xfrm>
          <a:prstGeom xmlns:a="http://schemas.openxmlformats.org/drawingml/2006/main" prst="roundRect">
            <a:avLst>
              <a:gd name="adj" fmla="val 6897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A1BC293-D7FF-4DC0-A78D-4F52226E8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819400"/>
            <a:ext cx="1447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GRV-R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E08A522-09E5-4463-A196-75526E199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278130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Individual contact, permission, suppression, outreach, recovery, relationship history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EAF2185-3F97-4295-A686-9C280C8ED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419475"/>
            <a:ext cx="1714500" cy="552450"/>
          </a:xfrm>
          <a:prstGeom xmlns:a="http://schemas.openxmlformats.org/drawingml/2006/main" prst="roundRect">
            <a:avLst>
              <a:gd name="adj" fmla="val 6897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287D576-A082-4C1F-865D-63BD952CC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52825"/>
            <a:ext cx="1447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GRV-P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B32FFD2-6E55-4917-963D-26E1DFC2A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3514725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Contribution, margin, offer and channel economics, event profitability, verification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FEC8CAC-5940-4AE8-A649-C3700921C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52900"/>
            <a:ext cx="1714500" cy="552450"/>
          </a:xfrm>
          <a:prstGeom xmlns:a="http://schemas.openxmlformats.org/drawingml/2006/main" prst="roundRect">
            <a:avLst>
              <a:gd name="adj" fmla="val 6897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F1F7E69-6C48-462B-BB13-FD8A8C5C16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286250"/>
            <a:ext cx="1447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GRV-S / C / F / 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6E3401-7746-4869-821F-0BE05BFB0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424815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Service, staffing capacity, product execution, and training evidence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25737BD-7607-4BD7-8A62-C26BC3673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86325"/>
            <a:ext cx="1714500" cy="552450"/>
          </a:xfrm>
          <a:prstGeom xmlns:a="http://schemas.openxmlformats.org/drawingml/2006/main" prst="roundRect">
            <a:avLst>
              <a:gd name="adj" fmla="val 6897"/>
            </a:avLst>
          </a:prstGeom>
          <a:solidFill xmlns:a="http://schemas.openxmlformats.org/drawingml/2006/main">
            <a:srgbClr val="F7F1E3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60F316A-3813-4E35-B169-731FD41712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019675"/>
            <a:ext cx="14478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GRV-I / GRV-RC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2C80D8A-E523-4F07-89E9-345A0B9F1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4981575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172231"/>
                </a:solidFill>
              </a:defRPr>
            </a:pPr>
            <a:r>
              <a:rPr sz="1650" b="0" i="0">
                <a:solidFill>
                  <a:srgbClr val="172231"/>
                </a:solidFill>
              </a:rPr>
              <a:t>Source authority, controlled change, risk, dependencies, and continuity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C5A105C-113B-4550-A180-6BFC97557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743575"/>
            <a:ext cx="1063942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BD75EF1-43DD-408A-8101-D42C44506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905500"/>
            <a:ext cx="1057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102A43"/>
                </a:solidFill>
              </a:defRPr>
            </a:pPr>
            <a:r>
              <a:rPr sz="1800" b="1" i="0">
                <a:solidFill>
                  <a:srgbClr val="102A43"/>
                </a:solidFill>
              </a:rPr>
              <a:t>Growth may propose. The owning system must approve its controlled subject before launch, sale, or scale.</a:t>
            </a:r>
          </a:p>
        </p:txBody>
      </p:sp>
    </p:spTree>
    <p:extLst>
      <p:ext uri="{BB962C8B-B14F-4D97-AF65-F5344CB8AC3E}">
        <p14:creationId xmlns:p14="http://schemas.microsoft.com/office/powerpoint/2010/main" val="149195383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2FA5DDC7-4B4A-40C4-AF00-BF670A3EFD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38184B-B820-4558-BB9A-895C871D6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4F3B2C-FE8D-431D-B18A-16BB21774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D11067-9123-45AD-895A-CB6E194BE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8051910-6FE9-45FA-A184-11F70A1A1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Six operating areas cover the full path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FE80440-40B5-4B48-8E6A-245F55FE1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01–05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CC35FA2-FFCC-4F77-AE60-0BA9E9E8F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1619250"/>
            <a:ext cx="371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Market position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E31FC5-8C66-4051-AB5E-482BD3D2E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2028825"/>
            <a:ext cx="3714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Baseline, trade area, segments, competition, annual strategy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5FAB17-2090-4B63-94FB-0AF533C00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5272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9940553-8981-4A55-A45D-57BFADD26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161925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06–10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D1ADF14-F574-475B-AC21-579370EC7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1619250"/>
            <a:ext cx="371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Local demand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7F024CD-5E3B-40FC-A3A3-4DC389A6F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028825"/>
            <a:ext cx="3714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Discovery, listings, reputation, content, community presence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2B11A85-43C2-4629-AF03-C68439F53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75272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BA7E7BE-3B4C-4137-AB59-6863B2B3E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0375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11–15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6507AB7-759E-4526-8CC1-4C8CD0616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000375"/>
            <a:ext cx="371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Sales development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6219C8A-45EE-41EE-9001-427F34B22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409950"/>
            <a:ext cx="3714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Pipeline, qualification, discovery, proposals, lost-sale learning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A5C9F49-1610-43C6-A5C1-E7C3BBC90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33850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BE18ABB-4C18-43C2-8996-7B86750C8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000375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16–20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A41DCEE-87A6-4D0F-84B9-41B35AE24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000375"/>
            <a:ext cx="371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Conversion control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156B759-E6EB-4B01-B1D6-13F05F14C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409950"/>
            <a:ext cx="3714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Offers, campaigns, channels, landing paths, results decisions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E21D154-770C-43AC-82E9-8DA6F3B95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4133850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91801BD-10E1-4A77-B57D-AA6360673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8150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21–25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FD527B5-6444-4C63-ABCB-A00C9060D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381500"/>
            <a:ext cx="371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Revenue channels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35E1EB9-15B0-4478-BF4E-10BF2D6DB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4791075"/>
            <a:ext cx="3714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Catering, events, accounts, partnerships, referral alliances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15E9B61-7626-455D-9503-29BC1DF83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51497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C316715-03E8-4CA2-B2F8-BB3ED53B3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4381500"/>
            <a:ext cx="8763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26–30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88CC6B9E-A0CE-4D35-AC61-B131F95ED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4381500"/>
            <a:ext cx="3714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Scale and renewal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12484BEB-D8C0-4579-8B70-1C5EE2329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4791075"/>
            <a:ext cx="3714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172231"/>
                </a:solidFill>
              </a:defRPr>
            </a:pPr>
            <a:r>
              <a:rPr sz="1575" b="0" i="0">
                <a:solidFill>
                  <a:srgbClr val="172231"/>
                </a:solidFill>
              </a:rPr>
              <a:t>Weekly review, funnel, experiments, replication, roadmap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786C4711-88A9-4B41-BA10-801685FB2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5514975"/>
            <a:ext cx="4762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A781F10B-670E-4545-958A-159323C5D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867400"/>
            <a:ext cx="1047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2E6A4F"/>
                </a:solidFill>
              </a:defRPr>
            </a:pPr>
            <a:r>
              <a:rPr sz="2025" b="1" i="0">
                <a:solidFill>
                  <a:srgbClr val="2E6A4F"/>
                </a:solidFill>
              </a:rPr>
              <a:t>Every area ends in a decision, an owner, evidence, and a next review.</a:t>
            </a:r>
          </a:p>
        </p:txBody>
      </p:sp>
    </p:spTree>
    <p:extLst>
      <p:ext uri="{BB962C8B-B14F-4D97-AF65-F5344CB8AC3E}">
        <p14:creationId xmlns:p14="http://schemas.microsoft.com/office/powerpoint/2010/main" val="42930881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59FE2B4-CACE-4582-868B-B12AFA715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5855506-B24B-404D-B921-4D4B46641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4F1709F-D260-44AB-936B-D25426FDA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1B1D355-1BD1-4A7E-A2B3-BC02D9AA6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F6A6F9-3B8F-4F61-B337-D7AF06350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Thirty tools share one operating grammar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895E40C-C14D-49CA-BBF1-87A9A38A4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57875" y="1400175"/>
            <a:ext cx="5524500" cy="4381500"/>
          </a:xfrm>
          <a:prstGeom xmlns:a="http://schemas.openxmlformats.org/drawingml/2006/main" prst="roundRect">
            <a:avLst>
              <a:gd name="adj" fmla="val 217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49fa63a074e4922"/>
          <a:stretch xmlns:a="http://schemas.openxmlformats.org/drawingml/2006/main"/>
        </p:blipFill>
        <p:spPr>
          <a:xfrm xmlns:a="http://schemas.openxmlformats.org/drawingml/2006/main">
            <a:off x="5905500" y="1733789"/>
            <a:ext cx="5429250" cy="3714272"/>
          </a:xfrm>
          <a:prstGeom xmlns:a="http://schemas.openxmlformats.org/drawingml/2006/main" prst="roundRect">
            <a:avLst>
              <a:gd name="adj" fmla="val 1778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66AF454-2E75-4486-B26C-29D4D879D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00200"/>
            <a:ext cx="457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THE CODE TELLS YOU WHERE THE RECORD BELONGS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A82D41B-A075-4D39-8AE9-B888A3619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00250"/>
            <a:ext cx="447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102A43"/>
                </a:solidFill>
              </a:defRPr>
            </a:pPr>
            <a:r>
              <a:rPr sz="2700" b="1" i="0">
                <a:solidFill>
                  <a:srgbClr val="102A43"/>
                </a:solidFill>
              </a:rPr>
              <a:t>GRV-G01 through GRV-G30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376C84D-32D6-405A-AD43-A20D5AC92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813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ED52200-651A-47D7-B4E3-42B1C4C2E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7813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official ID and name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9441F76-A623-4987-A801-2553122D5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337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452977-4267-4AD5-95D2-8C866E335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33375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named owner and frequency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393BB58-CB36-4B34-B2C0-C60A16FA6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862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2C6E109-6347-4A72-83E2-8D73F21C0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862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source and limitation standard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0D85610-7A62-4593-A7D8-3503B3585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D6EAB87-A212-4D3E-95B9-2C3CD3E16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43865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One review and decision path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6A390C-D1DD-49C0-B35E-AA14FB306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91100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C89B3C"/>
                </a:solidFill>
              </a:defRPr>
            </a:pPr>
            <a:r>
              <a:rPr sz="1725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A5E0C54-34AE-4CCA-A683-38E943F0D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991100"/>
            <a:ext cx="4476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No uncontrolled local duplicates</a:t>
            </a:r>
          </a:p>
        </p:txBody>
      </p:sp>
    </p:spTree>
    <p:extLst>
      <p:ext uri="{BB962C8B-B14F-4D97-AF65-F5344CB8AC3E}">
        <p14:creationId xmlns:p14="http://schemas.microsoft.com/office/powerpoint/2010/main" val="90882763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F7EBFCF-D5F2-4510-A197-63F17CB89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F72F0F-3332-43BC-8CD1-27319E990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E0E277-DC5B-49EF-964E-DB1540B20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0DEACF4-524A-4F79-B5F6-ACC13D113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88A267-AB8E-41C1-80D6-EC8EA49ED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Install control before acceleration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461DC7D-9765-42B6-AA25-8F75ADCF9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33550"/>
            <a:ext cx="1762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C89B3C"/>
                </a:solidFill>
              </a:defRPr>
            </a:pPr>
            <a:r>
              <a:rPr sz="1500" b="1" i="0">
                <a:solidFill>
                  <a:srgbClr val="C89B3C"/>
                </a:solidFill>
              </a:rPr>
              <a:t>DAYS 1–30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9AD1EE7-D594-4481-A5F5-084017925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169545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Baseline and control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AC816C-828B-40D8-B2FC-5667BCBD4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33550"/>
            <a:ext cx="490537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Definitions, sources, owners, listings, active pipeline, weekly review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FD36CD3-E21F-4431-8677-7229F9BFD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47950"/>
            <a:ext cx="104298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EB07318-60C6-4E80-9963-6ED7A4C2C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86100"/>
            <a:ext cx="1762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C89B3C"/>
                </a:solidFill>
              </a:defRPr>
            </a:pPr>
            <a:r>
              <a:rPr sz="1500" b="1" i="0">
                <a:solidFill>
                  <a:srgbClr val="C89B3C"/>
                </a:solidFill>
              </a:rPr>
              <a:t>DAYS 31–60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400CE9-F8E6-4FF9-8192-E8F9706DD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304800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Visibility and conversion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DF2E48-5965-403A-9399-633BD37E4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3086100"/>
            <a:ext cx="490537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Qualification, proposals, offers, campaigns, conversion paths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A487925-8761-4DBA-9CF6-8A56139FE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00500"/>
            <a:ext cx="104298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4861954-91E5-4F36-8A1B-CDC5B636F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38650"/>
            <a:ext cx="17621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C89B3C"/>
                </a:solidFill>
              </a:defRPr>
            </a:pPr>
            <a:r>
              <a:rPr sz="1500" b="1" i="0">
                <a:solidFill>
                  <a:srgbClr val="C89B3C"/>
                </a:solidFill>
              </a:rPr>
              <a:t>DAYS 61–90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CB9B094-A136-4BC4-B78F-2E627AC83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440055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02A43"/>
                </a:solidFill>
              </a:defRPr>
            </a:pPr>
            <a:r>
              <a:rPr sz="2325" b="1" i="0">
                <a:solidFill>
                  <a:srgbClr val="102A43"/>
                </a:solidFill>
              </a:rPr>
              <a:t>Channels and learning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4C4CE53-3E1E-4B82-B909-7B5536AE2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4438650"/>
            <a:ext cx="490537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172231"/>
                </a:solidFill>
              </a:defRPr>
            </a:pPr>
            <a:r>
              <a:rPr sz="1725" b="0" i="0">
                <a:solidFill>
                  <a:srgbClr val="172231"/>
                </a:solidFill>
              </a:rPr>
              <a:t>Catering, accounts, partnerships, experiments, replication decisions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9CC2AA-4D1E-4C85-AAD5-46FA893E3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772150"/>
            <a:ext cx="104298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C3770F4-8246-4935-AAD0-84CDCFFC9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943600"/>
            <a:ext cx="1042987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02A43"/>
                </a:solidFill>
              </a:defRPr>
            </a:pPr>
            <a:r>
              <a:rPr sz="1725" b="1" i="0">
                <a:solidFill>
                  <a:srgbClr val="102A43"/>
                </a:solidFill>
              </a:rPr>
              <a:t>Advance only when GRV-R permission, GRV-P economics, capacity checks, ownership, and source definitions work.</a:t>
            </a:r>
          </a:p>
        </p:txBody>
      </p:sp>
    </p:spTree>
    <p:extLst>
      <p:ext uri="{BB962C8B-B14F-4D97-AF65-F5344CB8AC3E}">
        <p14:creationId xmlns:p14="http://schemas.microsoft.com/office/powerpoint/2010/main" val="22394374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2F1B717-BD36-44EA-A6CC-1D371E459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B03E156-39FD-4BFC-8049-38C939052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F80E02D-9D92-431C-8E46-51C5A697E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BA6F14-8BFA-48FA-8E07-8F55AF2DD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645F01D-41CB-4133-84E3-C6D94EBBD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Every tool follows the same six-step cycle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A3CC6DB-2173-4731-AA14-9CB3A3FAB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428750"/>
            <a:ext cx="3810000" cy="4667250"/>
          </a:xfrm>
          <a:prstGeom xmlns:a="http://schemas.openxmlformats.org/drawingml/2006/main" prst="roundRect">
            <a:avLst>
              <a:gd name="adj" fmla="val 25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3C7"/>
            </a:solidFill>
            <a:prstDash val="solid"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4"/>
          <a:fontRef xmlns:a="http://schemas.openxmlformats.org/drawingml/2006/main" idx="major"/>
        </p:style>
      </p:sp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50a5728ec7a4996"/>
          <a:stretch xmlns:a="http://schemas.openxmlformats.org/drawingml/2006/main"/>
        </p:blipFill>
        <p:spPr>
          <a:xfrm xmlns:a="http://schemas.openxmlformats.org/drawingml/2006/main">
            <a:off x="757670" y="1476375"/>
            <a:ext cx="3532909" cy="4572000"/>
          </a:xfrm>
          <a:prstGeom xmlns:a="http://schemas.openxmlformats.org/drawingml/2006/main" prst="roundRect">
            <a:avLst>
              <a:gd name="adj" fmla="val 2051"/>
            </a:avLst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B2D0468-F5D4-4FB1-9C70-1AA6DEAC0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6002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0774C2-BBB6-4C43-856B-43FE2D603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1619250"/>
            <a:ext cx="5334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Select the GRV-G tool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4D4CA9A-61B9-4CAB-BA54-0DE5AA128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095500"/>
            <a:ext cx="5238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657782-A67E-400E-9496-BFF646F5A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2860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48695F8-3531-4BBC-811A-FC2F0A90B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305050"/>
            <a:ext cx="5334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Confirm owner and decision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34EEF06-4C6C-4940-96B8-931D0C8EF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781300"/>
            <a:ext cx="5238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793FAC0-3262-4C7C-A063-AA0F94F8A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9718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3BCD87C-D249-4E0F-9243-2A24A43294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2990850"/>
            <a:ext cx="5334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Enter source evidence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091F2AA-E7F9-48C6-BE1D-7985AF4C6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467100"/>
            <a:ext cx="5238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457AF66-CEF9-4EFC-842F-45D7DD679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6576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4CDED95-309B-4CE7-901F-23EFC38DE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3676650"/>
            <a:ext cx="5334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Clear cross-system guardrails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721CCAD-D031-49B8-96A0-98474E867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152900"/>
            <a:ext cx="5238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8974354-BE98-42B7-943F-756855263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3434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612CCF4-E507-4572-898C-7D280032D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362450"/>
            <a:ext cx="5334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102A43"/>
                </a:solidFill>
              </a:defRPr>
            </a:pPr>
            <a:r>
              <a:rPr sz="2025" b="0" i="0">
                <a:solidFill>
                  <a:srgbClr val="102A43"/>
                </a:solidFill>
              </a:rPr>
              <a:t>Review the result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D825DAE-9A36-4EEB-94BA-F97A8788F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4838700"/>
            <a:ext cx="52387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C94F9FD-BD2A-4D4F-862B-3FA41AC36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029200"/>
            <a:ext cx="4572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C89B3C"/>
                </a:solidFill>
              </a:defRPr>
            </a:pPr>
            <a:r>
              <a:rPr sz="2250" b="1" i="0">
                <a:solidFill>
                  <a:srgbClr val="C89B3C"/>
                </a:solidFill>
              </a:rPr>
              <a:t>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8B029FF-BECE-4799-8532-B1203C898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19750" y="5048250"/>
            <a:ext cx="5334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2E6A4F"/>
                </a:solidFill>
              </a:defRPr>
            </a:pPr>
            <a:r>
              <a:rPr sz="2025" b="1" i="0">
                <a:solidFill>
                  <a:srgbClr val="2E6A4F"/>
                </a:solidFill>
              </a:rPr>
              <a:t>Continue, change, stop, or scale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437FA19-9D96-45FA-81FC-A88E067F6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753100"/>
            <a:ext cx="6000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65707D"/>
                </a:solidFill>
              </a:defRPr>
            </a:pPr>
            <a:r>
              <a:rPr sz="1725" b="0" i="0">
                <a:solidFill>
                  <a:srgbClr val="65707D"/>
                </a:solidFill>
              </a:rPr>
              <a:t>The form captures the decision record; the workbook manages the recurring control.</a:t>
            </a:r>
          </a:p>
        </p:txBody>
      </p:sp>
    </p:spTree>
    <p:extLst>
      <p:ext uri="{BB962C8B-B14F-4D97-AF65-F5344CB8AC3E}">
        <p14:creationId xmlns:p14="http://schemas.microsoft.com/office/powerpoint/2010/main" val="38639983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EB7FB76-7639-4A89-8223-B7F2257EC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3038C9-4F05-4DD0-AAEE-450149B2F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57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C89B3C"/>
                </a:solidFill>
              </a:defRPr>
            </a:pPr>
            <a:r>
              <a:rPr sz="1200" b="1" i="0">
                <a:solidFill>
                  <a:srgbClr val="C89B3C"/>
                </a:solidFill>
              </a:rPr>
              <a:t>GROWTH &amp; SALES BUILDING SYSTEM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6EB4040-3E6B-4F30-87BA-E55DBC505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86525"/>
            <a:ext cx="22860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02A43"/>
                </a:solidFill>
              </a:defRPr>
            </a:pPr>
            <a:r>
              <a:rPr sz="975" b="1" i="0">
                <a:solidFill>
                  <a:srgbClr val="102A43"/>
                </a:solidFill>
              </a:rPr>
              <a:t>THE GRAVITY SYSTEM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4AC3C5E-35C9-4AE1-BE8C-BEEE88196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770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75" b="1" i="0">
                <a:solidFill>
                  <a:srgbClr val="65707D"/>
                </a:solidFill>
              </a:defRPr>
            </a:pPr>
            <a:r>
              <a:rPr sz="975" b="1" i="0">
                <a:solidFill>
                  <a:srgbClr val="65707D"/>
                </a:solidFill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EA25F26-E595-4490-84B7-5651F316A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9728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0">
                <a:solidFill>
                  <a:srgbClr val="102A43"/>
                </a:solidFill>
              </a:defRPr>
            </a:pPr>
            <a:r>
              <a:rPr sz="3600" b="1" i="0">
                <a:solidFill>
                  <a:srgbClr val="102A43"/>
                </a:solidFill>
              </a:rPr>
              <a:t>IDs and evidence make growth auditable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B63244-309E-44D2-A5C5-77713F86E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668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C89B3C"/>
                </a:solidFill>
              </a:defRPr>
            </a:pPr>
            <a:r>
              <a:rPr sz="2100" b="1" i="0">
                <a:solidFill>
                  <a:srgbClr val="C89B3C"/>
                </a:solidFill>
              </a:rPr>
              <a:t>OPP-2026-0042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ADB834-C3CD-4658-9003-D48104053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526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CMP-2026-07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533A819-3111-4EC8-A8B0-E92CE7B02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384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OFF-2026-03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4DD76DD-BB6F-4D6E-B30A-8128D3359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7242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EXP-2026-05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D081193-EDDB-4E3E-A6F4-2B48B8916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410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102A43"/>
                </a:solidFill>
              </a:defRPr>
            </a:pPr>
            <a:r>
              <a:rPr sz="2100" b="1" i="0">
                <a:solidFill>
                  <a:srgbClr val="102A43"/>
                </a:solidFill>
              </a:rPr>
              <a:t>GA-2026-0018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DE85F4-EB10-42B5-8AF0-8FB1B9A50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38625" y="1581150"/>
            <a:ext cx="19050" cy="3714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9B3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4E650F0-47E4-4A8D-9D62-4ADFF3EE3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16668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7032870-9D86-4491-B665-594F3B116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1666875"/>
            <a:ext cx="5905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172231"/>
                </a:solidFill>
              </a:defRPr>
            </a:pPr>
            <a:r>
              <a:rPr sz="1800" b="0" i="0">
                <a:solidFill>
                  <a:srgbClr val="172231"/>
                </a:solidFill>
              </a:rPr>
              <a:t>Record the source and cutoff date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BD96BE3-6CE7-4006-A32D-56EF7D818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3526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8D1001A-613B-47ED-BD26-69D388074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352675"/>
            <a:ext cx="5905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172231"/>
                </a:solidFill>
              </a:defRPr>
            </a:pPr>
            <a:r>
              <a:rPr sz="1800" b="0" i="0">
                <a:solidFill>
                  <a:srgbClr val="172231"/>
                </a:solidFill>
              </a:rPr>
              <a:t>Separate actuals, estimates, and assumptions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9A685AD-F0C0-413F-AC10-849EA1183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30384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4A88EDF-79B4-40CF-B3B5-062D2B87A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038475"/>
            <a:ext cx="5905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172231"/>
                </a:solidFill>
              </a:defRPr>
            </a:pPr>
            <a:r>
              <a:rPr sz="1800" b="0" i="0">
                <a:solidFill>
                  <a:srgbClr val="172231"/>
                </a:solidFill>
              </a:rPr>
              <a:t>Use one definition for each funnel stage and value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F67E8DD-BF86-4161-9459-6320FDF63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37242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F737BFB-1048-4B08-9B55-C919FBCFB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3724275"/>
            <a:ext cx="5905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172231"/>
                </a:solidFill>
              </a:defRPr>
            </a:pPr>
            <a:r>
              <a:rPr sz="1800" b="0" i="0">
                <a:solidFill>
                  <a:srgbClr val="172231"/>
                </a:solidFill>
              </a:rPr>
              <a:t>Keep detailed personal records in GRV-R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9A24220-45B7-4485-AA1B-F4C167307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410075"/>
            <a:ext cx="2286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C89B3C"/>
                </a:solidFill>
              </a:defRPr>
            </a:pPr>
            <a:r>
              <a:rPr sz="1800" b="1" i="0">
                <a:solidFill>
                  <a:srgbClr val="C89B3C"/>
                </a:solidFill>
              </a:rPr>
              <a:t>•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61BFBFE-5072-49E5-BDFC-2EC276416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4410075"/>
            <a:ext cx="5905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172231"/>
                </a:solidFill>
              </a:defRPr>
            </a:pPr>
            <a:r>
              <a:rPr sz="1800" b="0" i="0">
                <a:solidFill>
                  <a:srgbClr val="172231"/>
                </a:solidFill>
              </a:rPr>
              <a:t>Mark unknown evidence as unverified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11A185D-4BFB-41AE-ABB4-6D5D3185B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0"/>
            <a:ext cx="10287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3C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6B6ECA2-C9C4-4127-AA9A-AD2D948F4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753100"/>
            <a:ext cx="1028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9A3428"/>
                </a:solidFill>
              </a:defRPr>
            </a:pPr>
            <a:r>
              <a:rPr sz="1950" b="1" i="0">
                <a:solidFill>
                  <a:srgbClr val="9A3428"/>
                </a:solidFill>
              </a:rPr>
              <a:t>When the definition, source, period, or limitation is missing, the number is not decision-ready.</a:t>
            </a:r>
          </a:p>
        </p:txBody>
      </p:sp>
    </p:spTree>
    <p:extLst>
      <p:ext uri="{BB962C8B-B14F-4D97-AF65-F5344CB8AC3E}">
        <p14:creationId xmlns:p14="http://schemas.microsoft.com/office/powerpoint/2010/main" val="123234371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2026-08-10T08:58:58.8790000Z</dcterms:created>
  <dcterms:modified xsi:type="dcterms:W3CDTF">2026-08-10T08:58:58.8790000Z</dcterms:modified>
</coreProperties>
</file>