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7b976a10ce341ba" /><Relationship Type="http://schemas.openxmlformats.org/officeDocument/2006/relationships/extended-properties" Target="/docProps/app.xml" Id="Rd6eb783b3ee849e6" /><Relationship Type="http://schemas.openxmlformats.org/officeDocument/2006/relationships/officeDocument" Target="/ppt/presentation.xml" Id="Rbfd58efdbca04ed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f00159b946c4f30"/>
  </p:sldMasterIdLst>
  <p:notesMasterIdLst>
    <p:notesMasterId xmlns:r="http://schemas.openxmlformats.org/officeDocument/2006/relationships" r:id="R83de6bd0e62346ca"/>
  </p:notesMasterIdLst>
  <p:sldIdLst>
    <p:sldId xmlns:r="http://schemas.openxmlformats.org/officeDocument/2006/relationships" id="256" r:id="R568e9db9714744a9"/>
    <p:sldId xmlns:r="http://schemas.openxmlformats.org/officeDocument/2006/relationships" id="257" r:id="R4da5e00c6ade4036"/>
    <p:sldId xmlns:r="http://schemas.openxmlformats.org/officeDocument/2006/relationships" id="258" r:id="Rcc5c9c054acf4447"/>
    <p:sldId xmlns:r="http://schemas.openxmlformats.org/officeDocument/2006/relationships" id="259" r:id="Rd147b999e5e74371"/>
    <p:sldId xmlns:r="http://schemas.openxmlformats.org/officeDocument/2006/relationships" id="260" r:id="R512b240635ad42cc"/>
    <p:sldId xmlns:r="http://schemas.openxmlformats.org/officeDocument/2006/relationships" id="261" r:id="R890cba56988c4294"/>
    <p:sldId xmlns:r="http://schemas.openxmlformats.org/officeDocument/2006/relationships" id="262" r:id="R037b570e4962473f"/>
    <p:sldId xmlns:r="http://schemas.openxmlformats.org/officeDocument/2006/relationships" id="263" r:id="Re14a8786474d45cc"/>
    <p:sldId xmlns:r="http://schemas.openxmlformats.org/officeDocument/2006/relationships" id="264" r:id="R1bf70dab13d24443"/>
    <p:sldId xmlns:r="http://schemas.openxmlformats.org/officeDocument/2006/relationships" id="265" r:id="R5125e93cde1e4668"/>
    <p:sldId xmlns:r="http://schemas.openxmlformats.org/officeDocument/2006/relationships" id="266" r:id="Rb536d6f5bf5d4aa9"/>
    <p:sldId xmlns:r="http://schemas.openxmlformats.org/officeDocument/2006/relationships" id="267" r:id="Rbd05ff69b3b74e0b"/>
    <p:sldId xmlns:r="http://schemas.openxmlformats.org/officeDocument/2006/relationships" id="268" r:id="R54ccf66b197249e4"/>
    <p:sldId xmlns:r="http://schemas.openxmlformats.org/officeDocument/2006/relationships" id="269" r:id="R85038fd86ea243e9"/>
    <p:sldId xmlns:r="http://schemas.openxmlformats.org/officeDocument/2006/relationships" id="270" r:id="Rbadbec942da84d4f"/>
    <p:sldId xmlns:r="http://schemas.openxmlformats.org/officeDocument/2006/relationships" id="271" r:id="Rebdfedeea0a7436c"/>
    <p:sldId xmlns:r="http://schemas.openxmlformats.org/officeDocument/2006/relationships" id="272" r:id="R79a4c475e2b444d0"/>
    <p:sldId xmlns:r="http://schemas.openxmlformats.org/officeDocument/2006/relationships" id="273" r:id="Rf668bf43737c4f16"/>
    <p:sldId xmlns:r="http://schemas.openxmlformats.org/officeDocument/2006/relationships" id="274" r:id="R0ee2205cc5694c62"/>
    <p:sldId xmlns:r="http://schemas.openxmlformats.org/officeDocument/2006/relationships" id="275" r:id="R36df19767e6d4ef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a403f0fe9264b79" /><Relationship Type="http://schemas.openxmlformats.org/officeDocument/2006/relationships/slideMaster" Target="/ppt/slideMasters/slideMaster1.xml" Id="Rdf00159b946c4f30" /><Relationship Type="http://schemas.openxmlformats.org/officeDocument/2006/relationships/notesMaster" Target="/ppt/notesMasters/notesMaster1.xml" Id="R83de6bd0e62346ca" /><Relationship Type="http://schemas.openxmlformats.org/officeDocument/2006/relationships/presProps" Target="/ppt/presProps.xml" Id="R4ad5a8b24da84a7e" /><Relationship Type="http://schemas.openxmlformats.org/officeDocument/2006/relationships/tableStyles" Target="/ppt/tableStyles.xml" Id="Rc60ced0a47f146ac" /><Relationship Type="http://schemas.openxmlformats.org/officeDocument/2006/relationships/slide" Target="/ppt/slides/slide1.xml" Id="R568e9db9714744a9" /><Relationship Type="http://schemas.openxmlformats.org/officeDocument/2006/relationships/slide" Target="/ppt/slides/slide2.xml" Id="R4da5e00c6ade4036" /><Relationship Type="http://schemas.openxmlformats.org/officeDocument/2006/relationships/slide" Target="/ppt/slides/slide3.xml" Id="Rcc5c9c054acf4447" /><Relationship Type="http://schemas.openxmlformats.org/officeDocument/2006/relationships/slide" Target="/ppt/slides/slide4.xml" Id="Rd147b999e5e74371" /><Relationship Type="http://schemas.openxmlformats.org/officeDocument/2006/relationships/slide" Target="/ppt/slides/slide5.xml" Id="R512b240635ad42cc" /><Relationship Type="http://schemas.openxmlformats.org/officeDocument/2006/relationships/slide" Target="/ppt/slides/slide6.xml" Id="R890cba56988c4294" /><Relationship Type="http://schemas.openxmlformats.org/officeDocument/2006/relationships/slide" Target="/ppt/slides/slide7.xml" Id="R037b570e4962473f" /><Relationship Type="http://schemas.openxmlformats.org/officeDocument/2006/relationships/slide" Target="/ppt/slides/slide8.xml" Id="Re14a8786474d45cc" /><Relationship Type="http://schemas.openxmlformats.org/officeDocument/2006/relationships/slide" Target="/ppt/slides/slide9.xml" Id="R1bf70dab13d24443" /><Relationship Type="http://schemas.openxmlformats.org/officeDocument/2006/relationships/slide" Target="/ppt/slides/slide10.xml" Id="R5125e93cde1e4668" /><Relationship Type="http://schemas.openxmlformats.org/officeDocument/2006/relationships/slide" Target="/ppt/slides/slide11.xml" Id="Rb536d6f5bf5d4aa9" /><Relationship Type="http://schemas.openxmlformats.org/officeDocument/2006/relationships/slide" Target="/ppt/slides/slide12.xml" Id="Rbd05ff69b3b74e0b" /><Relationship Type="http://schemas.openxmlformats.org/officeDocument/2006/relationships/slide" Target="/ppt/slides/slide13.xml" Id="R54ccf66b197249e4" /><Relationship Type="http://schemas.openxmlformats.org/officeDocument/2006/relationships/slide" Target="/ppt/slides/slide14.xml" Id="R85038fd86ea243e9" /><Relationship Type="http://schemas.openxmlformats.org/officeDocument/2006/relationships/slide" Target="/ppt/slides/slide15.xml" Id="Rbadbec942da84d4f" /><Relationship Type="http://schemas.openxmlformats.org/officeDocument/2006/relationships/slide" Target="/ppt/slides/slide16.xml" Id="Rebdfedeea0a7436c" /><Relationship Type="http://schemas.openxmlformats.org/officeDocument/2006/relationships/slide" Target="/ppt/slides/slide17.xml" Id="R79a4c475e2b444d0" /><Relationship Type="http://schemas.openxmlformats.org/officeDocument/2006/relationships/slide" Target="/ppt/slides/slide18.xml" Id="Rf668bf43737c4f16" /><Relationship Type="http://schemas.openxmlformats.org/officeDocument/2006/relationships/slide" Target="/ppt/slides/slide19.xml" Id="R0ee2205cc5694c62" /><Relationship Type="http://schemas.openxmlformats.org/officeDocument/2006/relationships/slide" Target="/ppt/slides/slide20.xml" Id="R36df19767e6d4ef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4c6a8402a30433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f5ad11b32fa415c" /><Relationship Type="http://schemas.openxmlformats.org/officeDocument/2006/relationships/notesMaster" Target="/ppt/notesMasters/notesMaster1.xml" Id="R30acb6c3234644c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d0db656f8e74ff2" /><Relationship Type="http://schemas.openxmlformats.org/officeDocument/2006/relationships/notesMaster" Target="/ppt/notesMasters/notesMaster1.xml" Id="R61f1af54c686449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97d86900141451e" /><Relationship Type="http://schemas.openxmlformats.org/officeDocument/2006/relationships/notesMaster" Target="/ppt/notesMasters/notesMaster1.xml" Id="R8cbc7d34eefe440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5fb205905cf4890" /><Relationship Type="http://schemas.openxmlformats.org/officeDocument/2006/relationships/notesMaster" Target="/ppt/notesMasters/notesMaster1.xml" Id="Rf881181117b943e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cbd6ebb1e134102" /><Relationship Type="http://schemas.openxmlformats.org/officeDocument/2006/relationships/notesMaster" Target="/ppt/notesMasters/notesMaster1.xml" Id="R4eddaa752b8d4874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e947dc11b7d46eb" /><Relationship Type="http://schemas.openxmlformats.org/officeDocument/2006/relationships/notesMaster" Target="/ppt/notesMasters/notesMaster1.xml" Id="R2d2ae0e92eb7446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3e6aea67a434876" /><Relationship Type="http://schemas.openxmlformats.org/officeDocument/2006/relationships/notesMaster" Target="/ppt/notesMasters/notesMaster1.xml" Id="R5abf3720fe6d4fd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ee42b19f98041e7" /><Relationship Type="http://schemas.openxmlformats.org/officeDocument/2006/relationships/notesMaster" Target="/ppt/notesMasters/notesMaster1.xml" Id="R5de57342a36a4e16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8e8a1d15a154fda" /><Relationship Type="http://schemas.openxmlformats.org/officeDocument/2006/relationships/notesMaster" Target="/ppt/notesMasters/notesMaster1.xml" Id="Rc7257b47b8054666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852976a4f05849db" /><Relationship Type="http://schemas.openxmlformats.org/officeDocument/2006/relationships/notesMaster" Target="/ppt/notesMasters/notesMaster1.xml" Id="R07259938c0224c29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3d8fe63576974a21" /><Relationship Type="http://schemas.openxmlformats.org/officeDocument/2006/relationships/notesMaster" Target="/ppt/notesMasters/notesMaster1.xml" Id="R9498547150594a2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7f051f50c7143d4" /><Relationship Type="http://schemas.openxmlformats.org/officeDocument/2006/relationships/notesMaster" Target="/ppt/notesMasters/notesMaster1.xml" Id="Red271f95bebb4864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72c4fa0c7f3f4f18" /><Relationship Type="http://schemas.openxmlformats.org/officeDocument/2006/relationships/notesMaster" Target="/ppt/notesMasters/notesMaster1.xml" Id="R3ecb17912995410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eb19f53e1384969" /><Relationship Type="http://schemas.openxmlformats.org/officeDocument/2006/relationships/notesMaster" Target="/ppt/notesMasters/notesMaster1.xml" Id="R7e0daa7ac6414f3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de15c640a0d4687" /><Relationship Type="http://schemas.openxmlformats.org/officeDocument/2006/relationships/notesMaster" Target="/ppt/notesMasters/notesMaster1.xml" Id="R86ec53b394d744f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e14fb09ec0f4b0c" /><Relationship Type="http://schemas.openxmlformats.org/officeDocument/2006/relationships/notesMaster" Target="/ppt/notesMasters/notesMaster1.xml" Id="R7c52651b61fe480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f6e9cc64d6643a5" /><Relationship Type="http://schemas.openxmlformats.org/officeDocument/2006/relationships/notesMaster" Target="/ppt/notesMasters/notesMaster1.xml" Id="Re5b39d5229ed402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543ab4598f941d1" /><Relationship Type="http://schemas.openxmlformats.org/officeDocument/2006/relationships/notesMaster" Target="/ppt/notesMasters/notesMaster1.xml" Id="R7871cc40efac44f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43f4f0932454b72" /><Relationship Type="http://schemas.openxmlformats.org/officeDocument/2006/relationships/notesMaster" Target="/ppt/notesMasters/notesMaster1.xml" Id="R402d5c2b68a240e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d7f31d9472f4d83" /><Relationship Type="http://schemas.openxmlformats.org/officeDocument/2006/relationships/notesMaster" Target="/ppt/notesMasters/notesMaster1.xml" Id="R1de084fb64b9421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Introduce GRV-IV as the controlled method for turning an approved goal and standard into verified, sustained practice.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IV17 is a controlled gate. Pilot scope, entry criteria, exit criteria, rollback triggers, and approver must be recorded.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IV18–IV21 connect communication and learning to observed competence, reinforcement, and adoption support.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GRV-IV18–GRV-IV21.</a:t>
            </a:r>
          </a:p>
          <a:p xmlns:a="http://schemas.openxmlformats.org/drawingml/2006/main">
            <a:r>
              <a:t>- https://www.osha.gov/safety-management/worker-participation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IV22 establishes controlled waves. Each wave has entry, exit, support, escalation, and rollback conditions.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IV24 requires a bounded adoption decision supported by sample and evidence rather than visibility or anecdote.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GRV-IV24 Adoption Verification.</a:t>
            </a:r>
          </a:p>
          <a:p xmlns:a="http://schemas.openxmlformats.org/drawingml/2006/main">
            <a:r>
              <a:t>- https://www.cdc.gov/mmwr/volumes/73/rr/rr7306a1.htm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IV25 separates containment, correction, completion verification, and effectiveness verification.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IV26 is an internal evidence review. It requires criteria, sample, evidence, limitation, finding, owner, and follow-up.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GRV-IV26 Internal Audit &amp; Evidence Review.</a:t>
            </a:r>
          </a:p>
          <a:p xmlns:a="http://schemas.openxmlformats.org/drawingml/2006/main">
            <a:r>
              <a:t>- https://www.iso.org/standard/19011</a:t>
            </a:r>
          </a:p>
          <a:p xmlns:a="http://schemas.openxmlformats.org/drawingml/2006/main">
            <a:r>
              <a:t>- https://www.gao.gov/greenbook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IV28 is management's internal readiness decision. It does not create regulatory, legal, financial, or third-party certification.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GRV-IV28 certification boundary.</a:t>
            </a:r>
          </a:p>
          <a:p xmlns:a="http://schemas.openxmlformats.org/drawingml/2006/main">
            <a:r>
              <a:t>- https://www.fda.gov/food/fda-food-code/food-code-2022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IV29 and IV30 keep the installed system active. Renewal confirms continued relevance, ownership, controls, and next priorities.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workbook is the active control center. It joins the 30 tools, dates, owners, evidence, exceptions, checks, and decisions.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new workbook intentionally fails three checks until approved goals, controlled standards, and evidence plans exist. Blank is not green.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Distinguish publication from installation. The system requires both adoption and outcome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Implementation &amp; Verification System, Sections 1–3.</a:t>
            </a:r>
          </a:p>
          <a:p xmlns:a="http://schemas.openxmlformats.org/drawingml/2006/main">
            <a:r>
              <a:t>- https://www.cdc.gov/evaluation/php/evaluation-framework/index.html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with a concrete installation sequence: goal, standard, evidence plan, and recurring implementation control.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this goal path as the required sequence. A later step cannot repair an undefined goal or uncontrolled standard.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Keep GRV-IV within its control boundary and route specialized judgments to qualified owners.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Implementation &amp; Verification System, boundary statement.</a:t>
            </a:r>
          </a:p>
          <a:p xmlns:a="http://schemas.openxmlformats.org/drawingml/2006/main">
            <a:r>
              <a:t>- https://www.eeoc.gov/laws/guidance/enforcement-guidance-retaliation-and-related-issues</a:t>
            </a:r>
          </a:p>
          <a:p xmlns:a="http://schemas.openxmlformats.org/drawingml/2006/main">
            <a:r>
              <a:t>- https://www.osha.gov/safety-management/worker-participation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Tool Index is the controlled directory linking forms, workbook records, review decisions, and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Start with IV01–IV04. Activity is not success; the goal, scope, owner, and measures must be explicit.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IV05–IV08 to replace intuition with a bounded current-state analysis and an approved sequence.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GRV-IV05–GRV-IV08.</a:t>
            </a:r>
          </a:p>
          <a:p xmlns:a="http://schemas.openxmlformats.org/drawingml/2006/main">
            <a:r>
              <a:t>- https://www.gao.gov/greenbook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IV09–IV12 to make the standard observable, traceable, measurable, and controlled.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GRV-IV09–GRV-IV12.</a:t>
            </a:r>
          </a:p>
          <a:p xmlns:a="http://schemas.openxmlformats.org/drawingml/2006/main">
            <a:r>
              <a:t>- https://www.iso.org/standard/62085.html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IV13–IV16 convert a standard into an operable process with controls, ownership, resources, and records.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Implementation &amp; Verification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839590d2100444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d2e10073e194acb" /><Relationship Type="http://schemas.openxmlformats.org/officeDocument/2006/relationships/slideLayout" Target="/ppt/slideLayouts/slideLayout1.xml" Id="R692b4eba294047f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92b4eba294047f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4836d326054969" /><Relationship Type="http://schemas.openxmlformats.org/officeDocument/2006/relationships/image" Target="/ppt/media/image.png" Id="Ra55381cef4c8482b" /><Relationship Type="http://schemas.openxmlformats.org/officeDocument/2006/relationships/notesSlide" Target="/ppt/notesSlides/notesSlide1.xml" Id="R55db1711bae4423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b4012a0e024aad" /><Relationship Type="http://schemas.openxmlformats.org/officeDocument/2006/relationships/image" Target="/ppt/media/image8.png" Id="Ree695902c2644e2b" /><Relationship Type="http://schemas.openxmlformats.org/officeDocument/2006/relationships/notesSlide" Target="/ppt/notesSlides/notesSlide10.xml" Id="Rf52ef06d9cc547d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1f1d3f44aa4e19" /><Relationship Type="http://schemas.openxmlformats.org/officeDocument/2006/relationships/image" Target="/ppt/media/image9.png" Id="Rad8c968a12b44871" /><Relationship Type="http://schemas.openxmlformats.org/officeDocument/2006/relationships/notesSlide" Target="/ppt/notesSlides/notesSlide11.xml" Id="R7b784b0773694c9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efaa4795c345cf" /><Relationship Type="http://schemas.openxmlformats.org/officeDocument/2006/relationships/image" Target="/ppt/media/image10.png" Id="R22598cea5cfd4277" /><Relationship Type="http://schemas.openxmlformats.org/officeDocument/2006/relationships/notesSlide" Target="/ppt/notesSlides/notesSlide12.xml" Id="Re657fa2d687c483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ba434f4f4349bd" /><Relationship Type="http://schemas.openxmlformats.org/officeDocument/2006/relationships/image" Target="/ppt/media/image11.png" Id="R368ba5a90ccd47a7" /><Relationship Type="http://schemas.openxmlformats.org/officeDocument/2006/relationships/notesSlide" Target="/ppt/notesSlides/notesSlide13.xml" Id="Raf2d09b57a434f5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ff96b477f846c2" /><Relationship Type="http://schemas.openxmlformats.org/officeDocument/2006/relationships/image" Target="/ppt/media/image12.png" Id="Rf6376cd203b74748" /><Relationship Type="http://schemas.openxmlformats.org/officeDocument/2006/relationships/notesSlide" Target="/ppt/notesSlides/notesSlide14.xml" Id="R5031c133ff79495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536fec9a4347e9" /><Relationship Type="http://schemas.openxmlformats.org/officeDocument/2006/relationships/image" Target="/ppt/media/image13.png" Id="Rc1a7551c603c44eb" /><Relationship Type="http://schemas.openxmlformats.org/officeDocument/2006/relationships/notesSlide" Target="/ppt/notesSlides/notesSlide15.xml" Id="R841906a64b5d4d19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531be8ac484713" /><Relationship Type="http://schemas.openxmlformats.org/officeDocument/2006/relationships/image" Target="/ppt/media/image14.png" Id="R3174c86c2a324da1" /><Relationship Type="http://schemas.openxmlformats.org/officeDocument/2006/relationships/image" Target="/ppt/media/image15.png" Id="Ra4d44ddca679495d" /><Relationship Type="http://schemas.openxmlformats.org/officeDocument/2006/relationships/notesSlide" Target="/ppt/notesSlides/notesSlide16.xml" Id="R7dfba5b18f9e431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20ff0760b343a1" /><Relationship Type="http://schemas.openxmlformats.org/officeDocument/2006/relationships/image" Target="/ppt/media/image16.png" Id="R310dc727342e4fc0" /><Relationship Type="http://schemas.openxmlformats.org/officeDocument/2006/relationships/notesSlide" Target="/ppt/notesSlides/notesSlide17.xml" Id="Rbb4306455f7a42f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bf23d108a84f1c" /><Relationship Type="http://schemas.openxmlformats.org/officeDocument/2006/relationships/image" Target="/ppt/media/image17.png" Id="R7961458a0b774548" /><Relationship Type="http://schemas.openxmlformats.org/officeDocument/2006/relationships/notesSlide" Target="/ppt/notesSlides/notesSlide18.xml" Id="R1e36e5061a0b4e7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3d5cc29bff435c" /><Relationship Type="http://schemas.openxmlformats.org/officeDocument/2006/relationships/image" Target="/ppt/media/image18.png" Id="R7eae9e566eba434f" /><Relationship Type="http://schemas.openxmlformats.org/officeDocument/2006/relationships/image" Target="/ppt/media/image19.png" Id="R6e3a15e2e8674c34" /><Relationship Type="http://schemas.openxmlformats.org/officeDocument/2006/relationships/notesSlide" Target="/ppt/notesSlides/notesSlide19.xml" Id="R1321c86ef28940f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72cdb6aab24b38" /><Relationship Type="http://schemas.openxmlformats.org/officeDocument/2006/relationships/notesSlide" Target="/ppt/notesSlides/notesSlide2.xml" Id="R8901da8b7ce74585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8e9d8532fd46d8" /><Relationship Type="http://schemas.openxmlformats.org/officeDocument/2006/relationships/image" Target="/ppt/media/image20.png" Id="R56277f11140b4706" /><Relationship Type="http://schemas.openxmlformats.org/officeDocument/2006/relationships/notesSlide" Target="/ppt/notesSlides/notesSlide20.xml" Id="Rf3e5f5b44773427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9ed0aefe234bb7" /><Relationship Type="http://schemas.openxmlformats.org/officeDocument/2006/relationships/notesSlide" Target="/ppt/notesSlides/notesSlide3.xml" Id="R41c9f29e0a4c4da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33f8ded666484e" /><Relationship Type="http://schemas.openxmlformats.org/officeDocument/2006/relationships/notesSlide" Target="/ppt/notesSlides/notesSlide4.xml" Id="Re0c2f150241e4cb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b54a1276384f76" /><Relationship Type="http://schemas.openxmlformats.org/officeDocument/2006/relationships/image" Target="/ppt/media/image2.png" Id="R461fa602a2cd49f4" /><Relationship Type="http://schemas.openxmlformats.org/officeDocument/2006/relationships/notesSlide" Target="/ppt/notesSlides/notesSlide5.xml" Id="Raa6eaf92080b48d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b5539cc87d4485" /><Relationship Type="http://schemas.openxmlformats.org/officeDocument/2006/relationships/image" Target="/ppt/media/image3.png" Id="R4a6272cd6a6340ca" /><Relationship Type="http://schemas.openxmlformats.org/officeDocument/2006/relationships/image" Target="/ppt/media/image4.png" Id="Rd735852d030940e4" /><Relationship Type="http://schemas.openxmlformats.org/officeDocument/2006/relationships/notesSlide" Target="/ppt/notesSlides/notesSlide6.xml" Id="R58e9fe3ad6214cc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7c3ec3d92449a5" /><Relationship Type="http://schemas.openxmlformats.org/officeDocument/2006/relationships/image" Target="/ppt/media/image5.png" Id="R688c0524961c4c36" /><Relationship Type="http://schemas.openxmlformats.org/officeDocument/2006/relationships/notesSlide" Target="/ppt/notesSlides/notesSlide7.xml" Id="R2edabbf15a454bc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2438bc009c49d3" /><Relationship Type="http://schemas.openxmlformats.org/officeDocument/2006/relationships/image" Target="/ppt/media/image6.png" Id="R252b5a022e5648bd" /><Relationship Type="http://schemas.openxmlformats.org/officeDocument/2006/relationships/notesSlide" Target="/ppt/notesSlides/notesSlide8.xml" Id="R89b6b1238174479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797a43f00b463f" /><Relationship Type="http://schemas.openxmlformats.org/officeDocument/2006/relationships/image" Target="/ppt/media/image7.png" Id="Rff0c2fc0b4814c7e" /><Relationship Type="http://schemas.openxmlformats.org/officeDocument/2006/relationships/notesSlide" Target="/ppt/notesSlides/notesSlide9.xml" Id="Rf70009ace0b141d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07C4B33-2ED9-4A73-8E9D-A73A005C8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3F6C4E-62B6-4138-98D5-0A906BFB9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" y="1076325"/>
            <a:ext cx="2333625" cy="2333625"/>
          </a:xfrm>
          <a:prstGeom xmlns:a="http://schemas.openxmlformats.org/drawingml/2006/main" prst="roundRect">
            <a:avLst>
              <a:gd name="adj" fmla="val 32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55381cef4c8482b"/>
          <a:stretch xmlns:a="http://schemas.openxmlformats.org/drawingml/2006/main"/>
        </p:blipFill>
        <p:spPr>
          <a:xfrm xmlns:a="http://schemas.openxmlformats.org/drawingml/2006/main">
            <a:off x="914400" y="1123950"/>
            <a:ext cx="2238375" cy="2238375"/>
          </a:xfrm>
          <a:prstGeom xmlns:a="http://schemas.openxmlformats.org/drawingml/2006/main" prst="roundRect">
            <a:avLst>
              <a:gd name="adj" fmla="val 2553"/>
            </a:avLst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9B87E4-1DAD-4202-9347-9F96CCE70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066800"/>
            <a:ext cx="6667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THE GRAVITY RESTAURANT LEADERSHIP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B2BC7A-4C1B-48ED-9CCA-2847713E5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466850"/>
            <a:ext cx="7524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The Gravity Implementation</a:t>
            </a:r>
          </a:p>
          <a:p xmlns:a="http://schemas.openxmlformats.org/drawingml/2006/main">
            <a:pPr algn="l">
              <a:defRPr sz="3900" b="1">
                <a:solidFill>
                  <a:srgbClr val="FFFFFF"/>
                </a:solidFill>
              </a:defRPr>
            </a:pPr>
            <a:r>
              <a:rPr sz="3900" b="1">
                <a:solidFill>
                  <a:srgbClr val="FFFFFF"/>
                </a:solidFill>
              </a:rPr>
              <a:t>&amp; Verification System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E446B0A-7548-4467-9ADE-01B0B5587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3562350"/>
            <a:ext cx="6858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E8D6A9"/>
                </a:solidFill>
              </a:defRPr>
            </a:pPr>
            <a:r>
              <a:rPr sz="1875" b="0">
                <a:solidFill>
                  <a:srgbClr val="E8D6A9"/>
                </a:solidFill>
              </a:rPr>
              <a:t>How to install The Standard, prove adoption, close gaps, and protect progress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407579-C9B0-4BFC-9129-5875C9DE1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514850"/>
            <a:ext cx="6191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186CC4-4655-4756-91E5-9F37C7CDF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4743450"/>
            <a:ext cx="476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GRV-IV01–GRV-IV30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5FEF89-BB29-45E2-A93D-7C9AD0A63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FFFFFF"/>
                </a:solidFill>
              </a:defRPr>
            </a:pPr>
            <a:r>
              <a:rPr sz="975" b="1">
                <a:solidFill>
                  <a:srgbClr val="FFFFFF"/>
                </a:solidFill>
              </a:rPr>
              <a:t>THE GRAVITY SYSTEM</a:t>
            </a:r>
          </a:p>
        </p:txBody>
      </p:sp>
    </p:spTree>
    <p:extLst>
      <p:ext uri="{BB962C8B-B14F-4D97-AF65-F5344CB8AC3E}">
        <p14:creationId xmlns:p14="http://schemas.microsoft.com/office/powerpoint/2010/main" val="93288875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59BB2D0-ACFA-4253-A771-EB9E63494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61BF120-F9B1-4232-9ED8-74E601643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5922F3C-B359-45EC-BF47-793875FFE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F07410-00CB-41A8-A3A7-6B0E45A04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E828F9-67E3-4764-AB88-7604AB2F29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Pilot at bounded scale before rollout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A37F621-E124-48C5-B680-14764D732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1428750"/>
            <a:ext cx="5619750" cy="3905250"/>
          </a:xfrm>
          <a:prstGeom xmlns:a="http://schemas.openxmlformats.org/drawingml/2006/main" prst="roundRect">
            <a:avLst>
              <a:gd name="adj" fmla="val 195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e695902c2644e2b"/>
          <a:stretch xmlns:a="http://schemas.openxmlformats.org/drawingml/2006/main"/>
        </p:blipFill>
        <p:spPr>
          <a:xfrm xmlns:a="http://schemas.openxmlformats.org/drawingml/2006/main">
            <a:off x="5762625" y="1782806"/>
            <a:ext cx="5524500" cy="3197137"/>
          </a:xfrm>
          <a:prstGeom xmlns:a="http://schemas.openxmlformats.org/drawingml/2006/main" prst="roundRect">
            <a:avLst>
              <a:gd name="adj" fmla="val 1500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F4F5C5-0081-4EF9-960A-12FF4EFDC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66875"/>
            <a:ext cx="4000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A PILOT MUST ANSWER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BCE329-BD0D-479E-9746-C6D600CCC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95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EE6A40-97C2-4307-966B-1967170AD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095500"/>
            <a:ext cx="4286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Who and where are included?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F443C7A-8855-440F-AEA3-07D5594C3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813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FD6FC30-03E2-41F8-9204-0D8D1CB60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781300"/>
            <a:ext cx="4286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What is the success threshold?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B3045ED-99BB-48E0-AC83-E2DE893D5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4671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37ADDD-6636-4222-8491-16870499D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467100"/>
            <a:ext cx="4286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What safety or rollback trigger applies?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858ED86-6F14-41D8-B15A-24A60417E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529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19760A6-0B26-4C5B-A7AD-63F19A3D5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152900"/>
            <a:ext cx="4286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Who may approve expansion?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AFB18F5-69F8-4E21-B59D-0AB9D203C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AFB9E13-579F-4467-BF62-74F57AF298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838700"/>
            <a:ext cx="4286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What evidence will be retained?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0EFB6FD-B0F6-4CF0-A89C-AE1858CF0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5572125"/>
            <a:ext cx="547687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9A3428"/>
                </a:solidFill>
              </a:defRPr>
            </a:pPr>
            <a:r>
              <a:rPr sz="1950" b="1">
                <a:solidFill>
                  <a:srgbClr val="9A3428"/>
                </a:solidFill>
              </a:rPr>
              <a:t>No pilot proceeds with an unresolved stop condition.</a:t>
            </a:r>
          </a:p>
        </p:txBody>
      </p:sp>
    </p:spTree>
    <p:extLst>
      <p:ext uri="{BB962C8B-B14F-4D97-AF65-F5344CB8AC3E}">
        <p14:creationId xmlns:p14="http://schemas.microsoft.com/office/powerpoint/2010/main" val="118800572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C92E1D4-E4E5-4FB3-AF14-BC820EB5E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9DAE215-35CD-4802-BC94-EA39644DB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F1BA237-4048-442C-86E6-15387E125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FCDC6B4-0125-4217-9764-B380A1F6E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099B40A-1F1C-4D68-80AA-3AB2CAF13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5. Train for demonstrated competence—not attendance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C175F7-D735-404D-9F7F-02CBE5F4FC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0" y="1428750"/>
            <a:ext cx="5334000" cy="3952875"/>
          </a:xfrm>
          <a:prstGeom xmlns:a="http://schemas.openxmlformats.org/drawingml/2006/main" prst="roundRect">
            <a:avLst>
              <a:gd name="adj" fmla="val 192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8c968a12b44871"/>
          <a:stretch xmlns:a="http://schemas.openxmlformats.org/drawingml/2006/main"/>
        </p:blipFill>
        <p:spPr>
          <a:xfrm xmlns:a="http://schemas.openxmlformats.org/drawingml/2006/main">
            <a:off x="6048375" y="1875408"/>
            <a:ext cx="5238750" cy="3059558"/>
          </a:xfrm>
          <a:prstGeom xmlns:a="http://schemas.openxmlformats.org/drawingml/2006/main" prst="roundRect">
            <a:avLst>
              <a:gd name="adj" fmla="val 1481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17F4ED-D0C8-4231-A92D-06B45E99E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714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C6399C-253E-46B2-B6A2-0239B3E7F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171450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Train by role and decision authority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82BDB3A-6FB4-43E3-A2BC-35EEF47D9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98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463E61F-43FC-4BFA-9A3D-4A15A3376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409825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Prepare and verify the trainer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B67D426-FF94-4DC5-AE3E-9AFB77512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051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F341A89-89D7-4492-97ED-6335509D2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Require practice or demonstration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0AE4C77-708E-4BE1-B2E1-CB9743193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004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0531BC6-23BD-4687-ABB3-8B39EFDBC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00475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Record gaps, support, and reassessment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028020B-EA32-4D75-9370-CCCDEF5A5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958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912C3EF-7C61-4722-B93B-0D6AF9128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49580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Protect concerns and escalation routes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C3E8BE2-9E5F-4352-8CC7-7F4F06956E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572125"/>
            <a:ext cx="10477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E6A4F"/>
                </a:solidFill>
              </a:defRPr>
            </a:pPr>
            <a:r>
              <a:rPr sz="2025" b="1">
                <a:solidFill>
                  <a:srgbClr val="2E6A4F"/>
                </a:solidFill>
              </a:rPr>
              <a:t>Completion says a session occurred. Competence says the person can work The Standard.</a:t>
            </a:r>
          </a:p>
        </p:txBody>
      </p:sp>
    </p:spTree>
    <p:extLst>
      <p:ext uri="{BB962C8B-B14F-4D97-AF65-F5344CB8AC3E}">
        <p14:creationId xmlns:p14="http://schemas.microsoft.com/office/powerpoint/2010/main" val="22933573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AC29F8-B973-4910-A4BE-8815F32A2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DD927E-77C2-434E-8AC2-AC1AD5DF8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D7F3EC-4FE0-4962-9C5D-0CD3C69F6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F93D3A-E0D1-433B-8D21-393AF8B5C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83FAF44-EDD3-4591-A678-595A77833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6. Roll out in controlled waves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49FCB8-CAF9-4CFB-963E-F06E90660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0" y="1428750"/>
            <a:ext cx="5334000" cy="4000500"/>
          </a:xfrm>
          <a:prstGeom xmlns:a="http://schemas.openxmlformats.org/drawingml/2006/main" prst="roundRect">
            <a:avLst>
              <a:gd name="adj" fmla="val 19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2598cea5cfd4277"/>
          <a:stretch xmlns:a="http://schemas.openxmlformats.org/drawingml/2006/main"/>
        </p:blipFill>
        <p:spPr>
          <a:xfrm xmlns:a="http://schemas.openxmlformats.org/drawingml/2006/main">
            <a:off x="6048375" y="1922240"/>
            <a:ext cx="5238750" cy="3013520"/>
          </a:xfrm>
          <a:prstGeom xmlns:a="http://schemas.openxmlformats.org/drawingml/2006/main" prst="roundRect">
            <a:avLst>
              <a:gd name="adj" fmla="val 1463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0BAF45-0E6C-44D5-9D34-9ABB2052C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9547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FA89976-9A6F-41C9-AF46-D17A9AB4F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57375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Entry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F6ECAA8-7007-4C55-B447-4A68BE484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143125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Approved standard, trained roles, controls ready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F82765A-08DE-4C74-AC66-DC567D902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BC8F66A-CFAA-4D2C-B6E3-E6F74E0F5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790825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Wave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16E1FB1-DB16-4375-9621-8F0C3C0FB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76575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Named population, timing, owner, and support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AD0A06-CEAF-4466-9FB9-1802E27A7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6237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9FB4D2-454E-4D49-8A4C-EB3F3BA85E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724275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Exit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C001FE3-217B-4B11-95D5-2AEE5CE0C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10025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Thresholds achieved and evidence reviewed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8DFBFDD-296B-4D12-BE01-27C609822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342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6044C8-D679-4F98-BDD1-707FB53C1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57725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Rollback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ED6BF7-E1DC-4A4E-9345-4ACF15F54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943475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Trigger, authority, containment,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75058720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28409B1-F168-4F15-B4DD-1BCE9A04C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FFF07C6-933D-4BFE-A820-E4FDB387A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86DE13E-EB79-4C42-84E4-ADA19656C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840BC8B-3181-4112-A6FB-B4FB8B760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318A2E3-7D14-44A0-AF0B-6208025FC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Verify adoption across six conditions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39AF74-A5B7-44DB-B25E-5CB401140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1428750"/>
            <a:ext cx="5286375" cy="4000500"/>
          </a:xfrm>
          <a:prstGeom xmlns:a="http://schemas.openxmlformats.org/drawingml/2006/main" prst="roundRect">
            <a:avLst>
              <a:gd name="adj" fmla="val 19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8ba5a90ccd47a7"/>
          <a:stretch xmlns:a="http://schemas.openxmlformats.org/drawingml/2006/main"/>
        </p:blipFill>
        <p:spPr>
          <a:xfrm xmlns:a="http://schemas.openxmlformats.org/drawingml/2006/main">
            <a:off x="6096000" y="1807682"/>
            <a:ext cx="5191125" cy="3242636"/>
          </a:xfrm>
          <a:prstGeom xmlns:a="http://schemas.openxmlformats.org/drawingml/2006/main" prst="roundRect">
            <a:avLst>
              <a:gd name="adj" fmla="val 1463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86EB07-C6AC-4E00-9F30-62B83E5D4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762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EDDD0B9-7041-42E5-B9EC-855FA629C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1575" y="1781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Available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A4E458A-67E7-4A36-A8C1-625698F7E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1762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A953BC-9B30-40CD-BB96-BBBF3553D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52825" y="1781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Understood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889DDD6-AFAA-4471-B066-8D8CE81A5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905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D215CAA-F434-4146-B891-EC0D837B7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1575" y="2924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Used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A42651-2EB1-4144-B5A6-DBB0A6B58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2905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3C5132D-424B-4733-8F86-8E2869B93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52825" y="2924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Recorded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625D7E9-953D-4427-A193-CA1E16D99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48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DBDEFFF-C501-4C57-809D-918098ED3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1575" y="4067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Supported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7A5824-7525-45CB-9E93-444D6C514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4048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78A8AC4-7303-41EE-A340-8BCDEE05F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52825" y="4067175"/>
            <a:ext cx="1762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02A43"/>
                </a:solidFill>
              </a:defRPr>
            </a:pPr>
            <a:r>
              <a:rPr sz="1950" b="1">
                <a:solidFill>
                  <a:srgbClr val="102A43"/>
                </a:solidFill>
              </a:rPr>
              <a:t>Produces result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D47FAE2-2B9C-4993-B15F-8B449A904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81625"/>
            <a:ext cx="4857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231"/>
                </a:solidFill>
              </a:defRPr>
            </a:pPr>
            <a:r>
              <a:rPr sz="1725" b="1">
                <a:solidFill>
                  <a:srgbClr val="172231"/>
                </a:solidFill>
              </a:rPr>
              <a:t>Adoption is not a single yes/no judgment. Record the sample, evidence, limitations, and follow-up.</a:t>
            </a:r>
          </a:p>
        </p:txBody>
      </p:sp>
    </p:spTree>
    <p:extLst>
      <p:ext uri="{BB962C8B-B14F-4D97-AF65-F5344CB8AC3E}">
        <p14:creationId xmlns:p14="http://schemas.microsoft.com/office/powerpoint/2010/main" val="145615344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F76787D-1701-418E-8F99-48DDDD2B1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6303F84-E7D2-499D-B402-DFE31A4A2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08F4D50-BBEF-40C8-8150-39A36EF2B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9AD21E-EF09-477E-9071-2572E7511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C964B7D-556A-45BC-B585-06A1BFBCA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Corrective action closes only after effectiveness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6D3E42F-6489-4195-BDF3-9EED8910A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1428750"/>
            <a:ext cx="5429250" cy="4048125"/>
          </a:xfrm>
          <a:prstGeom xmlns:a="http://schemas.openxmlformats.org/drawingml/2006/main" prst="roundRect">
            <a:avLst>
              <a:gd name="adj" fmla="val 188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376cd203b74748"/>
          <a:stretch xmlns:a="http://schemas.openxmlformats.org/drawingml/2006/main"/>
        </p:blipFill>
        <p:spPr>
          <a:xfrm xmlns:a="http://schemas.openxmlformats.org/drawingml/2006/main">
            <a:off x="5953125" y="1959739"/>
            <a:ext cx="5334000" cy="2986147"/>
          </a:xfrm>
          <a:prstGeom xmlns:a="http://schemas.openxmlformats.org/drawingml/2006/main" prst="roundRect">
            <a:avLst>
              <a:gd name="adj" fmla="val 144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7FF9A1-D2A1-484D-B86D-BAA4BE191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668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>
                <a:solidFill>
                  <a:srgbClr val="C89B3C"/>
                </a:solidFill>
              </a:defRPr>
            </a:pPr>
            <a:r>
              <a:rPr sz="2250" b="1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11F973C-7996-4EB8-8B97-BE46AC2A0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168592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02A43"/>
                </a:solidFill>
              </a:defRPr>
            </a:pPr>
            <a:r>
              <a:rPr sz="2025" b="1">
                <a:solidFill>
                  <a:srgbClr val="102A43"/>
                </a:solidFill>
              </a:rPr>
              <a:t>Contain exposure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F97B24-AE26-4DE2-9E4E-BD0D1CEA1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162175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87F9E2A-4315-49D3-8F66-BA7EACF3E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479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>
                <a:solidFill>
                  <a:srgbClr val="C89B3C"/>
                </a:solidFill>
              </a:defRPr>
            </a:pPr>
            <a:r>
              <a:rPr sz="2250" b="1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C0CFC16-E3D1-4790-8A15-FDD8AEB36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4669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02A43"/>
                </a:solidFill>
              </a:defRPr>
            </a:pPr>
            <a:r>
              <a:rPr sz="2025" b="1">
                <a:solidFill>
                  <a:srgbClr val="102A43"/>
                </a:solidFill>
              </a:rPr>
              <a:t>Identify cause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4DBD79-2952-469D-811F-AC20256C6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943225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4B00D86-6B6F-49BD-9D72-78F8132CD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289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>
                <a:solidFill>
                  <a:srgbClr val="C89B3C"/>
                </a:solidFill>
              </a:defRPr>
            </a:pPr>
            <a:r>
              <a:rPr sz="2250" b="1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833F10A-57FF-4493-A30C-47CFFC239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324802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02A43"/>
                </a:solidFill>
              </a:defRPr>
            </a:pPr>
            <a:r>
              <a:rPr sz="2025" b="1">
                <a:solidFill>
                  <a:srgbClr val="102A43"/>
                </a:solidFill>
              </a:rPr>
              <a:t>Assign correction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B198923-65E5-4494-97E7-5A971437B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3724275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E089D75-F9B5-4371-9772-0B3BDA000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10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>
                <a:solidFill>
                  <a:srgbClr val="C89B3C"/>
                </a:solidFill>
              </a:defRPr>
            </a:pPr>
            <a:r>
              <a:rPr sz="2250" b="1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42B8A44-96D9-4B04-A451-F6C83F647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40290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02A43"/>
                </a:solidFill>
              </a:defRPr>
            </a:pPr>
            <a:r>
              <a:rPr sz="2025" b="1">
                <a:solidFill>
                  <a:srgbClr val="102A43"/>
                </a:solidFill>
              </a:rPr>
              <a:t>Verify completion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CE6970C-402D-4BF2-BAC8-4199EC5FA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4505325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49E1A99-6E44-4A99-B2F9-BC02DD344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7910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>
                <a:solidFill>
                  <a:srgbClr val="C89B3C"/>
                </a:solidFill>
              </a:defRPr>
            </a:pPr>
            <a:r>
              <a:rPr sz="2250" b="1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F1715AE-7DCB-4FFA-9586-38462629A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481012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E6A4F"/>
                </a:solidFill>
              </a:defRPr>
            </a:pPr>
            <a:r>
              <a:rPr sz="2025" b="1">
                <a:solidFill>
                  <a:srgbClr val="2E6A4F"/>
                </a:solidFill>
              </a:rPr>
              <a:t>Test effectiveness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4605EF1-B21A-4578-9F78-D488AD385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5667375"/>
            <a:ext cx="5334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9A3428"/>
                </a:solidFill>
              </a:defRPr>
            </a:pPr>
            <a:r>
              <a:rPr sz="1875" b="1">
                <a:solidFill>
                  <a:srgbClr val="9A3428"/>
                </a:solidFill>
              </a:rPr>
              <a:t>Closing a task is not the same as removing the cause.</a:t>
            </a:r>
          </a:p>
        </p:txBody>
      </p:sp>
    </p:spTree>
    <p:extLst>
      <p:ext uri="{BB962C8B-B14F-4D97-AF65-F5344CB8AC3E}">
        <p14:creationId xmlns:p14="http://schemas.microsoft.com/office/powerpoint/2010/main" val="206475329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3CACCB2-42A4-4AB8-AFDE-93DECDFE9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978D5DE-8AA1-439D-9A11-4100127CF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A35F93-EAF7-4811-A311-69164DF372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85D331-0D02-4781-88B6-ECAD054C9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9EC8191-B9D4-4BDC-B51A-DA9CC5308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Audit criteria, sample, evidence, limitation, follow-up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18D11C-261F-4EBC-9D8A-E01951192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1428750"/>
            <a:ext cx="5429250" cy="4000500"/>
          </a:xfrm>
          <a:prstGeom xmlns:a="http://schemas.openxmlformats.org/drawingml/2006/main" prst="roundRect">
            <a:avLst>
              <a:gd name="adj" fmla="val 19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1a7551c603c44eb"/>
          <a:stretch xmlns:a="http://schemas.openxmlformats.org/drawingml/2006/main"/>
        </p:blipFill>
        <p:spPr>
          <a:xfrm xmlns:a="http://schemas.openxmlformats.org/drawingml/2006/main">
            <a:off x="5953125" y="1960504"/>
            <a:ext cx="5334000" cy="2936993"/>
          </a:xfrm>
          <a:prstGeom xmlns:a="http://schemas.openxmlformats.org/drawingml/2006/main" prst="roundRect">
            <a:avLst>
              <a:gd name="adj" fmla="val 1463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7EC6D36-52B8-49CF-88B0-5DD7F2A81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714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CEB551-2195-4821-8AE4-BE166C60C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171450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Use defined criteria and competent reviewers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00437F-3DED-439B-9C19-E6860AFC3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98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85CCF3D-506E-4321-B90F-10E8E0DF2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409825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Choose and document a defensible sample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D435B2A-2B39-4568-8B3B-C3A6652A5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051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BA1EACD-8CFD-4230-AE58-6C144D9FB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Distinguish fact, inference, and limitation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90EF207-4AB3-4452-B7AA-011524559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004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BA8E0F4-CD40-4E10-8EDC-CD8B84695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00475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Protect independence and worker participation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DF0315F-92AB-4835-8A39-C8E2D1AC4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958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C89B3C"/>
                </a:solidFill>
              </a:defRPr>
            </a:pPr>
            <a:r>
              <a:rPr sz="18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E5CF4F0-A46F-4BCB-A148-3DB098800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495800"/>
            <a:ext cx="4476750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172231"/>
                </a:solidFill>
              </a:defRPr>
            </a:pPr>
            <a:r>
              <a:rPr sz="1800" b="0">
                <a:solidFill>
                  <a:srgbClr val="172231"/>
                </a:solidFill>
              </a:rPr>
              <a:t>Assign follow-up and verify closure</a:t>
            </a:r>
          </a:p>
        </p:txBody>
      </p:sp>
    </p:spTree>
    <p:extLst>
      <p:ext uri="{BB962C8B-B14F-4D97-AF65-F5344CB8AC3E}">
        <p14:creationId xmlns:p14="http://schemas.microsoft.com/office/powerpoint/2010/main" val="33245017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D9989E1-9B73-42E8-88B0-61B6A9966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74D973-05BA-44DD-B7F7-CECDF534A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260AD86-F69E-4CA3-937A-1AA0DE117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0F38073-3749-4A6A-92A2-E2DA9327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5F57CC9-07D4-4645-A294-F70059F90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Internal readiness certification has a strict boundary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068884-9502-4625-9038-7254DC837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429000" cy="4619625"/>
          </a:xfrm>
          <a:prstGeom xmlns:a="http://schemas.openxmlformats.org/drawingml/2006/main" prst="roundRect">
            <a:avLst>
              <a:gd name="adj" fmla="val 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74c86c2a324da1"/>
          <a:stretch xmlns:a="http://schemas.openxmlformats.org/drawingml/2006/main"/>
        </p:blipFill>
        <p:spPr>
          <a:xfrm xmlns:a="http://schemas.openxmlformats.org/drawingml/2006/main">
            <a:off x="666750" y="1581430"/>
            <a:ext cx="3333750" cy="4314265"/>
          </a:xfrm>
          <a:prstGeom xmlns:a="http://schemas.openxmlformats.org/drawingml/2006/main" prst="roundRect">
            <a:avLst>
              <a:gd name="adj" fmla="val 1714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10BBFB-A10D-4004-AE20-F7C8C02AD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1476375"/>
            <a:ext cx="6953250" cy="2905125"/>
          </a:xfrm>
          <a:prstGeom xmlns:a="http://schemas.openxmlformats.org/drawingml/2006/main" prst="roundRect">
            <a:avLst>
              <a:gd name="adj" fmla="val 262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4d44ddca679495d"/>
          <a:stretch xmlns:a="http://schemas.openxmlformats.org/drawingml/2006/main"/>
        </p:blipFill>
        <p:spPr>
          <a:xfrm xmlns:a="http://schemas.openxmlformats.org/drawingml/2006/main">
            <a:off x="5578514" y="1524000"/>
            <a:ext cx="4559222" cy="2809875"/>
          </a:xfrm>
          <a:prstGeom xmlns:a="http://schemas.openxmlformats.org/drawingml/2006/main" prst="roundRect">
            <a:avLst>
              <a:gd name="adj" fmla="val 2034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D9FC9B9-4E58-407B-8213-F5B851B6E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4714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89B3C"/>
                </a:solidFill>
              </a:defRPr>
            </a:pPr>
            <a:r>
              <a:rPr sz="15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7DC9D90-1BBB-4A57-B02C-17B80078C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4714875"/>
            <a:ext cx="647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Confirm required gates and unresolved conditions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B404720-9EC4-45F7-AD5F-A28AA7EFC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095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89B3C"/>
                </a:solidFill>
              </a:defRPr>
            </a:pPr>
            <a:r>
              <a:rPr sz="15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37163A-3468-4B92-8119-FCC2452BE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095875"/>
            <a:ext cx="647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Name the evidence and reviewer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A13A65-9027-40E3-A0D4-548216F23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476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89B3C"/>
                </a:solidFill>
              </a:defRPr>
            </a:pPr>
            <a:r>
              <a:rPr sz="15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AA853B4-06D1-436D-8E86-CBF645E0C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476875"/>
            <a:ext cx="647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Record limitations and expiration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8804560-D2A5-4E13-8160-013849F5E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857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89B3C"/>
                </a:solidFill>
              </a:defRPr>
            </a:pPr>
            <a:r>
              <a:rPr sz="15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AE6D2E1-EF7E-4CF1-BC1C-0DFF906E4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857875"/>
            <a:ext cx="647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Choose ready, conditional, or not ready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239B40A-33FD-4F0A-A160-69010DB57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6238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C89B3C"/>
                </a:solidFill>
              </a:defRPr>
            </a:pPr>
            <a:r>
              <a:rPr sz="15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F7638F4-88B9-41A1-8CA0-D1A670300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6238875"/>
            <a:ext cx="647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Never represent internal sign-off as external approval</a:t>
            </a:r>
          </a:p>
        </p:txBody>
      </p:sp>
    </p:spTree>
    <p:extLst>
      <p:ext uri="{BB962C8B-B14F-4D97-AF65-F5344CB8AC3E}">
        <p14:creationId xmlns:p14="http://schemas.microsoft.com/office/powerpoint/2010/main" val="178083726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8E36DE9-EBF4-4D7D-BF29-53DA0BCD0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BB00A1E-14FD-4EA3-A7F2-E9F87BA1F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7686B55-DEBB-423B-97AE-972BE885E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C51FEB5-AE4B-4A75-9370-E37E38F4B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5917B8A-C34F-4573-A836-A58F5EACB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7. Protect progress through sustainment and renewal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2448679-A755-4FAE-88BF-872D11C56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0" y="1428750"/>
            <a:ext cx="5334000" cy="4000500"/>
          </a:xfrm>
          <a:prstGeom xmlns:a="http://schemas.openxmlformats.org/drawingml/2006/main" prst="roundRect">
            <a:avLst>
              <a:gd name="adj" fmla="val 19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10dc727342e4fc0"/>
          <a:stretch xmlns:a="http://schemas.openxmlformats.org/drawingml/2006/main"/>
        </p:blipFill>
        <p:spPr>
          <a:xfrm xmlns:a="http://schemas.openxmlformats.org/drawingml/2006/main">
            <a:off x="6048375" y="2000250"/>
            <a:ext cx="5238750" cy="2857500"/>
          </a:xfrm>
          <a:prstGeom xmlns:a="http://schemas.openxmlformats.org/drawingml/2006/main" prst="roundRect">
            <a:avLst>
              <a:gd name="adj" fmla="val 1463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1B3EF8C-B991-489E-9AB6-37AF1709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478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E85A952-9DC7-4340-BDA7-9C6B60D6AA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Monitor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D5CF4B8-94F2-49A9-8F15-943CEE6F4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0955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Measures, drift signals, review dates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27F1869-6E4E-44BB-AAED-F81B4A527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8130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69DD755-56D8-4F45-9C33-B3AF72FDC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74320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Maintain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A22D0EF-415D-425E-A0E9-C6E600C53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2895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Owners, capacity, support, records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FC861B-B177-4ACF-9163-EA0956F9B2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147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EAADD68-B855-40BA-9157-DDE870D11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6766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Improve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74DCC1E-ECF7-4B54-AE63-41FC73A56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9624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Controlled changes and tested experiments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B811C4C-48DC-4EBE-B817-01351F9BD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4820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69DBB09-A739-49F0-BDB9-82471E66B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1010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Renew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B58B501-B124-4821-AFE6-52A74455F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89585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Annual decision and 180-day roadmap</a:t>
            </a:r>
          </a:p>
        </p:txBody>
      </p:sp>
    </p:spTree>
    <p:extLst>
      <p:ext uri="{BB962C8B-B14F-4D97-AF65-F5344CB8AC3E}">
        <p14:creationId xmlns:p14="http://schemas.microsoft.com/office/powerpoint/2010/main" val="908774819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D9B928E-97AC-42D7-A614-CA95E07B6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DE4C84-E3E5-4A33-B357-CE106F984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2984E0-9768-40B0-89A7-23566C78C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0F2061-6804-4492-85DF-F0AA5AE44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9163306-DEA9-425B-9FF5-D647A5BFB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The workbook turns rollout into live control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ED7E251-05A9-4697-9910-A0BB3CCA0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381125"/>
            <a:ext cx="10763250" cy="4143375"/>
          </a:xfrm>
          <a:prstGeom xmlns:a="http://schemas.openxmlformats.org/drawingml/2006/main" prst="roundRect">
            <a:avLst>
              <a:gd name="adj" fmla="val 183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961458a0b774548"/>
          <a:stretch xmlns:a="http://schemas.openxmlformats.org/drawingml/2006/main"/>
        </p:blipFill>
        <p:spPr>
          <a:xfrm xmlns:a="http://schemas.openxmlformats.org/drawingml/2006/main">
            <a:off x="1723580" y="1428750"/>
            <a:ext cx="8554340" cy="4048125"/>
          </a:xfrm>
          <a:prstGeom xmlns:a="http://schemas.openxmlformats.org/drawingml/2006/main" prst="roundRect">
            <a:avLst>
              <a:gd name="adj" fmla="val 1412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BCB25B-456E-42C6-A6BC-A970779BB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715000"/>
            <a:ext cx="247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2A43"/>
                </a:solidFill>
              </a:defRPr>
            </a:pPr>
            <a:r>
              <a:rPr sz="1350" b="1">
                <a:solidFill>
                  <a:srgbClr val="102A43"/>
                </a:solidFill>
              </a:rPr>
              <a:t>Use yellow cells for controlled inputs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941A185-B5C8-4474-A6B0-757CA5286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5715000"/>
            <a:ext cx="247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2A43"/>
                </a:solidFill>
              </a:defRPr>
            </a:pPr>
            <a:r>
              <a:rPr sz="1350" b="1">
                <a:solidFill>
                  <a:srgbClr val="102A43"/>
                </a:solidFill>
              </a:rPr>
              <a:t>Formula columns derive status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F1F84EE-A3BE-4D14-98BC-8419962C8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5715000"/>
            <a:ext cx="247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9A3428"/>
                </a:solidFill>
              </a:defRPr>
            </a:pPr>
            <a:r>
              <a:rPr sz="1350" b="1">
                <a:solidFill>
                  <a:srgbClr val="9A3428"/>
                </a:solidFill>
              </a:rPr>
              <a:t>Review exceptions before averages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C86A83-63AD-4419-8F5C-C14D19E8E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05875" y="5715000"/>
            <a:ext cx="247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2A43"/>
                </a:solidFill>
              </a:defRPr>
            </a:pPr>
            <a:r>
              <a:rPr sz="1350" b="1">
                <a:solidFill>
                  <a:srgbClr val="102A43"/>
                </a:solidFill>
              </a:rPr>
              <a:t>Do not rename sheets or overwrite formulas</a:t>
            </a:r>
          </a:p>
        </p:txBody>
      </p:sp>
    </p:spTree>
    <p:extLst>
      <p:ext uri="{BB962C8B-B14F-4D97-AF65-F5344CB8AC3E}">
        <p14:creationId xmlns:p14="http://schemas.microsoft.com/office/powerpoint/2010/main" val="2008154454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D58014D-8BE0-4BA7-82C4-BED76B6EA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9B81BDC-DE02-4574-AD43-9B656633F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FF64F32-2C55-4D84-A7F3-ACE793556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6BBAA0-7B21-46FF-A54A-02357D6D5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DBE280-41E2-4F56-98B2-931F91EF3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Weekly review and checks protect progress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B3F22E-1054-499D-B729-824E0338D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428750"/>
            <a:ext cx="5191125" cy="3762375"/>
          </a:xfrm>
          <a:prstGeom xmlns:a="http://schemas.openxmlformats.org/drawingml/2006/main" prst="roundRect">
            <a:avLst>
              <a:gd name="adj" fmla="val 202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eae9e566eba434f"/>
          <a:stretch xmlns:a="http://schemas.openxmlformats.org/drawingml/2006/main"/>
        </p:blipFill>
        <p:spPr>
          <a:xfrm xmlns:a="http://schemas.openxmlformats.org/drawingml/2006/main">
            <a:off x="619125" y="1781860"/>
            <a:ext cx="5095875" cy="3056155"/>
          </a:xfrm>
          <a:prstGeom xmlns:a="http://schemas.openxmlformats.org/drawingml/2006/main" prst="roundRect">
            <a:avLst>
              <a:gd name="adj" fmla="val 1558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BEE4A44-6986-451F-BC11-D5E81C7D3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1428750"/>
            <a:ext cx="5191125" cy="3762375"/>
          </a:xfrm>
          <a:prstGeom xmlns:a="http://schemas.openxmlformats.org/drawingml/2006/main" prst="roundRect">
            <a:avLst>
              <a:gd name="adj" fmla="val 202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e3a15e2e8674c34"/>
          <a:stretch xmlns:a="http://schemas.openxmlformats.org/drawingml/2006/main"/>
        </p:blipFill>
        <p:spPr>
          <a:xfrm xmlns:a="http://schemas.openxmlformats.org/drawingml/2006/main">
            <a:off x="6191250" y="1606858"/>
            <a:ext cx="5095875" cy="3406159"/>
          </a:xfrm>
          <a:prstGeom xmlns:a="http://schemas.openxmlformats.org/drawingml/2006/main" prst="roundRect">
            <a:avLst>
              <a:gd name="adj" fmla="val 1558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2DBC07-486B-48CF-9BB1-71639AAA4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5429250"/>
            <a:ext cx="2095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C89B3C"/>
                </a:solidFill>
              </a:defRPr>
            </a:pPr>
            <a:r>
              <a:rPr sz="15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F32BF23-1EED-4733-AA11-F6F92DB8D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6325" y="5429250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72231"/>
                </a:solidFill>
              </a:defRPr>
            </a:pPr>
            <a:r>
              <a:rPr sz="1425" b="0">
                <a:solidFill>
                  <a:srgbClr val="172231"/>
                </a:solidFill>
              </a:rPr>
              <a:t>Review overdue, blocked, and failed conditions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F98FC9-C649-4AD2-A25F-304808FD7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5429250"/>
            <a:ext cx="2095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C89B3C"/>
                </a:solidFill>
              </a:defRPr>
            </a:pPr>
            <a:r>
              <a:rPr sz="15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BAED56E-1D22-4BAA-B1E5-B960F101B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05575" y="5429250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72231"/>
                </a:solidFill>
              </a:defRPr>
            </a:pPr>
            <a:r>
              <a:rPr sz="1425" b="0">
                <a:solidFill>
                  <a:srgbClr val="172231"/>
                </a:solidFill>
              </a:rPr>
              <a:t>Confirm evidence and limitations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55853E-6F07-4122-94F9-42EB61297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5838825"/>
            <a:ext cx="2095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C89B3C"/>
                </a:solidFill>
              </a:defRPr>
            </a:pPr>
            <a:r>
              <a:rPr sz="15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AE08BCC-43EC-4FDF-998E-C60C14799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6325" y="5838825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72231"/>
                </a:solidFill>
              </a:defRPr>
            </a:pPr>
            <a:r>
              <a:rPr sz="1425" b="0">
                <a:solidFill>
                  <a:srgbClr val="172231"/>
                </a:solidFill>
              </a:rPr>
              <a:t>Decide: continue, change, stop, escalate, or expand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AFAF7A0-7683-4154-AD5A-5C6E1A7EF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5838825"/>
            <a:ext cx="2095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C89B3C"/>
                </a:solidFill>
              </a:defRPr>
            </a:pPr>
            <a:r>
              <a:rPr sz="150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7B4715E-7D51-403F-A459-20166C1BD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05575" y="5838825"/>
            <a:ext cx="4953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72231"/>
                </a:solidFill>
              </a:defRPr>
            </a:pPr>
            <a:r>
              <a:rPr sz="1425" b="0">
                <a:solidFill>
                  <a:srgbClr val="172231"/>
                </a:solidFill>
              </a:rPr>
              <a:t>Assign owner, due date, verifier, and next review</a:t>
            </a:r>
          </a:p>
        </p:txBody>
      </p:sp>
    </p:spTree>
    <p:extLst>
      <p:ext uri="{BB962C8B-B14F-4D97-AF65-F5344CB8AC3E}">
        <p14:creationId xmlns:p14="http://schemas.microsoft.com/office/powerpoint/2010/main" val="139683766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756D227-CF69-4E12-ACD6-04844BAE2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D0CB86-FC1B-493C-8EC0-A0E175D71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68A548-916A-4B07-812B-25E438203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95BD3A-3FEE-4D5F-978D-12286D7FC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CD91754-6544-496B-9BD9-DC2A1AE61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A written standard is not an installed system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2769618-AEFB-4222-82F8-D3723AF8D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524000"/>
            <a:ext cx="6667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02A43"/>
                </a:solidFill>
              </a:defRPr>
            </a:pPr>
            <a:r>
              <a:rPr sz="2700" b="1">
                <a:solidFill>
                  <a:srgbClr val="102A43"/>
                </a:solidFill>
              </a:rPr>
              <a:t>A policy can be approved, distributed, and still fail in daily work.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59CB9E-5E53-4AAC-9B91-11327C6AC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16097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4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BDC4B1-FEFF-4A06-B4C0-827DE7621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1571625"/>
            <a:ext cx="3314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Availability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95327C-CA3B-4BB9-A691-4CD817B6C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1857375"/>
            <a:ext cx="3314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People can find the correct version.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975953-21A9-475E-A2FC-B131D02FE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27527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8E09263-E35C-46BF-85AB-E7EA9D6BA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2714625"/>
            <a:ext cx="3314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Adoption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234F562-1EB0-4C9A-8BA3-8DAF0DA32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3000375"/>
            <a:ext cx="3314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People understand and use it.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C389FE7-6E39-479A-BA4B-DD79BD7C8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38957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178A7A-93EE-4A73-B2E7-161E5EE56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3857625"/>
            <a:ext cx="3314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Effectiveness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1F3349-BA28-431D-9593-18DE9883A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7175" y="4143375"/>
            <a:ext cx="3314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The intended result is demonstrated.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BE5BBC-97D4-4027-AB88-4F651A7F4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191125"/>
            <a:ext cx="105251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E4DB563-2B5A-411A-A3D1-0CEB3566B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429250"/>
            <a:ext cx="10525125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GRV-IV connects intent to evidence through ownership, controls, training, rollout, verification, correction, and renewal.</a:t>
            </a:r>
          </a:p>
        </p:txBody>
      </p:sp>
    </p:spTree>
    <p:extLst>
      <p:ext uri="{BB962C8B-B14F-4D97-AF65-F5344CB8AC3E}">
        <p14:creationId xmlns:p14="http://schemas.microsoft.com/office/powerpoint/2010/main" val="177146222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16F3540-CE87-49CC-AFC1-6FCE0AFAD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1EDF665-D6F4-40E8-9EE7-CAC09BCAF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4762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FIRST CONTROLLED MOVE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3AC430-25D4-421A-B207-1DDEAEECB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7239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FFFFF"/>
                </a:solidFill>
              </a:defRPr>
            </a:pPr>
            <a:r>
              <a:rPr sz="4350" b="1">
                <a:solidFill>
                  <a:srgbClr val="FFFFFF"/>
                </a:solidFill>
              </a:rPr>
              <a:t>Start with three records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2BF281-5A3C-4AF6-90BB-29CC42D42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238375"/>
            <a:ext cx="1809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C89B3C"/>
                </a:solidFill>
              </a:defRPr>
            </a:pPr>
            <a:r>
              <a:rPr sz="2025" b="1">
                <a:solidFill>
                  <a:srgbClr val="C89B3C"/>
                </a:solidFill>
              </a:rPr>
              <a:t>GRV-IV01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0DCF87-0B86-489B-AD63-8230467BA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2238375"/>
            <a:ext cx="6858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Name the goal and outcome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09B128E-3362-4EA3-8153-8A0DA43EC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133725"/>
            <a:ext cx="1809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C89B3C"/>
                </a:solidFill>
              </a:defRPr>
            </a:pPr>
            <a:r>
              <a:rPr sz="2025" b="1">
                <a:solidFill>
                  <a:srgbClr val="C89B3C"/>
                </a:solidFill>
              </a:rPr>
              <a:t>GRV-IV09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3FE7FD-C111-4A45-9D31-AD8C4A6A0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3133725"/>
            <a:ext cx="6858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Define The Standard and acceptance criteria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A84593-4DE9-4908-8042-9C78BD15C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029075"/>
            <a:ext cx="1809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C89B3C"/>
                </a:solidFill>
              </a:defRPr>
            </a:pPr>
            <a:r>
              <a:rPr sz="2025" b="1">
                <a:solidFill>
                  <a:srgbClr val="C89B3C"/>
                </a:solidFill>
              </a:rPr>
              <a:t>GRV-IV11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C4EA343-2E87-4E25-B5FB-1EF43D6D2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4029075"/>
            <a:ext cx="6858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Approve evidence, measurement, and sampling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934E62-2662-4445-9212-AB7AE76180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F5B064-3176-4005-9B3B-959AFA60F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53050"/>
            <a:ext cx="8953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E8D6A9"/>
                </a:solidFill>
              </a:defRPr>
            </a:pPr>
            <a:r>
              <a:rPr sz="2025" b="1">
                <a:solidFill>
                  <a:srgbClr val="E8D6A9"/>
                </a:solidFill>
              </a:rPr>
              <a:t>Then run GRV-IV23, clear the installation checks, and verify adoption before declaring success.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4BD456B-9CF2-4B13-8A87-14EE93F82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4238625"/>
            <a:ext cx="1714500" cy="1714500"/>
          </a:xfrm>
          <a:prstGeom xmlns:a="http://schemas.openxmlformats.org/drawingml/2006/main" prst="roundRect">
            <a:avLst>
              <a:gd name="adj" fmla="val 4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6277f11140b4706"/>
          <a:stretch xmlns:a="http://schemas.openxmlformats.org/drawingml/2006/main"/>
        </p:blipFill>
        <p:spPr>
          <a:xfrm xmlns:a="http://schemas.openxmlformats.org/drawingml/2006/main">
            <a:off x="9858375" y="4286250"/>
            <a:ext cx="1619250" cy="1619250"/>
          </a:xfrm>
          <a:prstGeom xmlns:a="http://schemas.openxmlformats.org/drawingml/2006/main" prst="roundRect">
            <a:avLst>
              <a:gd name="adj" fmla="val 3529"/>
            </a:avLst>
          </a:prstGeom>
        </p:spPr>
      </p:pic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467B245-05BD-45E8-9864-25E3107AB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FFFFFF"/>
                </a:solidFill>
              </a:defRPr>
            </a:pPr>
            <a:r>
              <a:rPr sz="975" b="1">
                <a:solidFill>
                  <a:srgbClr val="FFFFFF"/>
                </a:solidFill>
              </a:rPr>
              <a:t>THE GRAVITY SYSTEM</a:t>
            </a:r>
          </a:p>
        </p:txBody>
      </p:sp>
    </p:spTree>
    <p:extLst>
      <p:ext uri="{BB962C8B-B14F-4D97-AF65-F5344CB8AC3E}">
        <p14:creationId xmlns:p14="http://schemas.microsoft.com/office/powerpoint/2010/main" val="5233467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076E412C-EDFF-476C-85D1-BA7EEFBE7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5FF9FCA-8AB9-4E16-94D4-273B05E65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299D7EE-8FEE-4921-81E0-72F72940D4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85C3C2-0B13-4FC7-AA2E-3D1659D28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0458B7-DC30-4401-9156-DF5199801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The Standard moves through seven steps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D928CA3-8C33-4560-BE4E-A052FD242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1068A56-F8CF-4E3E-8FE7-EB5E8B12E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14668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Name the Goal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BACBC2-5F97-4F32-93D0-EABF26D76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14859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Define outcome and scope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2A3229-0ABA-4FCC-854E-2B5F5413F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19335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96E42C-194B-4D98-A1AB-0A5254C4F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145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38C8996-8084-4385-B3A2-181326D0A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21145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Face the Gap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331F87-5E58-4316-8B41-894FB0D7C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21336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Examine evidence and constraints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9EF46E0-7308-4BBF-9730-9313616BD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25812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EAB21E2-62D5-4BA8-ACC1-313998931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622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B97FA3-C83D-438C-9814-7612EE453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27622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Set the Standard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24CE422-0980-4D65-AD91-77576E899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27813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Approve criteria and evidence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F835240-09F1-4861-9FAB-3F5F4CE70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2289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93278F5-1E58-483D-A658-19B88E4B5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2B4963A-A705-4F0E-B645-7A09BF593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4099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Build the System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C304745-CF8D-4105-800F-478503670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34290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Configure controls and ownership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9AFB263-831E-41C8-BCFC-06CC74209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8766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525AC7A-8187-416B-82C7-441B34598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576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CEFE139-D8EF-45F7-BC4D-B618EE09E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0576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Train the People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6E4FF47-8D67-4167-9157-8C2C88CAD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40767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Build demonstrated competence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BF17305-33D5-45C2-A451-3F06ED086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5243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8C36AA1-D1D7-47DF-9FC7-CF1CD8297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053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3996ACB-DE35-4F95-B64C-64EAAE196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7053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Work the Standard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3C7F6B42-2523-431F-AF78-1B2BF347D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47244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Launch and verify adoption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7C205D2-DF28-4B77-9D01-E36DCB997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172075"/>
            <a:ext cx="9525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703C62A-AFF2-4F1E-B9D4-19F43E987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53050"/>
            <a:ext cx="4572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>
                <a:solidFill>
                  <a:srgbClr val="C89B3C"/>
                </a:solidFill>
              </a:defRPr>
            </a:pPr>
            <a:r>
              <a:rPr sz="2175" b="1">
                <a:solidFill>
                  <a:srgbClr val="C89B3C"/>
                </a:solidFill>
              </a:rPr>
              <a:t>7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6444890A-4632-4D02-BC9A-877677CDF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530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2A43"/>
                </a:solidFill>
              </a:defRPr>
            </a:pPr>
            <a:r>
              <a:rPr sz="2100" b="1">
                <a:solidFill>
                  <a:srgbClr val="102A43"/>
                </a:solidFill>
              </a:rPr>
              <a:t>Protect the Progress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91225B7-04D3-4F94-9571-F8AE8885A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72100"/>
            <a:ext cx="5334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65707D"/>
                </a:solidFill>
              </a:defRPr>
            </a:pPr>
            <a:r>
              <a:rPr sz="1575" b="0">
                <a:solidFill>
                  <a:srgbClr val="65707D"/>
                </a:solidFill>
              </a:rPr>
              <a:t>Audit, certify, sustain, renew</a:t>
            </a:r>
          </a:p>
        </p:txBody>
      </p:sp>
    </p:spTree>
    <p:extLst>
      <p:ext uri="{BB962C8B-B14F-4D97-AF65-F5344CB8AC3E}">
        <p14:creationId xmlns:p14="http://schemas.microsoft.com/office/powerpoint/2010/main" val="68029924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1D1BE2F-84B6-4472-8D00-35325E8FC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03628D2-506A-482F-A119-25A3B8BB0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623E70-611A-4CCE-8811-F9EC7F684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BFA86E-2AEF-46BE-A9AA-6AC96A77D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8F39B09-BD31-4B9F-AF2F-C7CA3D00C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GRV-IV verifies implementation—it does not own every subject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422B045-C0D9-49DD-BA01-FF21943CD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66875"/>
            <a:ext cx="2381250" cy="666750"/>
          </a:xfrm>
          <a:prstGeom xmlns:a="http://schemas.openxmlformats.org/drawingml/2006/main" prst="roundRect">
            <a:avLst>
              <a:gd name="adj" fmla="val 5714"/>
            </a:avLst>
          </a:prstGeom>
          <a:solidFill xmlns:a="http://schemas.openxmlformats.org/drawingml/2006/main">
            <a:srgbClr val="102A43"/>
          </a:solidFill>
          <a:ln xmlns:a="http://schemas.openxmlformats.org/drawingml/2006/main" w="9525">
            <a:solidFill>
              <a:srgbClr val="102A4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180664E-9067-4C13-93AE-2D196A861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838325"/>
            <a:ext cx="21145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GRV-IV owns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783513-F1CA-406D-8B9F-DA30AAEA4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33550"/>
            <a:ext cx="7810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Plan, rollout, evidence, adoption verification, audit, corrective action, readiness gates, sustainment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3A9141-C011-4114-BF6D-273018F81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19375"/>
            <a:ext cx="2381250" cy="666750"/>
          </a:xfrm>
          <a:prstGeom xmlns:a="http://schemas.openxmlformats.org/drawingml/2006/main" prst="roundRect">
            <a:avLst>
              <a:gd name="adj" fmla="val 5714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95ABF8-1A2D-4558-AAAD-351D4BDC9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790825"/>
            <a:ext cx="21145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2A43"/>
                </a:solidFill>
              </a:defRPr>
            </a:pPr>
            <a:r>
              <a:rPr sz="1650" b="1">
                <a:solidFill>
                  <a:srgbClr val="102A43"/>
                </a:solidFill>
              </a:rPr>
              <a:t>Owning system controls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DA18887-265B-4B67-8910-9002A39A3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686050"/>
            <a:ext cx="7810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Subject definitions, operating standards, required records, approvals, and permanent controls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DDF7F7E-95B8-4FAB-BC1A-857387825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571875"/>
            <a:ext cx="2381250" cy="666750"/>
          </a:xfrm>
          <a:prstGeom xmlns:a="http://schemas.openxmlformats.org/drawingml/2006/main" prst="roundRect">
            <a:avLst>
              <a:gd name="adj" fmla="val 5714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7D09C7-63D4-49BC-AA29-C498E0E47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743325"/>
            <a:ext cx="21145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2A43"/>
                </a:solidFill>
              </a:defRPr>
            </a:pPr>
            <a:r>
              <a:rPr sz="1650" b="1">
                <a:solidFill>
                  <a:srgbClr val="102A43"/>
                </a:solidFill>
              </a:rPr>
              <a:t>Qualified reviewers retain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090AD74-6AB0-43DC-9F04-DDD2FC2E2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638550"/>
            <a:ext cx="7810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231"/>
                </a:solidFill>
              </a:defRPr>
            </a:pPr>
            <a:r>
              <a:rPr sz="1575" b="0">
                <a:solidFill>
                  <a:srgbClr val="172231"/>
                </a:solidFill>
              </a:rPr>
              <a:t>Law, safety, food code, labor, accessibility, privacy, accounting, security, and regulated decisions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7C069B-3FED-4A99-B271-40784E7C9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24375"/>
            <a:ext cx="2381250" cy="666750"/>
          </a:xfrm>
          <a:prstGeom xmlns:a="http://schemas.openxmlformats.org/drawingml/2006/main" prst="roundRect">
            <a:avLst>
              <a:gd name="adj" fmla="val 5714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1419252-9578-4A6B-9DCD-F6D848E1B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695825"/>
            <a:ext cx="21145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2A43"/>
                </a:solidFill>
              </a:defRPr>
            </a:pPr>
            <a:r>
              <a:rPr sz="1650" b="1">
                <a:solidFill>
                  <a:srgbClr val="102A43"/>
                </a:solidFill>
              </a:rPr>
              <a:t>GRV-IV28 means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A2631D1-3227-4A9D-8C18-19B2F68C9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591050"/>
            <a:ext cx="7810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9A3428"/>
                </a:solidFill>
              </a:defRPr>
            </a:pPr>
            <a:r>
              <a:rPr sz="1575" b="1">
                <a:solidFill>
                  <a:srgbClr val="9A3428"/>
                </a:solidFill>
              </a:rPr>
              <a:t>Internal readiness only—not certification, legal opinion, permit, assurance, or third-party attestation</a:t>
            </a:r>
          </a:p>
        </p:txBody>
      </p:sp>
    </p:spTree>
    <p:extLst>
      <p:ext uri="{BB962C8B-B14F-4D97-AF65-F5344CB8AC3E}">
        <p14:creationId xmlns:p14="http://schemas.microsoft.com/office/powerpoint/2010/main" val="100628709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EB7D6D5-93DB-4688-A810-D8150B6E2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EF075A-6E41-4610-A5A0-32AC78E4E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7822B5-5FD8-4506-9F0C-274AFE2F5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02BF912-1B0C-4BAF-98C1-B65A8DEC1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2E66096-9C4F-4FDB-9D4E-898C5863C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Thirty tools follow the same goal path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C2AB6B-C2E6-4AE3-90BA-00866964E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1381125"/>
            <a:ext cx="5572125" cy="4429125"/>
          </a:xfrm>
          <a:prstGeom xmlns:a="http://schemas.openxmlformats.org/drawingml/2006/main" prst="roundRect">
            <a:avLst>
              <a:gd name="adj" fmla="val 172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61fa602a2cd49f4"/>
          <a:stretch xmlns:a="http://schemas.openxmlformats.org/drawingml/2006/main"/>
        </p:blipFill>
        <p:spPr>
          <a:xfrm xmlns:a="http://schemas.openxmlformats.org/drawingml/2006/main">
            <a:off x="5810250" y="1829807"/>
            <a:ext cx="5476875" cy="3531762"/>
          </a:xfrm>
          <a:prstGeom xmlns:a="http://schemas.openxmlformats.org/drawingml/2006/main" prst="roundRect">
            <a:avLst>
              <a:gd name="adj" fmla="val 1319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DC77431-5AA8-47A6-8D64-2EEB4ECA1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4000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ONE CONTROLLED LANGUAGE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55706E-6742-455C-AC4F-025D7659D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1930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625" b="1">
                <a:solidFill>
                  <a:srgbClr val="102A43"/>
                </a:solidFill>
              </a:defRPr>
            </a:pPr>
            <a:r>
              <a:rPr sz="2625" b="1">
                <a:solidFill>
                  <a:srgbClr val="102A43"/>
                </a:solidFill>
              </a:rPr>
              <a:t>GRV-IV01 through GRV-IV30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7772329-BF7E-4F3D-BA2C-F01B4190A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57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C89B3C"/>
                </a:solidFill>
              </a:defRPr>
            </a:pPr>
            <a:r>
              <a:rPr sz="172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5CD9EFE-5461-4778-9ACA-2E46E8539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8575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2231"/>
                </a:solidFill>
              </a:defRPr>
            </a:pPr>
            <a:r>
              <a:rPr sz="1725" b="0">
                <a:solidFill>
                  <a:srgbClr val="172231"/>
                </a:solidFill>
              </a:rPr>
              <a:t>Stable tool ID and official purpose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FE8044D-8673-49A4-8F4A-9795E7EB1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4099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C89B3C"/>
                </a:solidFill>
              </a:defRPr>
            </a:pPr>
            <a:r>
              <a:rPr sz="172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66BF66-48F6-42ED-BBB1-756550BB5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4099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2231"/>
                </a:solidFill>
              </a:defRPr>
            </a:pPr>
            <a:r>
              <a:rPr sz="1725" b="0">
                <a:solidFill>
                  <a:srgbClr val="172231"/>
                </a:solidFill>
              </a:rPr>
              <a:t>Named owner and approval state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2D25A99-ADE0-405A-A9A0-045E99E0A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624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C89B3C"/>
                </a:solidFill>
              </a:defRPr>
            </a:pPr>
            <a:r>
              <a:rPr sz="172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7FCDD3-C9D6-4679-82E6-A8D029B29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9624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2231"/>
                </a:solidFill>
              </a:defRPr>
            </a:pPr>
            <a:r>
              <a:rPr sz="1725" b="0">
                <a:solidFill>
                  <a:srgbClr val="172231"/>
                </a:solidFill>
              </a:rPr>
              <a:t>Evidence source, date, and limitation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9B7AD11-DD3D-4D8B-8536-C35BD1124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148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C89B3C"/>
                </a:solidFill>
              </a:defRPr>
            </a:pPr>
            <a:r>
              <a:rPr sz="172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B01DC35-0B8B-47DC-808C-D9FC87A0D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148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2231"/>
                </a:solidFill>
              </a:defRPr>
            </a:pPr>
            <a:r>
              <a:rPr sz="1725" b="0">
                <a:solidFill>
                  <a:srgbClr val="172231"/>
                </a:solidFill>
              </a:rPr>
              <a:t>Decision, due date, verifier, and next review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85A5911-E5B9-4716-8728-61AF67D70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0673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C89B3C"/>
                </a:solidFill>
              </a:defRPr>
            </a:pPr>
            <a:r>
              <a:rPr sz="172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A98F785-C1DC-4D77-9759-3EADAE9FB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0673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172231"/>
                </a:solidFill>
              </a:defRPr>
            </a:pPr>
            <a:r>
              <a:rPr sz="1725" b="0">
                <a:solidFill>
                  <a:srgbClr val="172231"/>
                </a:solidFill>
              </a:rPr>
              <a:t>No uncontrolled local duplicates</a:t>
            </a:r>
          </a:p>
        </p:txBody>
      </p:sp>
    </p:spTree>
    <p:extLst>
      <p:ext uri="{BB962C8B-B14F-4D97-AF65-F5344CB8AC3E}">
        <p14:creationId xmlns:p14="http://schemas.microsoft.com/office/powerpoint/2010/main" val="555831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67D2E4B-8F27-4C73-B408-83CBD13B7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C68F0FC-1FCD-4336-949D-87DF9C23F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7CF7836-F3D6-4EDC-8FA6-76551354E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F788810-4C20-4619-8855-310C9EEF0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2B37CB-6D31-4DD5-92C7-9BE8AB96E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1. Name the Goal before choosing activity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6CEC02-A358-4933-9DCD-9F6E43817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429000" cy="4619625"/>
          </a:xfrm>
          <a:prstGeom xmlns:a="http://schemas.openxmlformats.org/drawingml/2006/main" prst="roundRect">
            <a:avLst>
              <a:gd name="adj" fmla="val 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a6272cd6a6340ca"/>
          <a:stretch xmlns:a="http://schemas.openxmlformats.org/drawingml/2006/main"/>
        </p:blipFill>
        <p:spPr>
          <a:xfrm xmlns:a="http://schemas.openxmlformats.org/drawingml/2006/main">
            <a:off x="666750" y="1581430"/>
            <a:ext cx="3333750" cy="4314265"/>
          </a:xfrm>
          <a:prstGeom xmlns:a="http://schemas.openxmlformats.org/drawingml/2006/main" prst="roundRect">
            <a:avLst>
              <a:gd name="adj" fmla="val 1714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2DA754-BB36-4C1E-96A7-2594C2BB6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1476375"/>
            <a:ext cx="6953250" cy="2952750"/>
          </a:xfrm>
          <a:prstGeom xmlns:a="http://schemas.openxmlformats.org/drawingml/2006/main" prst="roundRect">
            <a:avLst>
              <a:gd name="adj" fmla="val 258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735852d030940e4"/>
          <a:stretch xmlns:a="http://schemas.openxmlformats.org/drawingml/2006/main"/>
        </p:blipFill>
        <p:spPr>
          <a:xfrm xmlns:a="http://schemas.openxmlformats.org/drawingml/2006/main">
            <a:off x="5545216" y="1524000"/>
            <a:ext cx="4625818" cy="2857500"/>
          </a:xfrm>
          <a:prstGeom xmlns:a="http://schemas.openxmlformats.org/drawingml/2006/main" prst="roundRect">
            <a:avLst>
              <a:gd name="adj" fmla="val 2000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AE4122A-847F-4E94-95BD-8B0F0335C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4762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C89B3C"/>
                </a:solidFill>
              </a:defRPr>
            </a:pPr>
            <a:r>
              <a:rPr sz="165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81F980-1E62-4613-8456-6C6C85AF3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4762500"/>
            <a:ext cx="638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231"/>
                </a:solidFill>
              </a:defRPr>
            </a:pPr>
            <a:r>
              <a:rPr sz="1650" b="0">
                <a:solidFill>
                  <a:srgbClr val="172231"/>
                </a:solidFill>
              </a:rPr>
              <a:t>State the condition that must change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0A931AB-1543-4CF9-AEB4-AAF88AB68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143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C89B3C"/>
                </a:solidFill>
              </a:defRPr>
            </a:pPr>
            <a:r>
              <a:rPr sz="165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0AEF616-1174-4FD6-BED9-873ABCADC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143500"/>
            <a:ext cx="638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231"/>
                </a:solidFill>
              </a:defRPr>
            </a:pPr>
            <a:r>
              <a:rPr sz="1650" b="0">
                <a:solidFill>
                  <a:srgbClr val="172231"/>
                </a:solidFill>
              </a:rPr>
              <a:t>Name the decision owner and stakeholders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D835693-C060-4F66-AE8D-5AEFC199D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524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C89B3C"/>
                </a:solidFill>
              </a:defRPr>
            </a:pPr>
            <a:r>
              <a:rPr sz="165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4012E5C-ECF3-48F2-9EC1-E76613ECE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524500"/>
            <a:ext cx="638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231"/>
                </a:solidFill>
              </a:defRPr>
            </a:pPr>
            <a:r>
              <a:rPr sz="1650" b="0">
                <a:solidFill>
                  <a:srgbClr val="172231"/>
                </a:solidFill>
              </a:rPr>
              <a:t>Define scope, exclusions, and dependencies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D66C848-789A-41B8-8E52-CF321D58A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905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C89B3C"/>
                </a:solidFill>
              </a:defRPr>
            </a:pPr>
            <a:r>
              <a:rPr sz="1650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3449A9C-3FF1-4A6C-88E7-929A92E90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5905500"/>
            <a:ext cx="6381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231"/>
                </a:solidFill>
              </a:defRPr>
            </a:pPr>
            <a:r>
              <a:rPr sz="1650" b="0">
                <a:solidFill>
                  <a:srgbClr val="172231"/>
                </a:solidFill>
              </a:rPr>
              <a:t>Approve measures before work begins</a:t>
            </a:r>
          </a:p>
        </p:txBody>
      </p:sp>
    </p:spTree>
    <p:extLst>
      <p:ext uri="{BB962C8B-B14F-4D97-AF65-F5344CB8AC3E}">
        <p14:creationId xmlns:p14="http://schemas.microsoft.com/office/powerpoint/2010/main" val="24562314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0092C8C-5C1F-46EF-8A10-03FA4080A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C67CE29-2EDE-4013-8B86-F178EC9A6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F240F3-382E-45FD-BA19-DF41E7E33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274E93-415D-4A1F-8C44-5926A9BE1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9BC448-ED14-495E-8D11-5A3CBEE67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2. Face the Gap with evidence—not assumption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F6B0D1-3409-4E16-A47E-CBC2143C4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1428750"/>
            <a:ext cx="5429250" cy="4095750"/>
          </a:xfrm>
          <a:prstGeom xmlns:a="http://schemas.openxmlformats.org/drawingml/2006/main" prst="roundRect">
            <a:avLst>
              <a:gd name="adj" fmla="val 186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88c0524961c4c36"/>
          <a:stretch xmlns:a="http://schemas.openxmlformats.org/drawingml/2006/main"/>
        </p:blipFill>
        <p:spPr>
          <a:xfrm xmlns:a="http://schemas.openxmlformats.org/drawingml/2006/main">
            <a:off x="5953125" y="1993480"/>
            <a:ext cx="5334000" cy="2966289"/>
          </a:xfrm>
          <a:prstGeom xmlns:a="http://schemas.openxmlformats.org/drawingml/2006/main" prst="roundRect">
            <a:avLst>
              <a:gd name="adj" fmla="val 1429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A5F1C1-1870-4254-B42A-5BCB46850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4000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FOUR CONTROLLED QUESTIONS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5D3DCC-FB0F-4F0B-94F6-838BBDB8F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8597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D94CEBD-3C93-4D7F-905A-F07BBFF3D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047875"/>
            <a:ext cx="4552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What is happening?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686DCBB-7649-4B03-91AC-50E5FDFA9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33625"/>
            <a:ext cx="4552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Use current evidence and state its limits.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F7E7093-8A56-4668-987A-7596518A7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9813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544C5D-D77C-4672-8B11-F411CA708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943225"/>
            <a:ext cx="4552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Why is it happening?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E5C07E0-4B75-4317-8954-341CEE1E7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228975"/>
            <a:ext cx="4552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Separate cause, symptom, and constraint.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B9937F-E2CB-41AE-9BB5-5B6A238C1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64EE613-4A8F-4093-B44A-6303E58DE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838575"/>
            <a:ext cx="4552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What could block change?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3B4D1F9-41C0-4270-AA82-470149DC4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124325"/>
            <a:ext cx="4552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Assess risk, capacity, readiness, and resistance.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8D0E3FD-A927-4A70-B7B9-19C993C6B8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772025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10261E6-2FBA-4A9E-BD64-653BAF1D2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733925"/>
            <a:ext cx="4552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What moves first?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61596F1-027E-4190-BEF4-FFED95620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019675"/>
            <a:ext cx="4552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Sequence by impact, dependency, and exposure.</a:t>
            </a:r>
          </a:p>
        </p:txBody>
      </p:sp>
    </p:spTree>
    <p:extLst>
      <p:ext uri="{BB962C8B-B14F-4D97-AF65-F5344CB8AC3E}">
        <p14:creationId xmlns:p14="http://schemas.microsoft.com/office/powerpoint/2010/main" val="210817686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DD6A25D-7E94-4DAE-A2D0-C1B52070B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B74504-B916-4E24-A6CB-0166FA0B6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D7336A-998A-434D-B390-49BE67FA5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E10F85-075F-4E0F-99C9-63687DC89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849BF2A-E748-48C3-A569-F4B91240C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3. Set The Standard so everyone interprets it alike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EAAF1B-4F4E-4BCA-BDF9-21461E145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1428750"/>
            <a:ext cx="5191125" cy="4000500"/>
          </a:xfrm>
          <a:prstGeom xmlns:a="http://schemas.openxmlformats.org/drawingml/2006/main" prst="roundRect">
            <a:avLst>
              <a:gd name="adj" fmla="val 19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52b5a022e5648bd"/>
          <a:stretch xmlns:a="http://schemas.openxmlformats.org/drawingml/2006/main"/>
        </p:blipFill>
        <p:spPr>
          <a:xfrm xmlns:a="http://schemas.openxmlformats.org/drawingml/2006/main">
            <a:off x="6191250" y="1984449"/>
            <a:ext cx="5095875" cy="2889102"/>
          </a:xfrm>
          <a:prstGeom xmlns:a="http://schemas.openxmlformats.org/drawingml/2006/main" prst="roundRect">
            <a:avLst>
              <a:gd name="adj" fmla="val 1463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EFA96F-117C-4467-9F2E-D47C55B09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097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89B3C"/>
                </a:solidFill>
              </a:defRPr>
            </a:pPr>
            <a:r>
              <a:rPr sz="18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24104B-0F84-42D9-84CD-4D0F2F453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1809750"/>
            <a:ext cx="4667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2231"/>
                </a:solidFill>
              </a:defRPr>
            </a:pPr>
            <a:r>
              <a:rPr sz="1875" b="0">
                <a:solidFill>
                  <a:srgbClr val="172231"/>
                </a:solidFill>
              </a:rPr>
              <a:t>Define observable acceptance criteria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B3D4648-2D02-4933-9995-259F66889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955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89B3C"/>
                </a:solidFill>
              </a:defRPr>
            </a:pPr>
            <a:r>
              <a:rPr sz="18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87F9A4D-D9DF-40B8-B971-B02CCFADC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495550"/>
            <a:ext cx="4667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2231"/>
                </a:solidFill>
              </a:defRPr>
            </a:pPr>
            <a:r>
              <a:rPr sz="1875" b="0">
                <a:solidFill>
                  <a:srgbClr val="172231"/>
                </a:solidFill>
              </a:rPr>
              <a:t>Cite the controlling source and version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B7A8C67-944B-4E4F-B090-32CA6B696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813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89B3C"/>
                </a:solidFill>
              </a:defRPr>
            </a:pPr>
            <a:r>
              <a:rPr sz="18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87BFBE0-2BF5-4834-8866-92A117A25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81350"/>
            <a:ext cx="4667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2231"/>
                </a:solidFill>
              </a:defRPr>
            </a:pPr>
            <a:r>
              <a:rPr sz="1875" b="0">
                <a:solidFill>
                  <a:srgbClr val="172231"/>
                </a:solidFill>
              </a:rPr>
              <a:t>Specify evidence and sampling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5288F63-AD6A-4A38-809A-6A032D72D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671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89B3C"/>
                </a:solidFill>
              </a:defRPr>
            </a:pPr>
            <a:r>
              <a:rPr sz="18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C34E43C-85D7-4BC4-A192-6720CFDDB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67150"/>
            <a:ext cx="4667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2231"/>
                </a:solidFill>
              </a:defRPr>
            </a:pPr>
            <a:r>
              <a:rPr sz="1875" b="0">
                <a:solidFill>
                  <a:srgbClr val="172231"/>
                </a:solidFill>
              </a:rPr>
              <a:t>Control approval, exceptions, and changes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93CDC2B-1F91-43CC-8AA4-27982E943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529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C89B3C"/>
                </a:solidFill>
              </a:defRPr>
            </a:pPr>
            <a:r>
              <a:rPr sz="1875" b="1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53B23BF-9281-4AD1-B9C9-FD67DF625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667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172231"/>
                </a:solidFill>
              </a:defRPr>
            </a:pPr>
            <a:r>
              <a:rPr sz="1875" b="0">
                <a:solidFill>
                  <a:srgbClr val="172231"/>
                </a:solidFill>
              </a:rPr>
              <a:t>Mark unknown or disputed evidence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85EB7EB-19A5-40A9-B8D2-67EA62105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562600"/>
            <a:ext cx="10287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9A3428"/>
                </a:solidFill>
              </a:defRPr>
            </a:pPr>
            <a:r>
              <a:rPr sz="2025" b="1">
                <a:solidFill>
                  <a:srgbClr val="9A3428"/>
                </a:solidFill>
              </a:rPr>
              <a:t>If five roles can interpret it five ways, The Standard is not ready to install.</a:t>
            </a:r>
          </a:p>
        </p:txBody>
      </p:sp>
    </p:spTree>
    <p:extLst>
      <p:ext uri="{BB962C8B-B14F-4D97-AF65-F5344CB8AC3E}">
        <p14:creationId xmlns:p14="http://schemas.microsoft.com/office/powerpoint/2010/main" val="213443791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8DA5E89-8463-4527-A3ED-41B52BE46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F8B21EA-F620-4AEC-A559-6AF959762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6477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C89B3C"/>
                </a:solidFill>
              </a:defRPr>
            </a:pPr>
            <a:r>
              <a:rPr sz="1200" b="1">
                <a:solidFill>
                  <a:srgbClr val="C89B3C"/>
                </a:solidFill>
              </a:rPr>
              <a:t>IMPLEMENTATION &amp; VERIFICATION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D6DC67-9687-4105-83D4-001D90530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381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102A43"/>
                </a:solidFill>
              </a:defRPr>
            </a:pPr>
            <a:r>
              <a:rPr sz="975" b="1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1D26BA-50D2-4F79-859E-15CB3A18A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5707D"/>
                </a:solidFill>
              </a:defRPr>
            </a:pPr>
            <a:r>
              <a:rPr sz="975" b="1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C1107AC-41C3-424F-B1F5-1A3D5C909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02A43"/>
                </a:solidFill>
              </a:defRPr>
            </a:pPr>
            <a:r>
              <a:rPr sz="3300" b="1">
                <a:solidFill>
                  <a:srgbClr val="102A43"/>
                </a:solidFill>
              </a:rPr>
              <a:t>4. Build controls before launch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2894CEC-32B6-41CD-AFDF-4B78AD2F1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1428750"/>
            <a:ext cx="5286375" cy="4095750"/>
          </a:xfrm>
          <a:prstGeom xmlns:a="http://schemas.openxmlformats.org/drawingml/2006/main" prst="roundRect">
            <a:avLst>
              <a:gd name="adj" fmla="val 186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f0c2fc0b4814c7e"/>
          <a:stretch xmlns:a="http://schemas.openxmlformats.org/drawingml/2006/main"/>
        </p:blipFill>
        <p:spPr>
          <a:xfrm xmlns:a="http://schemas.openxmlformats.org/drawingml/2006/main">
            <a:off x="6096000" y="1992496"/>
            <a:ext cx="5191125" cy="2968259"/>
          </a:xfrm>
          <a:prstGeom xmlns:a="http://schemas.openxmlformats.org/drawingml/2006/main" prst="roundRect">
            <a:avLst>
              <a:gd name="adj" fmla="val 1429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625EDE7-7313-4BF5-A66D-447A2C566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478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3A72B8-8207-4545-A6C3-E6F5B021D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Process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693E13-FF4C-4255-ABC4-D43B98AE9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0955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Define the work sequence and handoffs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2EF3CF-1D9B-49B3-B0D5-C8F289190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622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9584B33-F469-428A-9B94-76284AD6B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7241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Control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F55D961-D5FD-4B89-8115-1E168AF05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99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Prevent, detect, correct, and escalate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D6DB375-5B6C-40AF-95BB-BFC96C62E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766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A04713D-5641-4945-8148-B433FEFCA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6385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Owner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A81BEAA-CB75-4FE4-BF72-0CFDA975D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9243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Assign authority, capacity, and backup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BC428B-D0F5-49D5-82B3-29D023D09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91050"/>
            <a:ext cx="666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82474B8-CF6A-4ABC-B077-3E6F59BF4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52950"/>
            <a:ext cx="4648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2A43"/>
                </a:solidFill>
              </a:defRPr>
            </a:pPr>
            <a:r>
              <a:rPr sz="1800" b="1">
                <a:solidFill>
                  <a:srgbClr val="102A43"/>
                </a:solidFill>
              </a:rPr>
              <a:t>Record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5AB5E03-01E0-468E-8FC8-E1A337F81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838700"/>
            <a:ext cx="46482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5707D"/>
                </a:solidFill>
              </a:defRPr>
            </a:pPr>
            <a:r>
              <a:rPr sz="1500" b="0">
                <a:solidFill>
                  <a:srgbClr val="65707D"/>
                </a:solidFill>
              </a:rPr>
              <a:t>Configure forms, IDs, retention, and access</a:t>
            </a:r>
          </a:p>
        </p:txBody>
      </p:sp>
    </p:spTree>
    <p:extLst>
      <p:ext uri="{BB962C8B-B14F-4D97-AF65-F5344CB8AC3E}">
        <p14:creationId xmlns:p14="http://schemas.microsoft.com/office/powerpoint/2010/main" val="39638685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2026-08-10T10:12:01.7240000Z</dcterms:created>
  <dcterms:modified xsi:type="dcterms:W3CDTF">2026-08-10T10:12:01.7240000Z</dcterms:modified>
</coreProperties>
</file>