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0e0ae1a3f6e24883" /><Relationship Type="http://schemas.openxmlformats.org/officeDocument/2006/relationships/extended-properties" Target="/docProps/app.xml" Id="Rd8bb8e7cd1ab4446" /><Relationship Type="http://schemas.openxmlformats.org/officeDocument/2006/relationships/officeDocument" Target="/ppt/presentation.xml" Id="Ra813361a4b894cc2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e18c530554dd4997"/>
  </p:sldMasterIdLst>
  <p:notesMasterIdLst>
    <p:notesMasterId xmlns:r="http://schemas.openxmlformats.org/officeDocument/2006/relationships" r:id="Re61c654b22a740e9"/>
  </p:notesMasterIdLst>
  <p:sldIdLst>
    <p:sldId xmlns:r="http://schemas.openxmlformats.org/officeDocument/2006/relationships" id="256" r:id="R1d63cd71e2784eb8"/>
    <p:sldId xmlns:r="http://schemas.openxmlformats.org/officeDocument/2006/relationships" id="257" r:id="Rd08a30d69c534ef8"/>
    <p:sldId xmlns:r="http://schemas.openxmlformats.org/officeDocument/2006/relationships" id="258" r:id="R5482433515544f0c"/>
    <p:sldId xmlns:r="http://schemas.openxmlformats.org/officeDocument/2006/relationships" id="259" r:id="Ra35db6b005484feb"/>
    <p:sldId xmlns:r="http://schemas.openxmlformats.org/officeDocument/2006/relationships" id="260" r:id="R199000c71daa4d7e"/>
    <p:sldId xmlns:r="http://schemas.openxmlformats.org/officeDocument/2006/relationships" id="261" r:id="R71ef6c72762a47da"/>
    <p:sldId xmlns:r="http://schemas.openxmlformats.org/officeDocument/2006/relationships" id="262" r:id="R451e9228cad04287"/>
    <p:sldId xmlns:r="http://schemas.openxmlformats.org/officeDocument/2006/relationships" id="263" r:id="R7323b4a1cd874e4e"/>
    <p:sldId xmlns:r="http://schemas.openxmlformats.org/officeDocument/2006/relationships" id="264" r:id="R95c406aa6ac7420b"/>
    <p:sldId xmlns:r="http://schemas.openxmlformats.org/officeDocument/2006/relationships" id="265" r:id="Rc49315a8f53c45e3"/>
    <p:sldId xmlns:r="http://schemas.openxmlformats.org/officeDocument/2006/relationships" id="266" r:id="R670286505d4041a5"/>
    <p:sldId xmlns:r="http://schemas.openxmlformats.org/officeDocument/2006/relationships" id="267" r:id="R5a514b7f050a426c"/>
    <p:sldId xmlns:r="http://schemas.openxmlformats.org/officeDocument/2006/relationships" id="268" r:id="R1ceaa0e482404551"/>
    <p:sldId xmlns:r="http://schemas.openxmlformats.org/officeDocument/2006/relationships" id="269" r:id="R3a276bce47f84672"/>
    <p:sldId xmlns:r="http://schemas.openxmlformats.org/officeDocument/2006/relationships" id="270" r:id="R54f21027149b4dbe"/>
    <p:sldId xmlns:r="http://schemas.openxmlformats.org/officeDocument/2006/relationships" id="271" r:id="R6be60bf2d8f74e89"/>
    <p:sldId xmlns:r="http://schemas.openxmlformats.org/officeDocument/2006/relationships" id="272" r:id="R2708677e57cf406d"/>
    <p:sldId xmlns:r="http://schemas.openxmlformats.org/officeDocument/2006/relationships" id="273" r:id="R6e5c14f5bb5c4ae1"/>
    <p:sldId xmlns:r="http://schemas.openxmlformats.org/officeDocument/2006/relationships" id="274" r:id="Rc4201a186d7c4a67"/>
    <p:sldId xmlns:r="http://schemas.openxmlformats.org/officeDocument/2006/relationships" id="275" r:id="Recae47b9b3154c4c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ab4f5094145a4e61" /><Relationship Type="http://schemas.openxmlformats.org/officeDocument/2006/relationships/slideMaster" Target="/ppt/slideMasters/slideMaster1.xml" Id="Re18c530554dd4997" /><Relationship Type="http://schemas.openxmlformats.org/officeDocument/2006/relationships/notesMaster" Target="/ppt/notesMasters/notesMaster1.xml" Id="Re61c654b22a740e9" /><Relationship Type="http://schemas.openxmlformats.org/officeDocument/2006/relationships/presProps" Target="/ppt/presProps.xml" Id="R40e2414987de4365" /><Relationship Type="http://schemas.openxmlformats.org/officeDocument/2006/relationships/tableStyles" Target="/ppt/tableStyles.xml" Id="R4b1dc2accd164e38" /><Relationship Type="http://schemas.openxmlformats.org/officeDocument/2006/relationships/slide" Target="/ppt/slides/slide1.xml" Id="R1d63cd71e2784eb8" /><Relationship Type="http://schemas.openxmlformats.org/officeDocument/2006/relationships/slide" Target="/ppt/slides/slide2.xml" Id="Rd08a30d69c534ef8" /><Relationship Type="http://schemas.openxmlformats.org/officeDocument/2006/relationships/slide" Target="/ppt/slides/slide3.xml" Id="R5482433515544f0c" /><Relationship Type="http://schemas.openxmlformats.org/officeDocument/2006/relationships/slide" Target="/ppt/slides/slide4.xml" Id="Ra35db6b005484feb" /><Relationship Type="http://schemas.openxmlformats.org/officeDocument/2006/relationships/slide" Target="/ppt/slides/slide5.xml" Id="R199000c71daa4d7e" /><Relationship Type="http://schemas.openxmlformats.org/officeDocument/2006/relationships/slide" Target="/ppt/slides/slide6.xml" Id="R71ef6c72762a47da" /><Relationship Type="http://schemas.openxmlformats.org/officeDocument/2006/relationships/slide" Target="/ppt/slides/slide7.xml" Id="R451e9228cad04287" /><Relationship Type="http://schemas.openxmlformats.org/officeDocument/2006/relationships/slide" Target="/ppt/slides/slide8.xml" Id="R7323b4a1cd874e4e" /><Relationship Type="http://schemas.openxmlformats.org/officeDocument/2006/relationships/slide" Target="/ppt/slides/slide9.xml" Id="R95c406aa6ac7420b" /><Relationship Type="http://schemas.openxmlformats.org/officeDocument/2006/relationships/slide" Target="/ppt/slides/slide10.xml" Id="Rc49315a8f53c45e3" /><Relationship Type="http://schemas.openxmlformats.org/officeDocument/2006/relationships/slide" Target="/ppt/slides/slide11.xml" Id="R670286505d4041a5" /><Relationship Type="http://schemas.openxmlformats.org/officeDocument/2006/relationships/slide" Target="/ppt/slides/slide12.xml" Id="R5a514b7f050a426c" /><Relationship Type="http://schemas.openxmlformats.org/officeDocument/2006/relationships/slide" Target="/ppt/slides/slide13.xml" Id="R1ceaa0e482404551" /><Relationship Type="http://schemas.openxmlformats.org/officeDocument/2006/relationships/slide" Target="/ppt/slides/slide14.xml" Id="R3a276bce47f84672" /><Relationship Type="http://schemas.openxmlformats.org/officeDocument/2006/relationships/slide" Target="/ppt/slides/slide15.xml" Id="R54f21027149b4dbe" /><Relationship Type="http://schemas.openxmlformats.org/officeDocument/2006/relationships/slide" Target="/ppt/slides/slide16.xml" Id="R6be60bf2d8f74e89" /><Relationship Type="http://schemas.openxmlformats.org/officeDocument/2006/relationships/slide" Target="/ppt/slides/slide17.xml" Id="R2708677e57cf406d" /><Relationship Type="http://schemas.openxmlformats.org/officeDocument/2006/relationships/slide" Target="/ppt/slides/slide18.xml" Id="R6e5c14f5bb5c4ae1" /><Relationship Type="http://schemas.openxmlformats.org/officeDocument/2006/relationships/slide" Target="/ppt/slides/slide19.xml" Id="Rc4201a186d7c4a67" /><Relationship Type="http://schemas.openxmlformats.org/officeDocument/2006/relationships/slide" Target="/ppt/slides/slide20.xml" Id="Recae47b9b3154c4c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1414b94e81754e98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8c506a97caf5400e" /><Relationship Type="http://schemas.openxmlformats.org/officeDocument/2006/relationships/notesMaster" Target="/ppt/notesMasters/notesMaster1.xml" Id="R7787c355d9084fe4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6b719303f43b4457" /><Relationship Type="http://schemas.openxmlformats.org/officeDocument/2006/relationships/notesMaster" Target="/ppt/notesMasters/notesMaster1.xml" Id="R7b15ebe8faab41a5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4ce9b5a57c23439c" /><Relationship Type="http://schemas.openxmlformats.org/officeDocument/2006/relationships/notesMaster" Target="/ppt/notesMasters/notesMaster1.xml" Id="R3674b03eab104354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629922055e36464b" /><Relationship Type="http://schemas.openxmlformats.org/officeDocument/2006/relationships/notesMaster" Target="/ppt/notesMasters/notesMaster1.xml" Id="Rb246e545c1ab4374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1d7111f2fb3a4fff" /><Relationship Type="http://schemas.openxmlformats.org/officeDocument/2006/relationships/notesMaster" Target="/ppt/notesMasters/notesMaster1.xml" Id="R4251d1a4ac1143b6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853772fdf07f4332" /><Relationship Type="http://schemas.openxmlformats.org/officeDocument/2006/relationships/notesMaster" Target="/ppt/notesMasters/notesMaster1.xml" Id="R6ad981ca54234fe0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9532d6c3a24c4792" /><Relationship Type="http://schemas.openxmlformats.org/officeDocument/2006/relationships/notesMaster" Target="/ppt/notesMasters/notesMaster1.xml" Id="R50931460231b4cf6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c1cc47dbd8e348d0" /><Relationship Type="http://schemas.openxmlformats.org/officeDocument/2006/relationships/notesMaster" Target="/ppt/notesMasters/notesMaster1.xml" Id="Raa8eda1e3dcf4316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6ec6265de51f4e93" /><Relationship Type="http://schemas.openxmlformats.org/officeDocument/2006/relationships/notesMaster" Target="/ppt/notesMasters/notesMaster1.xml" Id="Rc7ee4cabec9e4993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a9b078820b744f5d" /><Relationship Type="http://schemas.openxmlformats.org/officeDocument/2006/relationships/notesMaster" Target="/ppt/notesMasters/notesMaster1.xml" Id="Ra27d370f80c34242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978e73e941b746bb" /><Relationship Type="http://schemas.openxmlformats.org/officeDocument/2006/relationships/notesMaster" Target="/ppt/notesMasters/notesMaster1.xml" Id="R504d69d9397a4864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bdc4092a95bb403e" /><Relationship Type="http://schemas.openxmlformats.org/officeDocument/2006/relationships/notesMaster" Target="/ppt/notesMasters/notesMaster1.xml" Id="R5d4ddfbae9a94638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50f167cbb6384c5b" /><Relationship Type="http://schemas.openxmlformats.org/officeDocument/2006/relationships/notesMaster" Target="/ppt/notesMasters/notesMaster1.xml" Id="R87d07e833f124558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82441ab003f54ee6" /><Relationship Type="http://schemas.openxmlformats.org/officeDocument/2006/relationships/notesMaster" Target="/ppt/notesMasters/notesMaster1.xml" Id="R28293313a76b4ba9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c79a3ce9123446d6" /><Relationship Type="http://schemas.openxmlformats.org/officeDocument/2006/relationships/notesMaster" Target="/ppt/notesMasters/notesMaster1.xml" Id="R3ac4dc53210f4f48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e70eac4579f94005" /><Relationship Type="http://schemas.openxmlformats.org/officeDocument/2006/relationships/notesMaster" Target="/ppt/notesMasters/notesMaster1.xml" Id="R13b09b20ffc347c1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b6309ea3531a4f34" /><Relationship Type="http://schemas.openxmlformats.org/officeDocument/2006/relationships/notesMaster" Target="/ppt/notesMasters/notesMaster1.xml" Id="R64e727d16d4e4532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96744a2f24cd4247" /><Relationship Type="http://schemas.openxmlformats.org/officeDocument/2006/relationships/notesMaster" Target="/ppt/notesMasters/notesMaster1.xml" Id="R46fd4a4fcf3c4067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09a8d31fd06e461c" /><Relationship Type="http://schemas.openxmlformats.org/officeDocument/2006/relationships/notesMaster" Target="/ppt/notesMasters/notesMaster1.xml" Id="Rc4c497d4f3e24bd4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5568f1b3ce424a2f" /><Relationship Type="http://schemas.openxmlformats.org/officeDocument/2006/relationships/notesMaster" Target="/ppt/notesMasters/notesMaster1.xml" Id="Rd90adb2d8d834c95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The Gravity Standards &amp; Intelligence Center Operating Manual, Release 1.1.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GRV-I09 Technology &amp; Platform Change Brief and GRV-I27 Change Impact Assessment.</a:t>
            </a:r>
          </a:p>
          <a:p xmlns:a="http://schemas.openxmlformats.org/drawingml/2006/main">
            <a:r>
              <a:t>- National Restaurant Association, Technology Landscape Report: https://restaurant.org/research-and-media/research/research-reports/2024-technology-landscape-report/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National Institute of Standards and Technology, Cybersecurity Framework 2.0: https://www.nist.gov/publications/nist-cybersecurity-framework-csf-20</a:t>
            </a:r>
          </a:p>
          <a:p xmlns:a="http://schemas.openxmlformats.org/drawingml/2006/main">
            <a:r>
              <a:t>- Cybersecurity and Infrastructure Security Agency, Cybersecurity Performance Goals 2.0: https://www.cisa.gov/cybersecurity-performance-goals-2-0-cpg-2-0</a:t>
            </a:r>
          </a:p>
          <a:p xmlns:a="http://schemas.openxmlformats.org/drawingml/2006/main">
            <a:r>
              <a:t>- GRV-I11 Cybersecurity Baseline Assessment.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National Institute of Standards and Technology, Privacy Framework: https://www.nist.gov/privacy-framework</a:t>
            </a:r>
          </a:p>
          <a:p xmlns:a="http://schemas.openxmlformats.org/drawingml/2006/main">
            <a:r>
              <a:t>- GRV-I12 Data Privacy &amp; Consent Review.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National Institute of Standards and Technology, AI Risk Management Framework Resource Center: https://airc.nist.gov/</a:t>
            </a:r>
          </a:p>
          <a:p xmlns:a="http://schemas.openxmlformats.org/drawingml/2006/main">
            <a:r>
              <a:t>- NIST AI 600-1, Generative AI Profile: https://airc.nist.gov/technical-reports/</a:t>
            </a:r>
          </a:p>
          <a:p xmlns:a="http://schemas.openxmlformats.org/drawingml/2006/main">
            <a:r>
              <a:t>- GRV-I13 AI Use Case &amp; Risk Review.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PCI Security Standards Council, Document Library: https://www.pcisecuritystandards.org/document_library/</a:t>
            </a:r>
          </a:p>
          <a:p xmlns:a="http://schemas.openxmlformats.org/drawingml/2006/main">
            <a:r>
              <a:t>- U.S. Department of Justice, ADA Title III: https://www.ada.gov/topics/title-iii/</a:t>
            </a:r>
          </a:p>
          <a:p xmlns:a="http://schemas.openxmlformats.org/drawingml/2006/main">
            <a:r>
              <a:t>- U.S. Department of Justice, Guidance on Web Accessibility and the ADA: https://www.ada.gov/resources/web-guidance/</a:t>
            </a:r>
          </a:p>
          <a:p xmlns:a="http://schemas.openxmlformats.org/drawingml/2006/main">
            <a:r>
              <a:t>- GRV-I14 Vendor &amp; System Risk Review and GRV-I15 Accessibility &amp; Inclusion Review.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GRV-I17 Evidence &amp; Traceability Log, GRV-I18 Exception &amp; Deviation Request, GRV-I19 Standard Conformance Audit, and GRV-I20 Cross-System Control Test.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The Gravity Standards &amp; Intelligence Center Digital Control Workbook, Dashboard, Checks, and Definitions &amp; Sources sheets.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GRV-I21 System Health Scorecard, GRV-I22 Tool Adoption &amp; Completion Review, GRV-I23 Training Currency &amp; Competency Review, GRV-I24 Incident &amp; Signal Pattern Review, and GRV-I25 Gravity 90-Day Maturity Assessment.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GRV-I27 Change Impact Assessment, GRV-I28 Controlled Change Implementation Plan, and GRV-I29 Post-Implementation Verification.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The Gravity Standards &amp; Intelligence Center Operating Manual, 60-Day Guided Installation Plan.</a:t>
            </a:r>
          </a:p>
          <a:p xmlns:a="http://schemas.openxmlformats.org/drawingml/2006/main">
            <a:r>
              <a:t>- GRV-I25 Gravity 90-Day Maturity Assessment and GRV-I30 Annual Standards Renewal &amp; 180-Day Roadmap.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U.S. Food and Drug Administration, FDA Food Code: https://www.fda.gov/food/fda-food-code</a:t>
            </a:r>
          </a:p>
          <a:p xmlns:a="http://schemas.openxmlformats.org/drawingml/2006/main">
            <a:r>
              <a:t>- National Restaurant Association, State of the Restaurant Industry 2026: https://restaurant.org/research-and-media/research/research-reports/state-of-the-industry/</a:t>
            </a:r>
          </a:p>
          <a:p xmlns:a="http://schemas.openxmlformats.org/drawingml/2006/main">
            <a:r>
              <a:t>- The Gravity Standards &amp; Intelligence Center Operating Manual, The Management Problem.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The Gravity Standards &amp; Intelligence Center Operating Manual, Release 1.1.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The Gravity Standards &amp; Intelligence Center Operating Manual, System Boundaries.</a:t>
            </a:r>
          </a:p>
          <a:p xmlns:a="http://schemas.openxmlformats.org/drawingml/2006/main">
            <a:r>
              <a:t>- GRV-I01 System Registry &amp; Ownership Map.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GRV-I Tool Index and The Gravity Standards &amp; Intelligence Center Operating Manual, System Architecture.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The Gravity Standards &amp; Intelligence Center Operating Manual, Standards and Intelligence Control Loop.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GRV-I01 System Registry &amp; Ownership Map and GRV-I02 Standards Hierarchy &amp; Authority Matrix.</a:t>
            </a:r>
          </a:p>
          <a:p xmlns:a="http://schemas.openxmlformats.org/drawingml/2006/main">
            <a:r>
              <a:t>- The Gravity Standards &amp; Intelligence Center Operating Manual, Source Authority and Qualified Review.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GRV-I06 External Intelligence Source Register.</a:t>
            </a:r>
          </a:p>
          <a:p xmlns:a="http://schemas.openxmlformats.org/drawingml/2006/main">
            <a:r>
              <a:t>- The Gravity Standards &amp; Intelligence Center Digital Control Workbook, Source Register.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GRV-I03 Controlled Document Master Register, GRV-I04 Version History &amp; Release Record, and GRV-I05 Archive &amp; Replacement Authorization.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U.S. Food and Drug Administration, FDA Food Code: https://www.fda.gov/food/fda-food-code</a:t>
            </a:r>
          </a:p>
          <a:p xmlns:a="http://schemas.openxmlformats.org/drawingml/2006/main">
            <a:r>
              <a:t>- U.S. Food and Drug Administration, State Retail and Food Service Codes and Regulations by State: https://www.fda.gov/food/fda-food-code/state-retail-and-food-service-codes-and-regulations-state</a:t>
            </a:r>
          </a:p>
          <a:p xmlns:a="http://schemas.openxmlformats.org/drawingml/2006/main">
            <a:r>
              <a:t>- GRV-I07 Regulatory &amp; Legal Change Monitor and GRV-I10 Food Safety &amp; Public Health Intelligence Brief.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03cb5cf796f4c5a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ac4e0d4e50854dfe" /><Relationship Type="http://schemas.openxmlformats.org/officeDocument/2006/relationships/slideLayout" Target="/ppt/slideLayouts/slideLayout1.xml" Id="R05a1fdda089248a4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05a1fdda089248a4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e5491c5ffd34e87" /><Relationship Type="http://schemas.openxmlformats.org/officeDocument/2006/relationships/image" Target="/ppt/media/image.png" Id="R744591e50e9c4b68" /><Relationship Type="http://schemas.openxmlformats.org/officeDocument/2006/relationships/notesSlide" Target="/ppt/notesSlides/notesSlide1.xml" Id="R3fc443f64b2a4592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6b0e72a803f44cf" /><Relationship Type="http://schemas.openxmlformats.org/officeDocument/2006/relationships/image" Target="/ppt/media/image14.png" Id="Rb786dc42039c4f07" /><Relationship Type="http://schemas.openxmlformats.org/officeDocument/2006/relationships/notesSlide" Target="/ppt/notesSlides/notesSlide10.xml" Id="Ree8d8774e4e74037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45a7446aae54239" /><Relationship Type="http://schemas.openxmlformats.org/officeDocument/2006/relationships/image" Target="/ppt/media/image15.png" Id="R7a6d9dbedef84a49" /><Relationship Type="http://schemas.openxmlformats.org/officeDocument/2006/relationships/image" Target="/ppt/media/image16.png" Id="Ra7db2e2a5e084b3b" /><Relationship Type="http://schemas.openxmlformats.org/officeDocument/2006/relationships/notesSlide" Target="/ppt/notesSlides/notesSlide11.xml" Id="R93c0368f43ed4a37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aff0538ca4e4783" /><Relationship Type="http://schemas.openxmlformats.org/officeDocument/2006/relationships/image" Target="/ppt/media/image17.png" Id="Rfb9022f128344539" /><Relationship Type="http://schemas.openxmlformats.org/officeDocument/2006/relationships/image" Target="/ppt/media/image18.png" Id="R17798b81225b4597" /><Relationship Type="http://schemas.openxmlformats.org/officeDocument/2006/relationships/notesSlide" Target="/ppt/notesSlides/notesSlide12.xml" Id="Ra60f2f6a518c4451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7179fb2407f4cf1" /><Relationship Type="http://schemas.openxmlformats.org/officeDocument/2006/relationships/image" Target="/ppt/media/image19.png" Id="Rb20371b73edd4889" /><Relationship Type="http://schemas.openxmlformats.org/officeDocument/2006/relationships/image" Target="/ppt/media/image20.png" Id="Rf861beceb92142e9" /><Relationship Type="http://schemas.openxmlformats.org/officeDocument/2006/relationships/notesSlide" Target="/ppt/notesSlides/notesSlide13.xml" Id="R8275ea9c97df499d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76ce818cf434b27" /><Relationship Type="http://schemas.openxmlformats.org/officeDocument/2006/relationships/image" Target="/ppt/media/image21.png" Id="Rf115ed63ba85409e" /><Relationship Type="http://schemas.openxmlformats.org/officeDocument/2006/relationships/image" Target="/ppt/media/image22.png" Id="Rc33d2a6b2ffe44af" /><Relationship Type="http://schemas.openxmlformats.org/officeDocument/2006/relationships/image" Target="/ppt/media/image23.png" Id="Rcdf23bbcacb24c9e" /><Relationship Type="http://schemas.openxmlformats.org/officeDocument/2006/relationships/notesSlide" Target="/ppt/notesSlides/notesSlide14.xml" Id="Raba1aa6286a346bf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627db9e576b41db" /><Relationship Type="http://schemas.openxmlformats.org/officeDocument/2006/relationships/image" Target="/ppt/media/image24.png" Id="Rec4af127dab043b4" /><Relationship Type="http://schemas.openxmlformats.org/officeDocument/2006/relationships/image" Target="/ppt/media/image25.png" Id="R22d988148e72416f" /><Relationship Type="http://schemas.openxmlformats.org/officeDocument/2006/relationships/image" Target="/ppt/media/image26.png" Id="R5351e42ad18d44d9" /><Relationship Type="http://schemas.openxmlformats.org/officeDocument/2006/relationships/image" Target="/ppt/media/image27.png" Id="R8a392108cd9b4d87" /><Relationship Type="http://schemas.openxmlformats.org/officeDocument/2006/relationships/notesSlide" Target="/ppt/notesSlides/notesSlide15.xml" Id="R43bcd16d4a4c41d7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b4c781f5eb24eee" /><Relationship Type="http://schemas.openxmlformats.org/officeDocument/2006/relationships/image" Target="/ppt/media/image28.png" Id="R04a2b800477b42e6" /><Relationship Type="http://schemas.openxmlformats.org/officeDocument/2006/relationships/image" Target="/ppt/media/image29.png" Id="R6f9ff41c3e9b4e56" /><Relationship Type="http://schemas.openxmlformats.org/officeDocument/2006/relationships/notesSlide" Target="/ppt/notesSlides/notesSlide16.xml" Id="R6de170f11c8f43f4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c1f1857acdb45c7" /><Relationship Type="http://schemas.openxmlformats.org/officeDocument/2006/relationships/image" Target="/ppt/media/image30.png" Id="Rabed564fb8ad4a18" /><Relationship Type="http://schemas.openxmlformats.org/officeDocument/2006/relationships/image" Target="/ppt/media/image31.png" Id="R0d9d15ca2d4d4cc1" /><Relationship Type="http://schemas.openxmlformats.org/officeDocument/2006/relationships/image" Target="/ppt/media/image32.png" Id="R59dc5c52168a4942" /><Relationship Type="http://schemas.openxmlformats.org/officeDocument/2006/relationships/notesSlide" Target="/ppt/notesSlides/notesSlide17.xml" Id="Rca4bc5148aec4ad6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83dac9982e14022" /><Relationship Type="http://schemas.openxmlformats.org/officeDocument/2006/relationships/image" Target="/ppt/media/image33.png" Id="R90325d95b5be4b6f" /><Relationship Type="http://schemas.openxmlformats.org/officeDocument/2006/relationships/image" Target="/ppt/media/image34.png" Id="Ra813499ad9e54bb7" /><Relationship Type="http://schemas.openxmlformats.org/officeDocument/2006/relationships/image" Target="/ppt/media/image35.png" Id="Rbb69301c229c4ba6" /><Relationship Type="http://schemas.openxmlformats.org/officeDocument/2006/relationships/image" Target="/ppt/media/image36.png" Id="R36bfe2a11fbb4fe9" /><Relationship Type="http://schemas.openxmlformats.org/officeDocument/2006/relationships/notesSlide" Target="/ppt/notesSlides/notesSlide18.xml" Id="R8168de9fa2f84806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7c7f8c344bb4616" /><Relationship Type="http://schemas.openxmlformats.org/officeDocument/2006/relationships/image" Target="/ppt/media/image37.png" Id="R037b1439f8244474" /><Relationship Type="http://schemas.openxmlformats.org/officeDocument/2006/relationships/notesSlide" Target="/ppt/notesSlides/notesSlide19.xml" Id="R81ce5175fe484bbf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153efd06b31418a" /><Relationship Type="http://schemas.openxmlformats.org/officeDocument/2006/relationships/image" Target="/ppt/media/image2.png" Id="R03043b0f97a24b5a" /><Relationship Type="http://schemas.openxmlformats.org/officeDocument/2006/relationships/notesSlide" Target="/ppt/notesSlides/notesSlide2.xml" Id="R7142bc46b69c4faa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cfb1bcd30a54f30" /><Relationship Type="http://schemas.openxmlformats.org/officeDocument/2006/relationships/image" Target="/ppt/media/image38.png" Id="R42f5ef69f7d14961" /><Relationship Type="http://schemas.openxmlformats.org/officeDocument/2006/relationships/notesSlide" Target="/ppt/notesSlides/notesSlide20.xml" Id="Rd085b8a496d94538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8e29d06b6ad4ada" /><Relationship Type="http://schemas.openxmlformats.org/officeDocument/2006/relationships/image" Target="/ppt/media/image3.png" Id="R4e8065fb20044976" /><Relationship Type="http://schemas.openxmlformats.org/officeDocument/2006/relationships/notesSlide" Target="/ppt/notesSlides/notesSlide3.xml" Id="Rc5d78c1a3ef14001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837ef350e0c4955" /><Relationship Type="http://schemas.openxmlformats.org/officeDocument/2006/relationships/image" Target="/ppt/media/image4.png" Id="Raecc290ab2254c73" /><Relationship Type="http://schemas.openxmlformats.org/officeDocument/2006/relationships/notesSlide" Target="/ppt/notesSlides/notesSlide4.xml" Id="R6599de7d997c48fe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f204e093909498f" /><Relationship Type="http://schemas.openxmlformats.org/officeDocument/2006/relationships/image" Target="/ppt/media/image5.png" Id="R823deffc1fad4bc6" /><Relationship Type="http://schemas.openxmlformats.org/officeDocument/2006/relationships/notesSlide" Target="/ppt/notesSlides/notesSlide5.xml" Id="R3c71b31566004cac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cac1dbcd4a34545" /><Relationship Type="http://schemas.openxmlformats.org/officeDocument/2006/relationships/image" Target="/ppt/media/image6.png" Id="Rd4e73b3e48b740f5" /><Relationship Type="http://schemas.openxmlformats.org/officeDocument/2006/relationships/image" Target="/ppt/media/image7.png" Id="R6dcc824cacd449b5" /><Relationship Type="http://schemas.openxmlformats.org/officeDocument/2006/relationships/notesSlide" Target="/ppt/notesSlides/notesSlide6.xml" Id="R6bfa3b966bd5445a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b07f8c901e54b16" /><Relationship Type="http://schemas.openxmlformats.org/officeDocument/2006/relationships/image" Target="/ppt/media/image8.png" Id="Rd1c682268efc4e1e" /><Relationship Type="http://schemas.openxmlformats.org/officeDocument/2006/relationships/image" Target="/ppt/media/image9.png" Id="Rec778ebdc811445c" /><Relationship Type="http://schemas.openxmlformats.org/officeDocument/2006/relationships/notesSlide" Target="/ppt/notesSlides/notesSlide7.xml" Id="R3849e95b110c401a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f80c6b5bcb040d9" /><Relationship Type="http://schemas.openxmlformats.org/officeDocument/2006/relationships/image" Target="/ppt/media/image10.png" Id="R93577dd2ae464d30" /><Relationship Type="http://schemas.openxmlformats.org/officeDocument/2006/relationships/notesSlide" Target="/ppt/notesSlides/notesSlide8.xml" Id="R719ea1bdc1d84ec5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24b2b440a434e8d" /><Relationship Type="http://schemas.openxmlformats.org/officeDocument/2006/relationships/image" Target="/ppt/media/image11.png" Id="R10f7fa5b19324bdb" /><Relationship Type="http://schemas.openxmlformats.org/officeDocument/2006/relationships/image" Target="/ppt/media/image12.png" Id="Re569361ed5344923" /><Relationship Type="http://schemas.openxmlformats.org/officeDocument/2006/relationships/image" Target="/ppt/media/image13.png" Id="Rf78ddfbd463b4d8f" /><Relationship Type="http://schemas.openxmlformats.org/officeDocument/2006/relationships/notesSlide" Target="/ppt/notesSlides/notesSlide9.xml" Id="R52d3e0a32ee94405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3233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A88C440-9683-49D9-A66B-446A90E6F4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808E38C-F4B9-43E0-A677-03E465114D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4953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C9A44D"/>
                </a:solidFill>
              </a:defRPr>
            </a:pPr>
            <a:r>
              <a:rPr sz="1350" b="1" i="0">
                <a:solidFill>
                  <a:srgbClr val="C9A44D"/>
                </a:solidFill>
              </a:rPr>
              <a:t>THE GRAVITY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A86290D-F5F7-40B7-BB36-C1DE779D8D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62050"/>
            <a:ext cx="7334250" cy="1581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900" b="1" i="0">
                <a:solidFill>
                  <a:srgbClr val="FFFFFF"/>
                </a:solidFill>
              </a:defRPr>
            </a:pPr>
            <a:r>
              <a:rPr sz="3900" b="1" i="0">
                <a:solidFill>
                  <a:srgbClr val="FFFFFF"/>
                </a:solidFill>
              </a:rPr>
              <a:t>Standards &amp;</a:t>
            </a:r>
          </a:p>
          <a:p xmlns:a="http://schemas.openxmlformats.org/drawingml/2006/main">
            <a:pPr algn="l">
              <a:defRPr sz="3900" b="1" i="0">
                <a:solidFill>
                  <a:srgbClr val="FFFFFF"/>
                </a:solidFill>
              </a:defRPr>
            </a:pPr>
            <a:r>
              <a:rPr sz="3900" b="1" i="0">
                <a:solidFill>
                  <a:srgbClr val="FFFFFF"/>
                </a:solidFill>
              </a:rPr>
              <a:t>Intelligence Center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50E0D8B-24E7-4A6A-801A-EB15A692D2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105150"/>
            <a:ext cx="6858000" cy="1009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725" b="0" i="0">
                <a:solidFill>
                  <a:srgbClr val="DDE5EF"/>
                </a:solidFill>
              </a:defRPr>
            </a:pPr>
            <a:r>
              <a:rPr sz="1725" b="0" i="0">
                <a:solidFill>
                  <a:srgbClr val="DDE5EF"/>
                </a:solidFill>
              </a:rPr>
              <a:t>How to keep every Gravity system current, controlled, evidence-backed, and ready for the next change.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81D1982-2A55-4B3F-BA8A-5F33295B94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0"/>
            <a:ext cx="200025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D7C8B61-2DBA-4492-8D0F-C2E0C78A7C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857750"/>
            <a:ext cx="7524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1" i="0">
                <a:solidFill>
                  <a:srgbClr val="C9A44D"/>
                </a:solidFill>
              </a:defRPr>
            </a:pPr>
            <a:r>
              <a:rPr sz="1275" b="1" i="0">
                <a:solidFill>
                  <a:srgbClr val="C9A44D"/>
                </a:solidFill>
              </a:rPr>
              <a:t>30 CONTROL TOOLS • 6 CONTROL AREAS • 1 RENEWAL LOOP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0BE4DC3-E8A6-4578-AC4D-16902E71DF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76950"/>
            <a:ext cx="57150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750" b="0" i="0">
                <a:solidFill>
                  <a:srgbClr val="AEB8C6"/>
                </a:solidFill>
              </a:defRPr>
            </a:pPr>
            <a:r>
              <a:rPr sz="750" b="0" i="0">
                <a:solidFill>
                  <a:srgbClr val="AEB8C6"/>
                </a:solidFill>
              </a:rPr>
              <a:t>Published by Thomas Monroe Books | Author: Thomas Butler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599D178-FAD7-4E89-AA39-B03BF38516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39150" y="666750"/>
            <a:ext cx="3067050" cy="5276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19050">
            <a:solidFill>
              <a:srgbClr val="C9A44D"/>
            </a:solidFill>
            <a:prstDash val="solid"/>
          </a:ln>
        </p:spPr>
      </p:sp>
      <p:pic>
        <p:nvPicPr>
          <p:cNvPr id="2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44591e50e9c4b68"/>
          <a:stretch xmlns:a="http://schemas.openxmlformats.org/drawingml/2006/main"/>
        </p:blipFill>
        <p:spPr>
          <a:xfrm xmlns:a="http://schemas.openxmlformats.org/drawingml/2006/main">
            <a:off x="8763000" y="952500"/>
            <a:ext cx="2419350" cy="2419350"/>
          </a:xfrm>
          <a:prstGeom xmlns:a="http://schemas.openxmlformats.org/drawingml/2006/main" prst="rect">
            <a:avLst/>
          </a:prstGeom>
        </p:spPr>
      </p:pic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D22D3B8-23A5-4DAD-ADCD-5023390EEA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3638550"/>
            <a:ext cx="22288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OBSERVE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AB4E405-1900-428E-B2B0-FD49B5D938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4076700"/>
            <a:ext cx="22288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DECIDE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991D7D3-50FF-4724-B8FE-0F8964030D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4514850"/>
            <a:ext cx="22288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CONTROL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4026947-9438-4B56-A2CB-E48BEE3429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4953000"/>
            <a:ext cx="22288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C9A44D"/>
                </a:solidFill>
              </a:defRPr>
            </a:pPr>
            <a:r>
              <a:rPr sz="1500" b="1" i="0">
                <a:solidFill>
                  <a:srgbClr val="C9A44D"/>
                </a:solidFill>
              </a:rPr>
              <a:t>RENEW</a:t>
            </a:r>
          </a:p>
        </p:txBody>
      </p:sp>
    </p:spTree>
    <p:extLst>
      <p:ext uri="{BB962C8B-B14F-4D97-AF65-F5344CB8AC3E}">
        <p14:creationId xmlns:p14="http://schemas.microsoft.com/office/powerpoint/2010/main" val="463612307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317FC4A2-A812-414B-A4CF-C93F61AF1A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820E8DF-ADF2-4113-BE68-95C71958F8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TECHNOLOGY &amp; PLATFORM CHANGE</a:t>
            </a:r>
          </a:p>
        </p:txBody>
      </p:sp>
      <p:pic>
        <p:nvPicPr>
          <p:cNvPr id="27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786dc42039c4f07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5E5CD74-39B7-4B5A-BF8D-67C233A679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C7E1449-D4DE-45EB-8CA3-5979DAB561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10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ED130CF-2400-470F-ADDE-C44B539379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13233B"/>
                </a:solidFill>
              </a:defRPr>
            </a:pPr>
            <a:r>
              <a:rPr sz="2325" b="1" i="0">
                <a:solidFill>
                  <a:srgbClr val="13233B"/>
                </a:solidFill>
              </a:rPr>
              <a:t>Evaluate a technology change as an operating control—not a feature announcement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2A5B491-D155-48F9-B990-5A29D40E83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097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8367EEE-DA71-47A2-979A-5F077234C1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1504950"/>
            <a:ext cx="2095500" cy="476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67058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VALUE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40DDB26-A1F4-48D0-9CA4-C2AA6B9B19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1504950"/>
            <a:ext cx="78105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What decision, labor, guest, quality, safety, or margin problem does it solve?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5BE8C08-7EC9-4969-B01C-293357DC5F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2152650"/>
            <a:ext cx="78105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859B980-57D8-4080-B386-C5967DC2A4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2381250"/>
            <a:ext cx="2095500" cy="476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2567B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DATA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ECF72F3-EFAF-4481-8494-D58B8148BF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2381250"/>
            <a:ext cx="78105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What is collected, sent, retained, inferred, shared, or used to train?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9C3F7FE-77F6-4ECD-A986-D6BB210A6F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3028950"/>
            <a:ext cx="78105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38F5BCFA-50A1-4F05-BE9D-7F98373029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257550"/>
            <a:ext cx="2095500" cy="476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9A4A3C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ACCESS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73CAB86-59D4-4E2D-8652-E1575941F3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3257550"/>
            <a:ext cx="78105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Who can change settings, export data, issue refunds, or view sensitive records?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9441A0C-CE2D-45F6-917D-76B9A698CF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3905250"/>
            <a:ext cx="78105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BFE1A9E-FE9A-47B1-98C6-6DFB0285F1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4133850"/>
            <a:ext cx="2095500" cy="476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66A32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DEPENDENCY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DA9E9E4D-0F39-4EEA-A1FE-1D67F1C10B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4133850"/>
            <a:ext cx="78105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What happens during outage, integration failure, vendor exit, or price change?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E2FB86D7-4B17-4ECA-B986-984BC43597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4781550"/>
            <a:ext cx="78105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3C0D5EA7-611E-45C8-A901-8D6ED1F956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5010150"/>
            <a:ext cx="2095500" cy="476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E789B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CONTROL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570DC7E2-6981-4F61-A3EF-1F3A3CE8B7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5010150"/>
            <a:ext cx="78105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Approval, configuration, test, training, monitoring, rollback, and evidence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4CEF0C5F-9FDB-4268-A22B-7AD9DB0428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5657850"/>
            <a:ext cx="78105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AB63F359-4D17-4352-995D-7F3D3C8739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00250" y="5657850"/>
            <a:ext cx="81915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9DC787C1-BFC8-4D4A-B3CA-E40409888C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28850" y="5753100"/>
            <a:ext cx="77343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FFFFFF"/>
                </a:solidFill>
              </a:defRPr>
            </a:pPr>
            <a:r>
              <a:rPr sz="1275" b="1" i="0">
                <a:solidFill>
                  <a:srgbClr val="FFFFFF"/>
                </a:solidFill>
              </a:rPr>
              <a:t>Approve the operating use—not merely the purchase—and preserve a manual or alternate path where material.</a:t>
            </a:r>
          </a:p>
        </p:txBody>
      </p:sp>
    </p:spTree>
    <p:extLst>
      <p:ext uri="{BB962C8B-B14F-4D97-AF65-F5344CB8AC3E}">
        <p14:creationId xmlns:p14="http://schemas.microsoft.com/office/powerpoint/2010/main" val="113500068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5" name="">
            <a:extLst xmlns:a="http://schemas.openxmlformats.org/drawingml/2006/main">
              <a:ext uri="{FF2B5EF4-FFF2-40B4-BE49-F238E27FC236}">
                <a16:creationId xmlns:a16="http://schemas.microsoft.com/office/drawing/2014/main" id="{869AFBA6-BEA8-4D23-8C4D-189C012203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91DE05F-4B3C-430D-ACEA-19A4D999E1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CYBERSECURITY BASELINE</a:t>
            </a:r>
          </a:p>
        </p:txBody>
      </p:sp>
      <p:pic>
        <p:nvPicPr>
          <p:cNvPr id="37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a6d9dbedef84a49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A28E5D1-27A6-4F04-A0EB-BF2AD64B60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66AA7C5-DAAE-4672-B816-87B3C3B3D2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11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5782483-F523-49D9-98DA-D54039E047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13233B"/>
                </a:solidFill>
              </a:defRPr>
            </a:pPr>
            <a:r>
              <a:rPr sz="2325" b="1" i="0">
                <a:solidFill>
                  <a:srgbClr val="13233B"/>
                </a:solidFill>
              </a:rPr>
              <a:t>Govern access and recovery before adding more connected systems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8E34FDA-3E41-4E00-9B2A-2F2623BD46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097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4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7db2e2a5e084b3b"/>
          <a:stretch xmlns:a="http://schemas.openxmlformats.org/drawingml/2006/main"/>
        </p:blipFill>
        <p:spPr>
          <a:xfrm xmlns:a="http://schemas.openxmlformats.org/drawingml/2006/main">
            <a:off x="829757" y="1428750"/>
            <a:ext cx="3569710" cy="4619625"/>
          </a:xfrm>
          <a:prstGeom xmlns:a="http://schemas.openxmlformats.org/drawingml/2006/main" prst="rect">
            <a:avLst/>
          </a:prstGeom>
        </p:spPr>
      </p:pic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459AF73-CE3A-4588-8D76-BFEA797C93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1428750"/>
            <a:ext cx="2857500" cy="1066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203A5F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BC92662-E108-43AF-BDB3-D6FD3F91AB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1428750"/>
            <a:ext cx="28575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8835FAE-0DCA-44A4-A21D-567536E85E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81600" y="1504950"/>
            <a:ext cx="2590800" cy="2571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FFFFFF"/>
                </a:solidFill>
              </a:defRPr>
            </a:pPr>
            <a:r>
              <a:rPr sz="1275" b="1" i="0">
                <a:solidFill>
                  <a:srgbClr val="FFFFFF"/>
                </a:solidFill>
              </a:rPr>
              <a:t>GOVERN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5F3BF46-CE1D-4FEA-8B6E-5050CE6980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19700" y="1971675"/>
            <a:ext cx="2514600" cy="3714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00" b="0" i="0">
                <a:solidFill>
                  <a:srgbClr val="17202B"/>
                </a:solidFill>
              </a:defRPr>
            </a:pPr>
            <a:r>
              <a:rPr sz="1200" b="0" i="0">
                <a:solidFill>
                  <a:srgbClr val="17202B"/>
                </a:solidFill>
              </a:rPr>
              <a:t>Owners, policy, vendor accountability, risk decisions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0291DAA-000B-4FB1-A933-B42D12264A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1428750"/>
            <a:ext cx="2857500" cy="1066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4E789B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23CECE5-1BA2-44C0-A7D0-0400EEFA07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1428750"/>
            <a:ext cx="28575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E789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8E4954DF-235C-4F45-B65A-2B7670F197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24850" y="1504950"/>
            <a:ext cx="2590800" cy="2571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FFFFFF"/>
                </a:solidFill>
              </a:defRPr>
            </a:pPr>
            <a:r>
              <a:rPr sz="1275" b="1" i="0">
                <a:solidFill>
                  <a:srgbClr val="FFFFFF"/>
                </a:solidFill>
              </a:rPr>
              <a:t>IDENTIFY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DD745D2-0A86-4217-AE83-FE0FF28B8A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62950" y="1971675"/>
            <a:ext cx="2514600" cy="3714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00" b="0" i="0">
                <a:solidFill>
                  <a:srgbClr val="17202B"/>
                </a:solidFill>
              </a:defRPr>
            </a:pPr>
            <a:r>
              <a:rPr sz="1200" b="0" i="0">
                <a:solidFill>
                  <a:srgbClr val="17202B"/>
                </a:solidFill>
              </a:rPr>
              <a:t>Systems, data, accounts, devices, dependencies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7D93D263-010C-47FC-A122-0D7A33C5BD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2781300"/>
            <a:ext cx="2857500" cy="1066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467058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CD45EE64-4633-4B26-B780-55498585C1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2781300"/>
            <a:ext cx="28575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6705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C6C8A58A-02C9-47E5-87A1-654F3CD60B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81600" y="2857500"/>
            <a:ext cx="2590800" cy="2571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FFFFFF"/>
                </a:solidFill>
              </a:defRPr>
            </a:pPr>
            <a:r>
              <a:rPr sz="1275" b="1" i="0">
                <a:solidFill>
                  <a:srgbClr val="FFFFFF"/>
                </a:solidFill>
              </a:rPr>
              <a:t>PROTECT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E7CFD192-7BEE-462F-A065-427BAB349F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19700" y="3324225"/>
            <a:ext cx="2514600" cy="3714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00" b="0" i="0">
                <a:solidFill>
                  <a:srgbClr val="17202B"/>
                </a:solidFill>
              </a:defRPr>
            </a:pPr>
            <a:r>
              <a:rPr sz="1200" b="0" i="0">
                <a:solidFill>
                  <a:srgbClr val="17202B"/>
                </a:solidFill>
              </a:rPr>
              <a:t>MFA, least privilege, patching, backups, training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80E3A893-07DB-4736-BD8D-B9665EC2A1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2781300"/>
            <a:ext cx="2857500" cy="1066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B66A32"/>
            </a:solidFill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B87AD011-4028-4ADE-8B63-F1FB4BED0B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2781300"/>
            <a:ext cx="28575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66A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830A3B25-7CCE-4B1F-A967-466E2B3535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24850" y="2857500"/>
            <a:ext cx="2590800" cy="2571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FFFFFF"/>
                </a:solidFill>
              </a:defRPr>
            </a:pPr>
            <a:r>
              <a:rPr sz="1275" b="1" i="0">
                <a:solidFill>
                  <a:srgbClr val="FFFFFF"/>
                </a:solidFill>
              </a:rPr>
              <a:t>DETECT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7F54DF40-D952-41A8-925B-0663643B9D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62950" y="3324225"/>
            <a:ext cx="2514600" cy="3714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00" b="0" i="0">
                <a:solidFill>
                  <a:srgbClr val="17202B"/>
                </a:solidFill>
              </a:defRPr>
            </a:pPr>
            <a:r>
              <a:rPr sz="1200" b="0" i="0">
                <a:solidFill>
                  <a:srgbClr val="17202B"/>
                </a:solidFill>
              </a:rPr>
              <a:t>Alerts, logs, reconciliation, suspicious-change review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272FD761-B658-4270-84E0-EA07EC655D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4133850"/>
            <a:ext cx="2857500" cy="1066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9A4A3C"/>
            </a:solidFill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DE9F1C64-18C5-45B2-9B76-971210BBD0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4133850"/>
            <a:ext cx="28575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9A4A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D011349E-364D-4E6A-B985-17D75BD1B4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81600" y="4210050"/>
            <a:ext cx="2590800" cy="2571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FFFFFF"/>
                </a:solidFill>
              </a:defRPr>
            </a:pPr>
            <a:r>
              <a:rPr sz="1275" b="1" i="0">
                <a:solidFill>
                  <a:srgbClr val="FFFFFF"/>
                </a:solidFill>
              </a:rPr>
              <a:t>RESPOND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F1F11EA2-3B98-4009-A190-66F9075D8D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19700" y="4676775"/>
            <a:ext cx="2514600" cy="3714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00" b="0" i="0">
                <a:solidFill>
                  <a:srgbClr val="17202B"/>
                </a:solidFill>
              </a:defRPr>
            </a:pPr>
            <a:r>
              <a:rPr sz="1200" b="0" i="0">
                <a:solidFill>
                  <a:srgbClr val="17202B"/>
                </a:solidFill>
              </a:rPr>
              <a:t>Roles, isolation, communication, evidence, escalation</a:t>
            </a:r>
          </a:p>
        </p:txBody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5B8DF383-916F-437A-B828-3E9EAFDBA3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4133850"/>
            <a:ext cx="2857500" cy="1066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3E7473"/>
            </a:solidFill>
            <a:prstDash val="solid"/>
          </a:ln>
        </p:spPr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AFBEC670-1893-41F1-AB8B-6E852076AB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4133850"/>
            <a:ext cx="28575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E747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9A32D37F-3CBF-4E79-85AE-E3D0DCD257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24850" y="4210050"/>
            <a:ext cx="2590800" cy="2571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FFFFFF"/>
                </a:solidFill>
              </a:defRPr>
            </a:pPr>
            <a:r>
              <a:rPr sz="1275" b="1" i="0">
                <a:solidFill>
                  <a:srgbClr val="FFFFFF"/>
                </a:solidFill>
              </a:rPr>
              <a:t>RECOVER</a:t>
            </a:r>
          </a:p>
        </p:txBody>
      </p:sp>
      <p:sp>
        <p:nvSpPr>
          <p:cNvPr id="32" name="">
            <a:extLst xmlns:a="http://schemas.openxmlformats.org/drawingml/2006/main">
              <a:ext uri="{FF2B5EF4-FFF2-40B4-BE49-F238E27FC236}">
                <a16:creationId xmlns:a16="http://schemas.microsoft.com/office/drawing/2014/main" id="{1BC71922-0E8A-4B98-BBBD-2222622C90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62950" y="4676775"/>
            <a:ext cx="2514600" cy="3714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00" b="0" i="0">
                <a:solidFill>
                  <a:srgbClr val="17202B"/>
                </a:solidFill>
              </a:defRPr>
            </a:pPr>
            <a:r>
              <a:rPr sz="1200" b="0" i="0">
                <a:solidFill>
                  <a:srgbClr val="17202B"/>
                </a:solidFill>
              </a:rPr>
              <a:t>Restore, verify, alternate operations, lessons, renewal</a:t>
            </a:r>
          </a:p>
        </p:txBody>
      </p:sp>
      <p:sp>
        <p:nvSpPr>
          <p:cNvPr id="33" name="">
            <a:extLst xmlns:a="http://schemas.openxmlformats.org/drawingml/2006/main">
              <a:ext uri="{FF2B5EF4-FFF2-40B4-BE49-F238E27FC236}">
                <a16:creationId xmlns:a16="http://schemas.microsoft.com/office/drawing/2014/main" id="{D2FBFF01-9BD5-4561-85EC-F18C15EB60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5619750"/>
            <a:ext cx="6000750" cy="438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4" name="">
            <a:extLst xmlns:a="http://schemas.openxmlformats.org/drawingml/2006/main">
              <a:ext uri="{FF2B5EF4-FFF2-40B4-BE49-F238E27FC236}">
                <a16:creationId xmlns:a16="http://schemas.microsoft.com/office/drawing/2014/main" id="{49BB4B82-0A37-4F4F-8041-23EB73B0CD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38750" y="5715000"/>
            <a:ext cx="56197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FFFFFF"/>
                </a:solidFill>
              </a:defRPr>
            </a:pPr>
            <a:r>
              <a:rPr sz="1275" b="1" i="0">
                <a:solidFill>
                  <a:srgbClr val="FFFFFF"/>
                </a:solidFill>
              </a:rPr>
              <a:t>Use qualified security support for material systems and incidents.</a:t>
            </a:r>
          </a:p>
        </p:txBody>
      </p:sp>
    </p:spTree>
    <p:extLst>
      <p:ext uri="{BB962C8B-B14F-4D97-AF65-F5344CB8AC3E}">
        <p14:creationId xmlns:p14="http://schemas.microsoft.com/office/powerpoint/2010/main" val="131450792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AB07C25E-0518-4B3D-AD7D-53A3D72430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6575B04-4188-476B-961E-BCC57C602D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DATA PRIVACY &amp; CONSENT</a:t>
            </a:r>
          </a:p>
        </p:txBody>
      </p:sp>
      <p:pic>
        <p:nvPicPr>
          <p:cNvPr id="2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b9022f128344539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20013FD-4844-4D5E-BABE-233F725AC5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80C65A0-B6D4-4AD1-A865-285333B02F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12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F801EBB-C860-4EF0-9412-C948F482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13233B"/>
                </a:solidFill>
              </a:defRPr>
            </a:pPr>
            <a:r>
              <a:rPr sz="2325" b="1" i="0">
                <a:solidFill>
                  <a:srgbClr val="13233B"/>
                </a:solidFill>
              </a:rPr>
              <a:t>Know what guest and employee data exists before deciding how to use it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205C2E4-F27E-4247-8DEA-0A0844C3C4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097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33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7798b81225b4597"/>
          <a:stretch xmlns:a="http://schemas.openxmlformats.org/drawingml/2006/main"/>
        </p:blipFill>
        <p:spPr>
          <a:xfrm xmlns:a="http://schemas.openxmlformats.org/drawingml/2006/main">
            <a:off x="7549645" y="1428750"/>
            <a:ext cx="3569710" cy="4619625"/>
          </a:xfrm>
          <a:prstGeom xmlns:a="http://schemas.openxmlformats.org/drawingml/2006/main" prst="rect">
            <a:avLst/>
          </a:prstGeom>
        </p:spPr>
      </p:pic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957405B-9A90-4911-BD13-D624BAC396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1504950"/>
            <a:ext cx="457200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725" b="1" i="0">
                <a:solidFill>
                  <a:srgbClr val="FFFFFF"/>
                </a:solidFill>
              </a:defRPr>
            </a:pPr>
            <a:r>
              <a:rPr sz="1725" b="1" i="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5A09EAC-1304-4883-93CB-4F40BAC990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1543050"/>
            <a:ext cx="1524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A98432"/>
                </a:solidFill>
              </a:defRPr>
            </a:pPr>
            <a:r>
              <a:rPr sz="1500" b="1" i="0">
                <a:solidFill>
                  <a:srgbClr val="A98432"/>
                </a:solidFill>
              </a:rPr>
              <a:t>COLLECT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200FC0B-82AE-46E7-B985-161F25EB1C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1504950"/>
            <a:ext cx="3714750" cy="5429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Exact field, source, person, and purpose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8181B8A-F082-457E-8FF2-C0735EBB23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2371725"/>
            <a:ext cx="457200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725" b="1" i="0">
                <a:solidFill>
                  <a:srgbClr val="FFFFFF"/>
                </a:solidFill>
              </a:defRPr>
            </a:pPr>
            <a:r>
              <a:rPr sz="1725" b="1" i="0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CF1AE27-97E4-4F21-BAE1-D1727916CC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2409825"/>
            <a:ext cx="1524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A98432"/>
                </a:solidFill>
              </a:defRPr>
            </a:pPr>
            <a:r>
              <a:rPr sz="1500" b="1" i="0">
                <a:solidFill>
                  <a:srgbClr val="A98432"/>
                </a:solidFill>
              </a:rPr>
              <a:t>PERMIT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C912169-C372-4CAD-824F-431B812515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2371725"/>
            <a:ext cx="3714750" cy="5429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Consent, contract, notice, legitimate business rule, or other qualified basis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DFCBC35A-C424-4F8D-97EA-8F78D1DEDE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3238500"/>
            <a:ext cx="457200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725" b="1" i="0">
                <a:solidFill>
                  <a:srgbClr val="FFFFFF"/>
                </a:solidFill>
              </a:defRPr>
            </a:pPr>
            <a:r>
              <a:rPr sz="1725" b="1" i="0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C97F146-269B-4F4B-B675-45112470B4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3276600"/>
            <a:ext cx="1524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A98432"/>
                </a:solidFill>
              </a:defRPr>
            </a:pPr>
            <a:r>
              <a:rPr sz="1500" b="1" i="0">
                <a:solidFill>
                  <a:srgbClr val="A98432"/>
                </a:solidFill>
              </a:rPr>
              <a:t>USE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974CA866-0E65-4973-B43A-E788DD2984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3238500"/>
            <a:ext cx="3714750" cy="5429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Approved audience, workflow, automation, decision, or communication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F8318681-917F-4510-8CBD-9EC6F0C3C9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4105275"/>
            <a:ext cx="457200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725" b="1" i="0">
                <a:solidFill>
                  <a:srgbClr val="FFFFFF"/>
                </a:solidFill>
              </a:defRPr>
            </a:pPr>
            <a:r>
              <a:rPr sz="1725" b="1" i="0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500BC29D-16F3-4528-B1ED-9F70498E47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4143375"/>
            <a:ext cx="1524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A98432"/>
                </a:solidFill>
              </a:defRPr>
            </a:pPr>
            <a:r>
              <a:rPr sz="1500" b="1" i="0">
                <a:solidFill>
                  <a:srgbClr val="A98432"/>
                </a:solidFill>
              </a:rPr>
              <a:t>SHARE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5725BDFA-8545-483E-A01C-5C9FD43933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4105275"/>
            <a:ext cx="3714750" cy="5429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Internal roles, processors, vendors, integrations, and transfers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A280039E-A93E-49A6-9315-E09949DF22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4972050"/>
            <a:ext cx="457200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67058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725" b="1" i="0">
                <a:solidFill>
                  <a:srgbClr val="FFFFFF"/>
                </a:solidFill>
              </a:defRPr>
            </a:pPr>
            <a:r>
              <a:rPr sz="1725" b="1" i="0">
                <a:solidFill>
                  <a:srgbClr val="FFFFFF"/>
                </a:solidFill>
              </a:rPr>
              <a:t>5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2FACB170-5A66-49F8-ADD3-3F879B8A96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010150"/>
            <a:ext cx="1524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A98432"/>
                </a:solidFill>
              </a:defRPr>
            </a:pPr>
            <a:r>
              <a:rPr sz="1500" b="1" i="0">
                <a:solidFill>
                  <a:srgbClr val="A98432"/>
                </a:solidFill>
              </a:rPr>
              <a:t>RETAIN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CCDAE3F4-3146-4B28-9D43-C88FA8870E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4972050"/>
            <a:ext cx="3714750" cy="5429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Retention rule, deletion method, export, access request, and evidence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BB9864AD-11F7-4056-AC5E-4EC867BDB1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5638800"/>
            <a:ext cx="6115050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6BB2C414-68B9-4CFB-90E1-6E22F73D20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5734050"/>
            <a:ext cx="56959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FFFFFF"/>
                </a:solidFill>
              </a:defRPr>
            </a:pPr>
            <a:r>
              <a:rPr sz="1275" b="1" i="0">
                <a:solidFill>
                  <a:srgbClr val="FFFFFF"/>
                </a:solidFill>
              </a:rPr>
              <a:t>CRM permission does not automatically authorize every later use.</a:t>
            </a:r>
          </a:p>
        </p:txBody>
      </p:sp>
    </p:spTree>
    <p:extLst>
      <p:ext uri="{BB962C8B-B14F-4D97-AF65-F5344CB8AC3E}">
        <p14:creationId xmlns:p14="http://schemas.microsoft.com/office/powerpoint/2010/main" val="88916488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88509B58-DFC7-437D-BF07-A087B5C591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40FFCA6-0C75-44B6-A3E2-29D63F5356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AI GOVERNANCE</a:t>
            </a:r>
          </a:p>
        </p:txBody>
      </p:sp>
      <p:pic>
        <p:nvPicPr>
          <p:cNvPr id="2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20371b73edd4889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C6B6A21-3D8F-48C2-82CF-5D561F183C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5AFAE88-A85C-4DAD-A951-B608C48B0D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13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455531B-3B1F-457F-8536-8340ECC721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13233B"/>
                </a:solidFill>
              </a:defRPr>
            </a:pPr>
            <a:r>
              <a:rPr sz="2325" b="1" i="0">
                <a:solidFill>
                  <a:srgbClr val="13233B"/>
                </a:solidFill>
              </a:rPr>
              <a:t>Approve a bounded AI use case—not a vague promise to use AI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0DE08C6-BB59-4D1C-A025-28B341C17C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097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33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861beceb92142e9"/>
          <a:stretch xmlns:a="http://schemas.openxmlformats.org/drawingml/2006/main"/>
        </p:blipFill>
        <p:spPr>
          <a:xfrm xmlns:a="http://schemas.openxmlformats.org/drawingml/2006/main">
            <a:off x="829757" y="1428750"/>
            <a:ext cx="3569710" cy="4619625"/>
          </a:xfrm>
          <a:prstGeom xmlns:a="http://schemas.openxmlformats.org/drawingml/2006/main" prst="rect">
            <a:avLst/>
          </a:prstGeom>
        </p:spPr>
      </p:pic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6085E58-896E-4235-81AF-26302EB6CE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1466850"/>
            <a:ext cx="20955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425" b="1" i="0">
                <a:solidFill>
                  <a:srgbClr val="FFFFFF"/>
                </a:solidFill>
              </a:defRPr>
            </a:pPr>
            <a:r>
              <a:rPr sz="1425" b="1" i="0">
                <a:solidFill>
                  <a:srgbClr val="FFFFFF"/>
                </a:solidFill>
              </a:rPr>
              <a:t>USE CASE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7E244CD-5B7A-43A5-87EC-A569A2DBC9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1466850"/>
            <a:ext cx="385762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Named task, user, benefit, decision, and prohibited uses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DFF9461-60FB-4FB0-8A74-6A554BF474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2038350"/>
            <a:ext cx="3857625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3C04D15-0C6D-487E-BD2B-500CB3835E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2305050"/>
            <a:ext cx="20955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425" b="1" i="0">
                <a:solidFill>
                  <a:srgbClr val="FFFFFF"/>
                </a:solidFill>
              </a:defRPr>
            </a:pPr>
            <a:r>
              <a:rPr sz="1425" b="1" i="0">
                <a:solidFill>
                  <a:srgbClr val="FFFFFF"/>
                </a:solidFill>
              </a:rPr>
              <a:t>DATA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5F76FCA-24B4-4C2A-B155-42D3B6BEF2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2305050"/>
            <a:ext cx="385762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Inputs, sensitive data, retention, vendor use, and access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60C8C0A-87E3-4882-BC1F-3F7F078BF5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2876550"/>
            <a:ext cx="3857625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824535B-B0B2-4511-8372-5FA388EE05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3143250"/>
            <a:ext cx="20955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425" b="1" i="0">
                <a:solidFill>
                  <a:srgbClr val="FFFFFF"/>
                </a:solidFill>
              </a:defRPr>
            </a:pPr>
            <a:r>
              <a:rPr sz="1425" b="1" i="0">
                <a:solidFill>
                  <a:srgbClr val="FFFFFF"/>
                </a:solidFill>
              </a:rPr>
              <a:t>HUMAN REVIEW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BD53D8E-C28F-4FA2-8188-1BE4C5A5D6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3143250"/>
            <a:ext cx="385762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Who verifies accuracy, fairness, safety, tone, and authority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C075B8DC-CDD1-4E99-8B49-77BD74BDAE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3714750"/>
            <a:ext cx="3857625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E4305887-3B76-4F59-910A-9F784D0242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3981450"/>
            <a:ext cx="20955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425" b="1" i="0">
                <a:solidFill>
                  <a:srgbClr val="FFFFFF"/>
                </a:solidFill>
              </a:defRPr>
            </a:pPr>
            <a:r>
              <a:rPr sz="1425" b="1" i="0">
                <a:solidFill>
                  <a:srgbClr val="FFFFFF"/>
                </a:solidFill>
              </a:rPr>
              <a:t>FAILURE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D89D24BB-8494-4633-85B1-DBE067BE3C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3981450"/>
            <a:ext cx="385762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Likely error, affected person, severity, stop condition, and fallback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9DC47212-C52A-4773-9029-DA17629C1F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4552950"/>
            <a:ext cx="3857625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5C3ECA87-096E-4A57-9852-06A7BABE07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4819650"/>
            <a:ext cx="20955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425" b="1" i="0">
                <a:solidFill>
                  <a:srgbClr val="FFFFFF"/>
                </a:solidFill>
              </a:defRPr>
            </a:pPr>
            <a:r>
              <a:rPr sz="1425" b="1" i="0">
                <a:solidFill>
                  <a:srgbClr val="FFFFFF"/>
                </a:solidFill>
              </a:rPr>
              <a:t>PROOF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F8F62915-CAD8-4112-AB86-C766163AEC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4819650"/>
            <a:ext cx="385762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Pilot evidence, approval, monitoring, incident path, and review date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3F3BC816-D8F7-4B9B-BEBE-06479C9D20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5391150"/>
            <a:ext cx="3857625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59447D1D-6BF5-4B75-9C44-8760CCE68C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5657850"/>
            <a:ext cx="6143625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A384606D-A847-463F-867D-E01CD328A8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38750" y="5743575"/>
            <a:ext cx="5762625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00" b="1" i="0">
                <a:solidFill>
                  <a:srgbClr val="13233B"/>
                </a:solidFill>
              </a:defRPr>
            </a:pPr>
            <a:r>
              <a:rPr sz="1200" b="1" i="0">
                <a:solidFill>
                  <a:srgbClr val="13233B"/>
                </a:solidFill>
              </a:rPr>
              <a:t>Do not put protected, confidential, payment, health, or employee data into an unapproved tool.</a:t>
            </a:r>
          </a:p>
        </p:txBody>
      </p:sp>
    </p:spTree>
    <p:extLst>
      <p:ext uri="{BB962C8B-B14F-4D97-AF65-F5344CB8AC3E}">
        <p14:creationId xmlns:p14="http://schemas.microsoft.com/office/powerpoint/2010/main" val="229819166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87518EFE-FBD4-415A-BBA6-E8120ED6CA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6853641-7060-4526-8432-264DD35D24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VENDOR, PAYMENT &amp; ACCESSIBILITY TRUST</a:t>
            </a:r>
          </a:p>
        </p:txBody>
      </p:sp>
      <p:pic>
        <p:nvPicPr>
          <p:cNvPr id="2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115ed63ba85409e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09FCAF5-035F-41B3-8371-16B5580E62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ABD7B3D-2371-4315-8FBF-A2E01BFFFB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14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463682C-A7D7-4844-B6CE-7B32CF76E3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13233B"/>
                </a:solidFill>
              </a:defRPr>
            </a:pPr>
            <a:r>
              <a:rPr sz="2325" b="1" i="0">
                <a:solidFill>
                  <a:srgbClr val="13233B"/>
                </a:solidFill>
              </a:rPr>
              <a:t>Trust controls extend beyond the restaurant's own walls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1B315FD-0F0E-4E21-B491-11634A5230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097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30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33d2a6b2ffe44af"/>
          <a:stretch xmlns:a="http://schemas.openxmlformats.org/drawingml/2006/main"/>
        </p:blipFill>
        <p:spPr>
          <a:xfrm xmlns:a="http://schemas.openxmlformats.org/drawingml/2006/main">
            <a:off x="685800" y="2003051"/>
            <a:ext cx="2571750" cy="3328147"/>
          </a:xfrm>
          <a:prstGeom xmlns:a="http://schemas.openxmlformats.org/drawingml/2006/main" prst="rect">
            <a:avLst/>
          </a:prstGeom>
        </p:spPr>
      </p:pic>
      <p:pic>
        <p:nvPicPr>
          <p:cNvPr id="31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df23bbcacb24c9e"/>
          <a:stretch xmlns:a="http://schemas.openxmlformats.org/drawingml/2006/main"/>
        </p:blipFill>
        <p:spPr>
          <a:xfrm xmlns:a="http://schemas.openxmlformats.org/drawingml/2006/main">
            <a:off x="8934450" y="2175622"/>
            <a:ext cx="2305050" cy="2983006"/>
          </a:xfrm>
          <a:prstGeom xmlns:a="http://schemas.openxmlformats.org/drawingml/2006/main" prst="rect">
            <a:avLst/>
          </a:prstGeom>
        </p:spPr>
      </p:pic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7B74BB3-BBDC-4122-AAE9-4EEC78993D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14750" y="1571625"/>
            <a:ext cx="4762500" cy="10953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4E789B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24BDFCE-BA5F-442A-B78B-A023B99842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14750" y="1571625"/>
            <a:ext cx="47625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E789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FF3F3CA-D0DA-42F8-9D5C-42AF791CAE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48100" y="1647825"/>
            <a:ext cx="4495800" cy="2571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FFFFFF"/>
                </a:solidFill>
              </a:defRPr>
            </a:pPr>
            <a:r>
              <a:rPr sz="1275" b="1" i="0">
                <a:solidFill>
                  <a:srgbClr val="FFFFFF"/>
                </a:solidFill>
              </a:rPr>
              <a:t>VENDOR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F38F16A-0969-4F53-ADE4-A140578144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86200" y="2114550"/>
            <a:ext cx="44196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0" i="0">
                <a:solidFill>
                  <a:srgbClr val="17202B"/>
                </a:solidFill>
              </a:defRPr>
            </a:pPr>
            <a:r>
              <a:rPr sz="1275" b="0" i="0">
                <a:solidFill>
                  <a:srgbClr val="17202B"/>
                </a:solidFill>
              </a:rPr>
              <a:t>Criticality • data • access • contract • incident notice • continuity • exit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53829C7-624B-4B5C-A578-6E55E6C3C5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14750" y="2952750"/>
            <a:ext cx="4762500" cy="10953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9A4A3C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464AC89-AEAA-4156-8EC2-AC7AD41E8F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14750" y="2952750"/>
            <a:ext cx="47625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9A4A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124E658-3CC8-46AC-B482-61E083F2DF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48100" y="3028950"/>
            <a:ext cx="4495800" cy="2571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FFFFFF"/>
                </a:solidFill>
              </a:defRPr>
            </a:pPr>
            <a:r>
              <a:rPr sz="1275" b="1" i="0">
                <a:solidFill>
                  <a:srgbClr val="FFFFFF"/>
                </a:solidFill>
              </a:rPr>
              <a:t>PAYMENTS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CC134B29-4CD0-4D7C-8677-B1A807E02B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86200" y="3495675"/>
            <a:ext cx="44196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0" i="0">
                <a:solidFill>
                  <a:srgbClr val="17202B"/>
                </a:solidFill>
              </a:defRPr>
            </a:pPr>
            <a:r>
              <a:rPr sz="1275" b="0" i="0">
                <a:solidFill>
                  <a:srgbClr val="17202B"/>
                </a:solidFill>
              </a:rPr>
              <a:t>Card-data scope • provider role • access • settlement • evidence • incident path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4B9D1F1B-5FEB-46B0-B96F-77474EDFB2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14750" y="4333875"/>
            <a:ext cx="4762500" cy="10953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467058"/>
            </a:solidFill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97248F3B-167C-4C39-906E-3BB8881CE7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14750" y="4333875"/>
            <a:ext cx="47625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6705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7909AD65-51DA-4B6D-8AED-DDA8B4E6EF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48100" y="4410075"/>
            <a:ext cx="4495800" cy="2571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FFFFFF"/>
                </a:solidFill>
              </a:defRPr>
            </a:pPr>
            <a:r>
              <a:rPr sz="1275" b="1" i="0">
                <a:solidFill>
                  <a:srgbClr val="FFFFFF"/>
                </a:solidFill>
              </a:rPr>
              <a:t>ACCESSIBILITY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2A9038EF-DCC4-407E-9311-CCAFBB1BAF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86200" y="4876800"/>
            <a:ext cx="44196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0" i="0">
                <a:solidFill>
                  <a:srgbClr val="17202B"/>
                </a:solidFill>
              </a:defRPr>
            </a:pPr>
            <a:r>
              <a:rPr sz="1275" b="0" i="0">
                <a:solidFill>
                  <a:srgbClr val="17202B"/>
                </a:solidFill>
              </a:rPr>
              <a:t>Facility • service • communication • website • ordering • accommodation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088129CF-45F0-4D74-92B4-46A7F35AE2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33800" y="5753100"/>
            <a:ext cx="47244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125" b="1" i="0">
                <a:solidFill>
                  <a:srgbClr val="13233B"/>
                </a:solidFill>
              </a:defRPr>
            </a:pPr>
            <a:r>
              <a:rPr sz="1125" b="1" i="0">
                <a:solidFill>
                  <a:srgbClr val="13233B"/>
                </a:solidFill>
              </a:rPr>
              <a:t>One vendor review may require qualified security, privacy, legal, payment, insurance, and accessibility input.</a:t>
            </a:r>
          </a:p>
        </p:txBody>
      </p:sp>
    </p:spTree>
    <p:extLst>
      <p:ext uri="{BB962C8B-B14F-4D97-AF65-F5344CB8AC3E}">
        <p14:creationId xmlns:p14="http://schemas.microsoft.com/office/powerpoint/2010/main" val="1676147413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91B8B7D-69DD-4AA6-AE4D-F14248972F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C574FFF-7C36-4C33-A3DC-7334ACD742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EVIDENCE, EXCEPTIONS &amp; VERIFICATION</a:t>
            </a:r>
          </a:p>
        </p:txBody>
      </p:sp>
      <p:pic>
        <p:nvPicPr>
          <p:cNvPr id="17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c4af127dab043b4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53CEDF8-FE1B-4B32-A1D0-2E62D03D4C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C782AA5-DCBA-4A8A-833B-2CB2724040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15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921622D-5820-4359-9DD9-8C36B1974F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13233B"/>
                </a:solidFill>
              </a:defRPr>
            </a:pPr>
            <a:r>
              <a:rPr sz="2325" b="1" i="0">
                <a:solidFill>
                  <a:srgbClr val="13233B"/>
                </a:solidFill>
              </a:rPr>
              <a:t>A standard is controlled only when evidence can prove it works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44646C4-1456-4BB9-B8FA-A937003DA4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097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2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2d988148e72416f"/>
          <a:stretch xmlns:a="http://schemas.openxmlformats.org/drawingml/2006/main"/>
        </p:blipFill>
        <p:spPr>
          <a:xfrm xmlns:a="http://schemas.openxmlformats.org/drawingml/2006/main">
            <a:off x="685800" y="2214002"/>
            <a:ext cx="2238375" cy="2896721"/>
          </a:xfrm>
          <a:prstGeom xmlns:a="http://schemas.openxmlformats.org/drawingml/2006/main" prst="rect">
            <a:avLst/>
          </a:prstGeom>
        </p:spPr>
      </p:pic>
      <p:pic>
        <p:nvPicPr>
          <p:cNvPr id="23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351e42ad18d44d9"/>
          <a:stretch xmlns:a="http://schemas.openxmlformats.org/drawingml/2006/main"/>
        </p:blipFill>
        <p:spPr>
          <a:xfrm xmlns:a="http://schemas.openxmlformats.org/drawingml/2006/main">
            <a:off x="3086100" y="2214002"/>
            <a:ext cx="2238375" cy="2896721"/>
          </a:xfrm>
          <a:prstGeom xmlns:a="http://schemas.openxmlformats.org/drawingml/2006/main" prst="rect">
            <a:avLst/>
          </a:prstGeom>
        </p:spPr>
      </p:pic>
      <p:pic>
        <p:nvPicPr>
          <p:cNvPr id="24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a392108cd9b4d87"/>
          <a:stretch xmlns:a="http://schemas.openxmlformats.org/drawingml/2006/main"/>
        </p:blipFill>
        <p:spPr>
          <a:xfrm xmlns:a="http://schemas.openxmlformats.org/drawingml/2006/main">
            <a:off x="5486400" y="2214002"/>
            <a:ext cx="2238375" cy="2896721"/>
          </a:xfrm>
          <a:prstGeom xmlns:a="http://schemas.openxmlformats.org/drawingml/2006/main" prst="rect">
            <a:avLst/>
          </a:prstGeom>
        </p:spPr>
      </p:pic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895CADB-DC45-4FED-9507-C2F40220A6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53375" y="1619250"/>
            <a:ext cx="30480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75" b="1" i="0">
                <a:solidFill>
                  <a:srgbClr val="A98432"/>
                </a:solidFill>
              </a:defRPr>
            </a:pPr>
            <a:r>
              <a:rPr sz="1575" b="1" i="0">
                <a:solidFill>
                  <a:srgbClr val="A98432"/>
                </a:solidFill>
              </a:rPr>
              <a:t>EVIDENCE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51D6DE7-70E8-4DD5-BE70-D1EBD5E1A4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2095500"/>
            <a:ext cx="2952750" cy="1476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• Requirement-linked</a:t>
            </a:r>
          </a:p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• Current and accessible</a:t>
            </a:r>
          </a:p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• Owned and verified</a:t>
            </a:r>
          </a:p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• Strong enough to support the claim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F77A9BF-E259-4CB9-9BDD-899FD1A7CA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53375" y="3752850"/>
            <a:ext cx="30480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75" b="1" i="0">
                <a:solidFill>
                  <a:srgbClr val="9A4A3C"/>
                </a:solidFill>
              </a:defRPr>
            </a:pPr>
            <a:r>
              <a:rPr sz="1575" b="1" i="0">
                <a:solidFill>
                  <a:srgbClr val="9A4A3C"/>
                </a:solidFill>
              </a:rPr>
              <a:t>EXCEPTIONS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0C73EAB-2790-4A61-9DDB-8BF7CACED1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4210050"/>
            <a:ext cx="2952750" cy="1476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• Scoped and time-limited</a:t>
            </a:r>
          </a:p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• Approved by authority</a:t>
            </a:r>
          </a:p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• Compensating controls</a:t>
            </a:r>
          </a:p>
          <a:p xmlns:a="http://schemas.openxmlformats.org/drawingml/2006/main">
            <a:pPr algn="l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• Expiration and closure</a:t>
            </a:r>
          </a:p>
        </p:txBody>
      </p:sp>
    </p:spTree>
    <p:extLst>
      <p:ext uri="{BB962C8B-B14F-4D97-AF65-F5344CB8AC3E}">
        <p14:creationId xmlns:p14="http://schemas.microsoft.com/office/powerpoint/2010/main" val="1520293736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407D642-6F82-48C8-9B33-9B5312284F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CB3A27D-4B89-48EB-A13D-22C7856DCC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DIGITAL CONTROL WORKBOOK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4a2b800477b42e6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B2369DC-8874-42CA-8CFC-614DF4A4A5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B42B6B7-488B-42C5-BB2D-5788E661D2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16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6BAF89E-2AAD-411C-A945-C9099AAEE4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13233B"/>
                </a:solidFill>
              </a:defRPr>
            </a:pPr>
            <a:r>
              <a:rPr sz="2325" b="1" i="0">
                <a:solidFill>
                  <a:srgbClr val="13233B"/>
                </a:solidFill>
              </a:rPr>
              <a:t>The dashboard shows where control is weakening before the annual review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A1ABD97-035D-45B3-B3B2-2A9C839E00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097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20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f9ff41c3e9b4e56"/>
          <a:stretch xmlns:a="http://schemas.openxmlformats.org/drawingml/2006/main"/>
        </p:blipFill>
        <p:spPr>
          <a:xfrm xmlns:a="http://schemas.openxmlformats.org/drawingml/2006/main">
            <a:off x="1309312" y="1381125"/>
            <a:ext cx="6325352" cy="4667250"/>
          </a:xfrm>
          <a:prstGeom xmlns:a="http://schemas.openxmlformats.org/drawingml/2006/main" prst="rect">
            <a:avLst/>
          </a:prstGeom>
        </p:spPr>
      </p:pic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8016872-224D-4FDC-8BA3-E7C8EF2A8C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0" y="1504950"/>
            <a:ext cx="2571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650" b="1" i="0">
                <a:solidFill>
                  <a:srgbClr val="A98432"/>
                </a:solidFill>
              </a:defRPr>
            </a:pPr>
            <a:r>
              <a:rPr sz="1650" b="1" i="0">
                <a:solidFill>
                  <a:srgbClr val="A98432"/>
                </a:solidFill>
              </a:rPr>
              <a:t>CONTROL FEATURES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438B624-0450-4419-BC3E-FB8D9B960B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2038350"/>
            <a:ext cx="2857500" cy="3095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0" i="0">
                <a:solidFill>
                  <a:srgbClr val="17202B"/>
                </a:solidFill>
              </a:defRPr>
            </a:pPr>
            <a:r>
              <a:rPr sz="1275" b="0" i="0">
                <a:solidFill>
                  <a:srgbClr val="17202B"/>
                </a:solidFill>
              </a:rPr>
              <a:t>• 25 coordinated tabs</a:t>
            </a:r>
          </a:p>
          <a:p xmlns:a="http://schemas.openxmlformats.org/drawingml/2006/main">
            <a:pPr algn="l">
              <a:defRPr sz="1275" b="0" i="0">
                <a:solidFill>
                  <a:srgbClr val="17202B"/>
                </a:solidFill>
              </a:defRPr>
            </a:pPr>
            <a:r>
              <a:rPr sz="1275" b="0" i="0">
                <a:solidFill>
                  <a:srgbClr val="17202B"/>
                </a:solidFill>
              </a:rPr>
              <a:t>• 1,139 formulas</a:t>
            </a:r>
          </a:p>
          <a:p xmlns:a="http://schemas.openxmlformats.org/drawingml/2006/main">
            <a:pPr algn="l">
              <a:defRPr sz="1275" b="0" i="0">
                <a:solidFill>
                  <a:srgbClr val="17202B"/>
                </a:solidFill>
              </a:defRPr>
            </a:pPr>
            <a:r>
              <a:rPr sz="1275" b="0" i="0">
                <a:solidFill>
                  <a:srgbClr val="17202B"/>
                </a:solidFill>
              </a:rPr>
              <a:t>• 16 current official source records</a:t>
            </a:r>
          </a:p>
          <a:p xmlns:a="http://schemas.openxmlformats.org/drawingml/2006/main">
            <a:pPr algn="l">
              <a:defRPr sz="1275" b="0" i="0">
                <a:solidFill>
                  <a:srgbClr val="17202B"/>
                </a:solidFill>
              </a:defRPr>
            </a:pPr>
            <a:r>
              <a:rPr sz="1275" b="0" i="0">
                <a:solidFill>
                  <a:srgbClr val="17202B"/>
                </a:solidFill>
              </a:rPr>
              <a:t>• System and document ownership checks</a:t>
            </a:r>
          </a:p>
          <a:p xmlns:a="http://schemas.openxmlformats.org/drawingml/2006/main">
            <a:pPr algn="l">
              <a:defRPr sz="1275" b="0" i="0">
                <a:solidFill>
                  <a:srgbClr val="17202B"/>
                </a:solidFill>
              </a:defRPr>
            </a:pPr>
            <a:r>
              <a:rPr sz="1275" b="0" i="0">
                <a:solidFill>
                  <a:srgbClr val="17202B"/>
                </a:solidFill>
              </a:rPr>
              <a:t>• Standards, signals, risks, vendors, evidence, exceptions, audits, training, actions</a:t>
            </a:r>
          </a:p>
          <a:p xmlns:a="http://schemas.openxmlformats.org/drawingml/2006/main">
            <a:pPr algn="l">
              <a:defRPr sz="1275" b="0" i="0">
                <a:solidFill>
                  <a:srgbClr val="17202B"/>
                </a:solidFill>
              </a:defRPr>
            </a:pPr>
            <a:r>
              <a:rPr sz="1275" b="0" i="0">
                <a:solidFill>
                  <a:srgbClr val="17202B"/>
                </a:solidFill>
              </a:rPr>
              <a:t>• Health and maturity scores</a:t>
            </a:r>
          </a:p>
          <a:p xmlns:a="http://schemas.openxmlformats.org/drawingml/2006/main">
            <a:pPr algn="l">
              <a:defRPr sz="1275" b="0" i="0">
                <a:solidFill>
                  <a:srgbClr val="17202B"/>
                </a:solidFill>
              </a:defRPr>
            </a:pPr>
            <a:r>
              <a:rPr sz="1275" b="0" i="0">
                <a:solidFill>
                  <a:srgbClr val="17202B"/>
                </a:solidFill>
              </a:rPr>
              <a:t>• Review calendar and change plans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46187FC-CD85-4866-A837-C40A9BD246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96300" y="5276850"/>
            <a:ext cx="2781300" cy="781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5CF85C8-5275-44CB-AC16-EE73AF7F15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5391150"/>
            <a:ext cx="24384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00" b="1" i="0">
                <a:solidFill>
                  <a:srgbClr val="FFFFFF"/>
                </a:solidFill>
              </a:defRPr>
            </a:pPr>
            <a:r>
              <a:rPr sz="1200" b="1" i="0">
                <a:solidFill>
                  <a:srgbClr val="FFFFFF"/>
                </a:solidFill>
              </a:rPr>
              <a:t>FAIL in the blank state is intentional:</a:t>
            </a:r>
          </a:p>
          <a:p xmlns:a="http://schemas.openxmlformats.org/drawingml/2006/main">
            <a:pPr algn="ctr">
              <a:defRPr sz="1200" b="1" i="0">
                <a:solidFill>
                  <a:srgbClr val="FFFFFF"/>
                </a:solidFill>
              </a:defRPr>
            </a:pPr>
            <a:r>
              <a:rPr sz="1200" b="1" i="0">
                <a:solidFill>
                  <a:srgbClr val="FFFFFF"/>
                </a:solidFill>
              </a:rPr>
              <a:t>it identifies missing ownership and setup.</a:t>
            </a:r>
          </a:p>
        </p:txBody>
      </p:sp>
    </p:spTree>
    <p:extLst>
      <p:ext uri="{BB962C8B-B14F-4D97-AF65-F5344CB8AC3E}">
        <p14:creationId xmlns:p14="http://schemas.microsoft.com/office/powerpoint/2010/main" val="1415345335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26F45085-D5C1-4B7C-99BB-750EE362B3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1754884-A709-470C-8DB7-E166D88D49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SYSTEM HEALTH &amp; MATURITY</a:t>
            </a:r>
          </a:p>
        </p:txBody>
      </p:sp>
      <p:pic>
        <p:nvPicPr>
          <p:cNvPr id="3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bed564fb8ad4a18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306C79F-7EE0-41E4-B784-75C205EBB5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B7460C3-8640-4B46-9BC8-7BC581EB8A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17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2F11C61-7DBC-4E80-8C5A-8082427AB4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13233B"/>
                </a:solidFill>
              </a:defRPr>
            </a:pPr>
            <a:r>
              <a:rPr sz="2325" b="1" i="0">
                <a:solidFill>
                  <a:srgbClr val="13233B"/>
                </a:solidFill>
              </a:rPr>
              <a:t>Score the control evidence—then choose a small 90-day priority set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1A7BD2C-A5B5-47D0-A82E-20351FB1D2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097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37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d9d15ca2d4d4cc1"/>
          <a:stretch xmlns:a="http://schemas.openxmlformats.org/drawingml/2006/main"/>
        </p:blipFill>
        <p:spPr>
          <a:xfrm xmlns:a="http://schemas.openxmlformats.org/drawingml/2006/main">
            <a:off x="685800" y="1687886"/>
            <a:ext cx="3095625" cy="4006103"/>
          </a:xfrm>
          <a:prstGeom xmlns:a="http://schemas.openxmlformats.org/drawingml/2006/main" prst="rect">
            <a:avLst/>
          </a:prstGeom>
        </p:spPr>
      </p:pic>
      <p:pic>
        <p:nvPicPr>
          <p:cNvPr id="3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9dc5c52168a4942"/>
          <a:stretch xmlns:a="http://schemas.openxmlformats.org/drawingml/2006/main"/>
        </p:blipFill>
        <p:spPr>
          <a:xfrm xmlns:a="http://schemas.openxmlformats.org/drawingml/2006/main">
            <a:off x="8334375" y="1811151"/>
            <a:ext cx="2905125" cy="3759574"/>
          </a:xfrm>
          <a:prstGeom xmlns:a="http://schemas.openxmlformats.org/drawingml/2006/main" prst="rect">
            <a:avLst/>
          </a:prstGeom>
        </p:spPr>
      </p:pic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97ACD44-EF09-4C29-84D0-7B5DE051CD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1562100"/>
            <a:ext cx="23812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13233B"/>
                </a:solidFill>
              </a:defRPr>
            </a:pPr>
            <a:r>
              <a:rPr sz="1350" b="1" i="0">
                <a:solidFill>
                  <a:srgbClr val="13233B"/>
                </a:solidFill>
              </a:rPr>
              <a:t>Ownership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27B8516-5A08-4098-BBA9-CAF7E2C497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1628775"/>
            <a:ext cx="1524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6705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EB53DC3-0EAD-4C78-A9A9-A5E585C4DA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15250" y="1562100"/>
            <a:ext cx="4191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1050" b="1" i="0">
                <a:solidFill>
                  <a:srgbClr val="65707D"/>
                </a:solidFill>
              </a:defRPr>
            </a:pPr>
            <a:r>
              <a:rPr sz="1050" b="1" i="0">
                <a:solidFill>
                  <a:srgbClr val="65707D"/>
                </a:solidFill>
              </a:rPr>
              <a:t>0–5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93035C0-9914-49A1-81B9-F4449CFD15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190750"/>
            <a:ext cx="23812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13233B"/>
                </a:solidFill>
              </a:defRPr>
            </a:pPr>
            <a:r>
              <a:rPr sz="1350" b="1" i="0">
                <a:solidFill>
                  <a:srgbClr val="13233B"/>
                </a:solidFill>
              </a:rPr>
              <a:t>Currency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3D39F19-1696-4565-8A49-794A94FE76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2257425"/>
            <a:ext cx="12573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E789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D9F8191-9D62-4353-8748-1EA73A99D0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15250" y="2190750"/>
            <a:ext cx="4191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1050" b="1" i="0">
                <a:solidFill>
                  <a:srgbClr val="65707D"/>
                </a:solidFill>
              </a:defRPr>
            </a:pPr>
            <a:r>
              <a:rPr sz="1050" b="1" i="0">
                <a:solidFill>
                  <a:srgbClr val="65707D"/>
                </a:solidFill>
              </a:rPr>
              <a:t>0–5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96C2646-B93F-430A-A8E8-7BD16B793C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819400"/>
            <a:ext cx="23812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13233B"/>
                </a:solidFill>
              </a:defRPr>
            </a:pPr>
            <a:r>
              <a:rPr sz="1350" b="1" i="0">
                <a:solidFill>
                  <a:srgbClr val="13233B"/>
                </a:solidFill>
              </a:rPr>
              <a:t>Completion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3CFAA473-EA3C-4F63-A289-49E5D9FE3F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2886075"/>
            <a:ext cx="1143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84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CB759428-CE96-4287-AB4E-530CD4B900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15250" y="2819400"/>
            <a:ext cx="4191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1050" b="1" i="0">
                <a:solidFill>
                  <a:srgbClr val="65707D"/>
                </a:solidFill>
              </a:defRPr>
            </a:pPr>
            <a:r>
              <a:rPr sz="1050" b="1" i="0">
                <a:solidFill>
                  <a:srgbClr val="65707D"/>
                </a:solidFill>
              </a:rPr>
              <a:t>0–5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F86DF871-7648-4BE3-8E2E-908A36A257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3448050"/>
            <a:ext cx="23812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13233B"/>
                </a:solidFill>
              </a:defRPr>
            </a:pPr>
            <a:r>
              <a:rPr sz="1350" b="1" i="0">
                <a:solidFill>
                  <a:srgbClr val="13233B"/>
                </a:solidFill>
              </a:rPr>
              <a:t>Evidence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C651ECBD-3782-4E8F-947B-E050330EB7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514725"/>
            <a:ext cx="1381125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E747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1BEEFD47-3661-4405-93C1-1AD84DEA84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15250" y="3448050"/>
            <a:ext cx="4191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1050" b="1" i="0">
                <a:solidFill>
                  <a:srgbClr val="65707D"/>
                </a:solidFill>
              </a:defRPr>
            </a:pPr>
            <a:r>
              <a:rPr sz="1050" b="1" i="0">
                <a:solidFill>
                  <a:srgbClr val="65707D"/>
                </a:solidFill>
              </a:rPr>
              <a:t>0–5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F24422F1-4D54-4E6D-A3BC-964FD4E794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4076700"/>
            <a:ext cx="23812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13233B"/>
                </a:solidFill>
              </a:defRPr>
            </a:pPr>
            <a:r>
              <a:rPr sz="1350" b="1" i="0">
                <a:solidFill>
                  <a:srgbClr val="13233B"/>
                </a:solidFill>
              </a:rPr>
              <a:t>Training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83D29ABE-C084-44A9-874B-315FAE3756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4143375"/>
            <a:ext cx="104775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2567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3BA27648-5569-4534-8AC4-EDB93CF087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15250" y="4076700"/>
            <a:ext cx="4191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1050" b="1" i="0">
                <a:solidFill>
                  <a:srgbClr val="65707D"/>
                </a:solidFill>
              </a:defRPr>
            </a:pPr>
            <a:r>
              <a:rPr sz="1050" b="1" i="0">
                <a:solidFill>
                  <a:srgbClr val="65707D"/>
                </a:solidFill>
              </a:rPr>
              <a:t>0–5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0DB8E2A7-FA64-4591-949B-FF44F6821E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4705350"/>
            <a:ext cx="23812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13233B"/>
                </a:solidFill>
              </a:defRPr>
            </a:pPr>
            <a:r>
              <a:rPr sz="1350" b="1" i="0">
                <a:solidFill>
                  <a:srgbClr val="13233B"/>
                </a:solidFill>
              </a:rPr>
              <a:t>Closure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ECC80A7C-8158-43C2-BE46-F7295FA109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4772025"/>
            <a:ext cx="11811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66A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36648722-7FBB-444F-82DF-7E16F4944F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15250" y="4705350"/>
            <a:ext cx="4191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1050" b="1" i="0">
                <a:solidFill>
                  <a:srgbClr val="65707D"/>
                </a:solidFill>
              </a:defRPr>
            </a:pPr>
            <a:r>
              <a:rPr sz="1050" b="1" i="0">
                <a:solidFill>
                  <a:srgbClr val="65707D"/>
                </a:solidFill>
              </a:rPr>
              <a:t>0–5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99A05E30-9ADE-4260-81A2-AE57F20043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38625" y="5476875"/>
            <a:ext cx="4000500" cy="5238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2A34EFEA-C570-4A72-B3DC-622DC0096C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29125" y="5591175"/>
            <a:ext cx="3619500" cy="2952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00" b="1" i="0">
                <a:solidFill>
                  <a:srgbClr val="FFFFFF"/>
                </a:solidFill>
              </a:defRPr>
            </a:pPr>
            <a:r>
              <a:rPr sz="1200" b="1" i="0">
                <a:solidFill>
                  <a:srgbClr val="FFFFFF"/>
                </a:solidFill>
              </a:rPr>
              <a:t>Score only with current evidence. No evidence = no strong score.</a:t>
            </a:r>
          </a:p>
        </p:txBody>
      </p:sp>
    </p:spTree>
    <p:extLst>
      <p:ext uri="{BB962C8B-B14F-4D97-AF65-F5344CB8AC3E}">
        <p14:creationId xmlns:p14="http://schemas.microsoft.com/office/powerpoint/2010/main" val="166695277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69CA4258-91DF-42AE-9363-9EC9E4CA1C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6859D82-87FE-4677-BE5C-4CF2134983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CONTROLLED CHANGE</a:t>
            </a:r>
          </a:p>
        </p:txBody>
      </p:sp>
      <p:pic>
        <p:nvPicPr>
          <p:cNvPr id="24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0325d95b5be4b6f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983AEAB-BD5C-4F54-B1A1-B05F40C372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AD78684-755B-46FE-B70C-9C9D97C6FC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18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51C9773-D9CD-42F3-8030-1107100E88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13233B"/>
                </a:solidFill>
              </a:defRPr>
            </a:pPr>
            <a:r>
              <a:rPr sz="2325" b="1" i="0">
                <a:solidFill>
                  <a:srgbClr val="13233B"/>
                </a:solidFill>
              </a:rPr>
              <a:t>Implement the change with a test, a fallback, and post-change proof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3C4599E-D87D-4C65-AB59-5A6427452A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097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2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813499ad9e54bb7"/>
          <a:stretch xmlns:a="http://schemas.openxmlformats.org/drawingml/2006/main"/>
        </p:blipFill>
        <p:spPr>
          <a:xfrm xmlns:a="http://schemas.openxmlformats.org/drawingml/2006/main">
            <a:off x="685800" y="2214002"/>
            <a:ext cx="2238375" cy="2896721"/>
          </a:xfrm>
          <a:prstGeom xmlns:a="http://schemas.openxmlformats.org/drawingml/2006/main" prst="rect">
            <a:avLst/>
          </a:prstGeom>
        </p:spPr>
      </p:pic>
      <p:pic>
        <p:nvPicPr>
          <p:cNvPr id="30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b69301c229c4ba6"/>
          <a:stretch xmlns:a="http://schemas.openxmlformats.org/drawingml/2006/main"/>
        </p:blipFill>
        <p:spPr>
          <a:xfrm xmlns:a="http://schemas.openxmlformats.org/drawingml/2006/main">
            <a:off x="3076575" y="2214002"/>
            <a:ext cx="2238375" cy="2896721"/>
          </a:xfrm>
          <a:prstGeom xmlns:a="http://schemas.openxmlformats.org/drawingml/2006/main" prst="rect">
            <a:avLst/>
          </a:prstGeom>
        </p:spPr>
      </p:pic>
      <p:pic>
        <p:nvPicPr>
          <p:cNvPr id="31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6bfe2a11fbb4fe9"/>
          <a:stretch xmlns:a="http://schemas.openxmlformats.org/drawingml/2006/main"/>
        </p:blipFill>
        <p:spPr>
          <a:xfrm xmlns:a="http://schemas.openxmlformats.org/drawingml/2006/main">
            <a:off x="5467350" y="2214002"/>
            <a:ext cx="2238375" cy="2896721"/>
          </a:xfrm>
          <a:prstGeom xmlns:a="http://schemas.openxmlformats.org/drawingml/2006/main" prst="rect">
            <a:avLst/>
          </a:prstGeom>
        </p:spPr>
      </p:pic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EA38C03-0339-489E-BD91-F8C988237A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48625" y="1733550"/>
            <a:ext cx="4000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E789B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6DFEF69-A711-45C4-A1A8-E035239E59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20125" y="1733550"/>
            <a:ext cx="2190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4E789B"/>
                </a:solidFill>
              </a:defRPr>
            </a:pPr>
            <a:r>
              <a:rPr sz="1425" b="1" i="0">
                <a:solidFill>
                  <a:srgbClr val="4E789B"/>
                </a:solidFill>
              </a:rPr>
              <a:t>IMPACT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881F0AE-6982-4AD1-A44C-9AEF5F18F5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20125" y="2076450"/>
            <a:ext cx="2476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0" i="0">
                <a:solidFill>
                  <a:srgbClr val="17202B"/>
                </a:solidFill>
              </a:defRPr>
            </a:pPr>
            <a:r>
              <a:rPr sz="1275" b="0" i="0">
                <a:solidFill>
                  <a:srgbClr val="17202B"/>
                </a:solidFill>
              </a:rPr>
              <a:t>Systems • documents • data • vendors • people • guests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DD905D1-76DF-4D8E-AA60-43BEF532C8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48625" y="3019425"/>
            <a:ext cx="4000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8432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CFE8597-F6EA-4260-AF82-CF2422C32D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20125" y="3019425"/>
            <a:ext cx="2190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A98432"/>
                </a:solidFill>
              </a:defRPr>
            </a:pPr>
            <a:r>
              <a:rPr sz="1425" b="1" i="0">
                <a:solidFill>
                  <a:srgbClr val="A98432"/>
                </a:solidFill>
              </a:rPr>
              <a:t>PLAN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E50049E-D9BB-4186-A876-5F60732988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20125" y="3362325"/>
            <a:ext cx="2476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0" i="0">
                <a:solidFill>
                  <a:srgbClr val="17202B"/>
                </a:solidFill>
              </a:defRPr>
            </a:pPr>
            <a:r>
              <a:rPr sz="1275" b="0" i="0">
                <a:solidFill>
                  <a:srgbClr val="17202B"/>
                </a:solidFill>
              </a:rPr>
              <a:t>Approval • pilot • training • rollout • rollback • evidence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21A1410-59C3-4FC0-BE78-BB4D31CF1F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48625" y="4305300"/>
            <a:ext cx="4000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67058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37880E76-8CFA-45D1-B463-D516123460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20125" y="4305300"/>
            <a:ext cx="2190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467058"/>
                </a:solidFill>
              </a:defRPr>
            </a:pPr>
            <a:r>
              <a:rPr sz="1425" b="1" i="0">
                <a:solidFill>
                  <a:srgbClr val="467058"/>
                </a:solidFill>
              </a:rPr>
              <a:t>VERIFY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B0C24E7A-1E4B-4E01-ADE2-DA3219F5CF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20125" y="4648200"/>
            <a:ext cx="2476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0" i="0">
                <a:solidFill>
                  <a:srgbClr val="17202B"/>
                </a:solidFill>
              </a:defRPr>
            </a:pPr>
            <a:r>
              <a:rPr sz="1275" b="0" i="0">
                <a:solidFill>
                  <a:srgbClr val="17202B"/>
                </a:solidFill>
              </a:rPr>
              <a:t>Expected result • guardrails • incident • adoption • closure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5CEC5EDB-F15A-4A4A-A6C2-100FF3E917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5505450"/>
            <a:ext cx="3190875" cy="533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979CB3B9-4590-48BE-A4CF-22625AEF89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5619750"/>
            <a:ext cx="2847975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00" b="1" i="0">
                <a:solidFill>
                  <a:srgbClr val="FFFFFF"/>
                </a:solidFill>
              </a:defRPr>
            </a:pPr>
            <a:r>
              <a:rPr sz="1200" b="1" i="0">
                <a:solidFill>
                  <a:srgbClr val="FFFFFF"/>
                </a:solidFill>
              </a:rPr>
              <a:t>Do not close the plan until proof shows the change worked.</a:t>
            </a:r>
          </a:p>
        </p:txBody>
      </p:sp>
    </p:spTree>
    <p:extLst>
      <p:ext uri="{BB962C8B-B14F-4D97-AF65-F5344CB8AC3E}">
        <p14:creationId xmlns:p14="http://schemas.microsoft.com/office/powerpoint/2010/main" val="1726161781"/>
      </p:ext>
    </p:extLst>
  </p:cSld>
</p:sld>
</file>

<file path=ppt/slides/slide19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26FB59FA-C309-4EFF-AD54-A28C6C6190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4E35DDB-4EB4-4A64-9310-8D1A4C0562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60-Day Guided Installation</a:t>
            </a:r>
          </a:p>
        </p:txBody>
      </p:sp>
      <p:pic>
        <p:nvPicPr>
          <p:cNvPr id="24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37b1439f8244474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779AED2-A724-4152-BD3B-A7609E14B0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E375FF1-F0FC-4D98-BBF6-32A9674893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19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B4F4544-BDC6-416E-8E9C-631EEDDD40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13233B"/>
                </a:solidFill>
              </a:defRPr>
            </a:pPr>
            <a:r>
              <a:rPr sz="2325" b="1" i="0">
                <a:solidFill>
                  <a:srgbClr val="13233B"/>
                </a:solidFill>
              </a:rPr>
              <a:t>Install the control discipline before trying to monitor everything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0188F3F-57F0-4D0D-97D7-4A37CA98E8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097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0308772-4A55-4392-8542-D4BDDE0D48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76375"/>
            <a:ext cx="3333750" cy="838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DBA9B5B-D2B5-400E-9077-DB790D457A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00200"/>
            <a:ext cx="29908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C9A44D"/>
                </a:solidFill>
              </a:defRPr>
            </a:pPr>
            <a:r>
              <a:rPr sz="1275" b="1" i="0">
                <a:solidFill>
                  <a:srgbClr val="C9A44D"/>
                </a:solidFill>
              </a:rPr>
              <a:t>DAYS 1–30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D7F2786-7F8C-4671-A22A-97FAA86514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924050"/>
            <a:ext cx="29908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650" b="1" i="0">
                <a:solidFill>
                  <a:srgbClr val="FFFFFF"/>
                </a:solidFill>
              </a:defRPr>
            </a:pPr>
            <a:r>
              <a:rPr sz="1650" b="1" i="0">
                <a:solidFill>
                  <a:srgbClr val="FFFFFF"/>
                </a:solidFill>
              </a:rPr>
              <a:t>CONTROL THE BASE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09C5BAC-CD25-44A0-8FAF-6907B94015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2647950"/>
            <a:ext cx="2762250" cy="2524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• Assign Center, system, source, and document owners</a:t>
            </a:r>
          </a:p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• Complete the System Registry and Source Register</a:t>
            </a:r>
          </a:p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• Identify current files and obvious duplicates</a:t>
            </a:r>
          </a:p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• Schedule quarterly and annual review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85C4A4B-5897-409A-904D-1BE6C797E9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29125" y="1476375"/>
            <a:ext cx="3333750" cy="838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E789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6E0C599-DA26-4C9C-A2F1-AA1094C9EC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00575" y="1600200"/>
            <a:ext cx="29908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C9A44D"/>
                </a:solidFill>
              </a:defRPr>
            </a:pPr>
            <a:r>
              <a:rPr sz="1275" b="1" i="0">
                <a:solidFill>
                  <a:srgbClr val="C9A44D"/>
                </a:solidFill>
              </a:rPr>
              <a:t>DAYS 31–60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0D5EEE4-EF0F-4975-A99E-79839612C2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00575" y="1924050"/>
            <a:ext cx="29908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650" b="1" i="0">
                <a:solidFill>
                  <a:srgbClr val="FFFFFF"/>
                </a:solidFill>
              </a:defRPr>
            </a:pPr>
            <a:r>
              <a:rPr sz="1650" b="1" i="0">
                <a:solidFill>
                  <a:srgbClr val="FFFFFF"/>
                </a:solidFill>
              </a:rPr>
              <a:t>BUILD EVIDENCE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02F091E-31D9-4075-A81F-F881AF2A53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14875" y="2647950"/>
            <a:ext cx="2762250" cy="2524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• Register active standards and evidence rules</a:t>
            </a:r>
          </a:p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• Launch change, risk, vendor, exception, and action logs</a:t>
            </a:r>
          </a:p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• Test three critical cross-system handoffs</a:t>
            </a:r>
          </a:p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• Review training currency and critical vendors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A29FABB4-2B5E-4BB1-8395-73E0967666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1476375"/>
            <a:ext cx="3333750" cy="838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84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98BBFFFD-C805-4445-99C8-DA94BCCB43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43900" y="1600200"/>
            <a:ext cx="29908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C9A44D"/>
                </a:solidFill>
              </a:defRPr>
            </a:pPr>
            <a:r>
              <a:rPr sz="1275" b="1" i="0">
                <a:solidFill>
                  <a:srgbClr val="C9A44D"/>
                </a:solidFill>
              </a:rPr>
              <a:t>DAYS 61–90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6C1D5FE2-92D3-4756-BCC1-10C1AE009B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43900" y="1924050"/>
            <a:ext cx="29908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650" b="1" i="0">
                <a:solidFill>
                  <a:srgbClr val="FFFFFF"/>
                </a:solidFill>
              </a:defRPr>
            </a:pPr>
            <a:r>
              <a:rPr sz="1650" b="1" i="0">
                <a:solidFill>
                  <a:srgbClr val="FFFFFF"/>
                </a:solidFill>
              </a:rPr>
              <a:t>VERIFY &amp; RENEW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119D1F5E-C347-4530-8F74-F34A944C01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2647950"/>
            <a:ext cx="2762250" cy="2524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• Complete health and maturity assessments</a:t>
            </a:r>
          </a:p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• Choose no more than three 90-day priorities</a:t>
            </a:r>
          </a:p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• Implement one controlled change end to end</a:t>
            </a:r>
          </a:p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• Approve the 180-day roadmap and review calendar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F98A176C-06E7-4A54-AC04-43B1AA149F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38300" y="5429250"/>
            <a:ext cx="8915400" cy="628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0ADF9097-41C2-47A4-A342-BEFC9EF4E2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24050" y="5553075"/>
            <a:ext cx="83439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1" i="0">
                <a:solidFill>
                  <a:srgbClr val="13233B"/>
                </a:solidFill>
              </a:defRPr>
            </a:pPr>
            <a:r>
              <a:rPr sz="1350" b="1" i="0">
                <a:solidFill>
                  <a:srgbClr val="13233B"/>
                </a:solidFill>
              </a:rPr>
              <a:t>Advance only when owners are named, current files are identifiable, decisions are traceable, and managers can show the evidence behind each score.</a:t>
            </a:r>
          </a:p>
        </p:txBody>
      </p:sp>
    </p:spTree>
    <p:extLst>
      <p:ext uri="{BB962C8B-B14F-4D97-AF65-F5344CB8AC3E}">
        <p14:creationId xmlns:p14="http://schemas.microsoft.com/office/powerpoint/2010/main" val="1217023310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441D8C95-1F09-43E0-B38B-E1C0E828A5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C8920E9-3DDC-419B-9AB7-065F9592F2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WHY THE CENTER EXISTS</a:t>
            </a:r>
          </a:p>
        </p:txBody>
      </p:sp>
      <p:pic>
        <p:nvPicPr>
          <p:cNvPr id="24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3043b0f97a24b5a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570A06C-672D-4931-9A6E-2240DAF2E0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AB55D49-D532-444C-BA18-EF15747DBE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02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D9E9F58-8D89-4AB5-8631-DF7B1CE113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13233B"/>
                </a:solidFill>
              </a:defRPr>
            </a:pPr>
            <a:r>
              <a:rPr sz="2325" b="1" i="0">
                <a:solidFill>
                  <a:srgbClr val="13233B"/>
                </a:solidFill>
              </a:rPr>
              <a:t>A finished system starts aging the day it is released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846CE9A-5EE7-40B3-B955-9BB5C7E06B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097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A9B199A-7292-465F-B0B9-659CBF6776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1447800"/>
            <a:ext cx="2476500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RULES MOVE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86BED1C-4A17-406D-BB62-7C7718060C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67125" y="1447800"/>
            <a:ext cx="7429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Food-code adoption, employment rules, accessibility duties, consumer guidance, and payment requirements can change.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FBECE0C-CF95-480F-B98D-7095C697D0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67125" y="2133600"/>
            <a:ext cx="74295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C7A2857-CC6A-4DCC-BDE7-56ADB973AB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2438400"/>
            <a:ext cx="2476500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TOOLS MOVE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A4D3701-E300-4592-A123-2D5C51841D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67125" y="2438400"/>
            <a:ext cx="7429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POS, delivery, payment, CRM, automation, and AI platforms change capability, terms, integrations, and risk.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DB1DC0F-5AB3-4DEC-A36A-F28176B892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67125" y="3124200"/>
            <a:ext cx="74295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63A044B-EB43-497B-A18F-72210C3CEF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429000"/>
            <a:ext cx="2476500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EVIDENCE EXPIRES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27142C8-E5DD-4BE5-AD6D-A26AB4EAB3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67125" y="3429000"/>
            <a:ext cx="7429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Training, vendor evidence, reviews, certifications, screenshots, approvals, and tests lose currency.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A53E3848-77A8-4D1D-91FE-B8A15FE057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67125" y="4114800"/>
            <a:ext cx="74295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97BBFA78-C78F-4EFB-A9E1-1977633495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4419600"/>
            <a:ext cx="2476500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9A4A3C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FILES DRIFT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0D8CF78-F7B3-4446-933E-46119749B1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67125" y="4419600"/>
            <a:ext cx="7429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02B"/>
                </a:solidFill>
              </a:defRPr>
            </a:pPr>
            <a:r>
              <a:rPr sz="1500" b="0" i="0">
                <a:solidFill>
                  <a:srgbClr val="17202B"/>
                </a:solidFill>
              </a:rPr>
              <a:t>Uncontrolled copies, renamed forms, missing owners, and unclear replacements create competing instructions.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8D3267A9-D348-475A-B37A-99A7009AC7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67125" y="5105400"/>
            <a:ext cx="74295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7E52A9A0-934C-4B50-88F9-635E418C01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5572125"/>
            <a:ext cx="8763000" cy="533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526204E7-49EA-4854-9631-B78632D938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81200" y="5695950"/>
            <a:ext cx="82296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425" b="1" i="0">
                <a:solidFill>
                  <a:srgbClr val="FFFFFF"/>
                </a:solidFill>
              </a:defRPr>
            </a:pPr>
            <a:r>
              <a:rPr sz="1425" b="1" i="0">
                <a:solidFill>
                  <a:srgbClr val="FFFFFF"/>
                </a:solidFill>
              </a:rPr>
              <a:t>The Center is the update mechanism: authority, intelligence, risk, evidence, exception, change, and renewal.</a:t>
            </a:r>
          </a:p>
        </p:txBody>
      </p:sp>
    </p:spTree>
    <p:extLst>
      <p:ext uri="{BB962C8B-B14F-4D97-AF65-F5344CB8AC3E}">
        <p14:creationId xmlns:p14="http://schemas.microsoft.com/office/powerpoint/2010/main" val="1035172879"/>
      </p:ext>
    </p:extLst>
  </p:cSld>
</p:sld>
</file>

<file path=ppt/slides/slide20.xml><?xml version="1.0" encoding="utf-8"?>
<p:sld xmlns:p="http://schemas.openxmlformats.org/presentationml/2006/main">
  <p:cSld>
    <p:bg>
      <p:bgPr>
        <a:solidFill xmlns:a="http://schemas.openxmlformats.org/drawingml/2006/main">
          <a:srgbClr val="13233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89BBC44-59E5-4E46-802C-8FAFB74A7B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8916D42-666E-4E5E-A6FF-4D28F7E2C2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8572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1" i="0">
                <a:solidFill>
                  <a:srgbClr val="C9A44D"/>
                </a:solidFill>
              </a:defRPr>
            </a:pPr>
            <a:r>
              <a:rPr sz="1275" b="1" i="0">
                <a:solidFill>
                  <a:srgbClr val="C9A44D"/>
                </a:solidFill>
              </a:rPr>
              <a:t>THE GRAVITY STANDARDS &amp; INTELLIGENCE CENTER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4636BCD-F9A3-461A-A2B6-D908A5B92D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00150"/>
            <a:ext cx="7000875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375" b="1" i="0">
                <a:solidFill>
                  <a:srgbClr val="FFFFFF"/>
                </a:solidFill>
              </a:defRPr>
            </a:pPr>
            <a:r>
              <a:rPr sz="3375" b="1" i="0">
                <a:solidFill>
                  <a:srgbClr val="FFFFFF"/>
                </a:solidFill>
              </a:rPr>
              <a:t>Keep the standard current.</a:t>
            </a:r>
          </a:p>
          <a:p xmlns:a="http://schemas.openxmlformats.org/drawingml/2006/main">
            <a:pPr algn="l">
              <a:defRPr sz="3375" b="1" i="0">
                <a:solidFill>
                  <a:srgbClr val="FFFFFF"/>
                </a:solidFill>
              </a:defRPr>
            </a:pPr>
            <a:r>
              <a:rPr sz="3375" b="1" i="0">
                <a:solidFill>
                  <a:srgbClr val="FFFFFF"/>
                </a:solidFill>
              </a:rPr>
              <a:t>Keep the evidence visible.</a:t>
            </a:r>
          </a:p>
          <a:p xmlns:a="http://schemas.openxmlformats.org/drawingml/2006/main">
            <a:pPr algn="l">
              <a:defRPr sz="3375" b="1" i="0">
                <a:solidFill>
                  <a:srgbClr val="FFFFFF"/>
                </a:solidFill>
              </a:defRPr>
            </a:pPr>
            <a:r>
              <a:rPr sz="3375" b="1" i="0">
                <a:solidFill>
                  <a:srgbClr val="FFFFFF"/>
                </a:solidFill>
              </a:rPr>
              <a:t>Keep the change controlled.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7DF4947-7883-4A68-87AE-DF3AE5C03C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638550"/>
            <a:ext cx="31432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725" b="1" i="0">
                <a:solidFill>
                  <a:srgbClr val="C9A44D"/>
                </a:solidFill>
              </a:defRPr>
            </a:pPr>
            <a:r>
              <a:rPr sz="1725" b="1" i="0">
                <a:solidFill>
                  <a:srgbClr val="C9A44D"/>
                </a:solidFill>
              </a:rPr>
              <a:t>BEGIN WITH SIX ACTIONS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E9068D4-B4A0-40FE-A98E-C636DC9EED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114800"/>
            <a:ext cx="6191250" cy="1885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E3EAF2"/>
                </a:solidFill>
              </a:defRPr>
            </a:pPr>
            <a:r>
              <a:rPr sz="1500" b="0" i="0">
                <a:solidFill>
                  <a:srgbClr val="E3EAF2"/>
                </a:solidFill>
              </a:rPr>
              <a:t>• Assign the Center owner</a:t>
            </a:r>
          </a:p>
          <a:p xmlns:a="http://schemas.openxmlformats.org/drawingml/2006/main">
            <a:pPr algn="l">
              <a:defRPr sz="1500" b="0" i="0">
                <a:solidFill>
                  <a:srgbClr val="E3EAF2"/>
                </a:solidFill>
              </a:defRPr>
            </a:pPr>
            <a:r>
              <a:rPr sz="1500" b="0" i="0">
                <a:solidFill>
                  <a:srgbClr val="E3EAF2"/>
                </a:solidFill>
              </a:rPr>
              <a:t>• Confirm every Gravity system owner</a:t>
            </a:r>
          </a:p>
          <a:p xmlns:a="http://schemas.openxmlformats.org/drawingml/2006/main">
            <a:pPr algn="l">
              <a:defRPr sz="1500" b="0" i="0">
                <a:solidFill>
                  <a:srgbClr val="E3EAF2"/>
                </a:solidFill>
              </a:defRPr>
            </a:pPr>
            <a:r>
              <a:rPr sz="1500" b="0" i="0">
                <a:solidFill>
                  <a:srgbClr val="E3EAF2"/>
                </a:solidFill>
              </a:rPr>
              <a:t>• Identify the current controlled files</a:t>
            </a:r>
          </a:p>
          <a:p xmlns:a="http://schemas.openxmlformats.org/drawingml/2006/main">
            <a:pPr algn="l">
              <a:defRPr sz="1500" b="0" i="0">
                <a:solidFill>
                  <a:srgbClr val="E3EAF2"/>
                </a:solidFill>
              </a:defRPr>
            </a:pPr>
            <a:r>
              <a:rPr sz="1500" b="0" i="0">
                <a:solidFill>
                  <a:srgbClr val="E3EAF2"/>
                </a:solidFill>
              </a:rPr>
              <a:t>• Load the trusted source register</a:t>
            </a:r>
          </a:p>
          <a:p xmlns:a="http://schemas.openxmlformats.org/drawingml/2006/main">
            <a:pPr algn="l">
              <a:defRPr sz="1500" b="0" i="0">
                <a:solidFill>
                  <a:srgbClr val="E3EAF2"/>
                </a:solidFill>
              </a:defRPr>
            </a:pPr>
            <a:r>
              <a:rPr sz="1500" b="0" i="0">
                <a:solidFill>
                  <a:srgbClr val="E3EAF2"/>
                </a:solidFill>
              </a:rPr>
              <a:t>• Schedule the first standards review</a:t>
            </a:r>
          </a:p>
          <a:p xmlns:a="http://schemas.openxmlformats.org/drawingml/2006/main">
            <a:pPr algn="l">
              <a:defRPr sz="1500" b="0" i="0">
                <a:solidFill>
                  <a:srgbClr val="E3EAF2"/>
                </a:solidFill>
              </a:defRPr>
            </a:pPr>
            <a:r>
              <a:rPr sz="1500" b="0" i="0">
                <a:solidFill>
                  <a:srgbClr val="E3EAF2"/>
                </a:solidFill>
              </a:rPr>
              <a:t>• Choose one cross-system control to test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0E80CCE-BC7F-4207-9DF5-E0238963DA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762000"/>
            <a:ext cx="3619500" cy="4953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19050">
            <a:solidFill>
              <a:srgbClr val="C9A44D"/>
            </a:solidFill>
            <a:prstDash val="solid"/>
          </a:ln>
        </p:spPr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2f5ef69f7d14961"/>
          <a:stretch xmlns:a="http://schemas.openxmlformats.org/drawingml/2006/main"/>
        </p:blipFill>
        <p:spPr>
          <a:xfrm xmlns:a="http://schemas.openxmlformats.org/drawingml/2006/main">
            <a:off x="8143875" y="1066800"/>
            <a:ext cx="2952750" cy="2952750"/>
          </a:xfrm>
          <a:prstGeom xmlns:a="http://schemas.openxmlformats.org/drawingml/2006/main" prst="rect">
            <a:avLst/>
          </a:prstGeom>
        </p:spPr>
      </p:pic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9EF0715-A2BC-4375-AD10-C9685690FD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4267200"/>
            <a:ext cx="30480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75" b="1" i="0">
                <a:solidFill>
                  <a:srgbClr val="FFFFFF"/>
                </a:solidFill>
              </a:defRPr>
            </a:pPr>
            <a:r>
              <a:rPr sz="1575" b="1" i="0">
                <a:solidFill>
                  <a:srgbClr val="FFFFFF"/>
                </a:solidFill>
              </a:rPr>
              <a:t>OBSERVE • ASSESS • DECIDE</a:t>
            </a:r>
          </a:p>
          <a:p xmlns:a="http://schemas.openxmlformats.org/drawingml/2006/main">
            <a:pPr algn="ctr">
              <a:defRPr sz="1575" b="1" i="0">
                <a:solidFill>
                  <a:srgbClr val="FFFFFF"/>
                </a:solidFill>
              </a:defRPr>
            </a:pPr>
            <a:r>
              <a:rPr sz="1575" b="1" i="0">
                <a:solidFill>
                  <a:srgbClr val="FFFFFF"/>
                </a:solidFill>
              </a:rPr>
              <a:t>CONTROL • VERIFY • RENEW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1FFEA0A-DB7C-4600-B79A-691D0D758D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5334000"/>
            <a:ext cx="3048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675" b="0" i="0">
                <a:solidFill>
                  <a:srgbClr val="AEB8C6"/>
                </a:solidFill>
              </a:defRPr>
            </a:pPr>
            <a:r>
              <a:rPr sz="675" b="0" i="0">
                <a:solidFill>
                  <a:srgbClr val="AEB8C6"/>
                </a:solidFill>
              </a:rPr>
              <a:t>Published by Thomas Monroe Books</a:t>
            </a:r>
          </a:p>
        </p:txBody>
      </p:sp>
    </p:spTree>
    <p:extLst>
      <p:ext uri="{BB962C8B-B14F-4D97-AF65-F5344CB8AC3E}">
        <p14:creationId xmlns:p14="http://schemas.microsoft.com/office/powerpoint/2010/main" val="1293735878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1" name="">
            <a:extLst xmlns:a="http://schemas.openxmlformats.org/drawingml/2006/main">
              <a:ext uri="{FF2B5EF4-FFF2-40B4-BE49-F238E27FC236}">
                <a16:creationId xmlns:a16="http://schemas.microsoft.com/office/drawing/2014/main" id="{B98A7417-376B-47B3-8947-7C1200E408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DD72857-12E5-4781-A502-73D9281515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SYSTEM POSITION</a:t>
            </a:r>
          </a:p>
        </p:txBody>
      </p:sp>
      <p:pic>
        <p:nvPicPr>
          <p:cNvPr id="43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e8065fb20044976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FF4A9F1-404C-4F33-AB8A-6CB23FF067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E6504F0-52EE-417F-B58E-E4B0A78919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03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E0271D3-B39D-4356-9BB5-650B92B3BB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13233B"/>
                </a:solidFill>
              </a:defRPr>
            </a:pPr>
            <a:r>
              <a:rPr sz="2325" b="1" i="0">
                <a:solidFill>
                  <a:srgbClr val="13233B"/>
                </a:solidFill>
              </a:rPr>
              <a:t>The Center governs every Gravity system without replacing its operating records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C9EB828-EABA-4E06-905E-5F2A8567FE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097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E5FECBA-91B6-457B-824E-67A4C12B76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38300"/>
            <a:ext cx="2238375" cy="800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19050">
            <a:solidFill>
              <a:srgbClr val="467058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915816A-8597-4B3E-BD28-4EB49CEAF8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9650" y="1771650"/>
            <a:ext cx="5905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13233B"/>
                </a:solidFill>
              </a:defRPr>
            </a:pPr>
            <a:r>
              <a:rPr sz="1425" b="1" i="0">
                <a:solidFill>
                  <a:srgbClr val="13233B"/>
                </a:solidFill>
              </a:rPr>
              <a:t>GRV-L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88FA058-B875-44C4-9B14-D5DB17A953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1781175"/>
            <a:ext cx="1333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17202B"/>
                </a:solidFill>
              </a:defRPr>
            </a:pPr>
            <a:r>
              <a:rPr sz="1350" b="1" i="0">
                <a:solidFill>
                  <a:srgbClr val="17202B"/>
                </a:solidFill>
              </a:rPr>
              <a:t>Leadership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FE4E405-D41B-4EB7-91A4-29DA3B88F8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" y="2133600"/>
            <a:ext cx="1905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975" b="0" i="0">
                <a:solidFill>
                  <a:srgbClr val="65707D"/>
                </a:solidFill>
              </a:defRPr>
            </a:pPr>
            <a:r>
              <a:rPr sz="975" b="0" i="0">
                <a:solidFill>
                  <a:srgbClr val="65707D"/>
                </a:solidFill>
              </a:rPr>
              <a:t>Owns its operating work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32E3292-92CB-4808-910E-41432757B7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76625" y="1638300"/>
            <a:ext cx="2238375" cy="800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19050">
            <a:solidFill>
              <a:srgbClr val="4E789B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E3630C5-7B39-42C6-BFE2-D7F3E8CD81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29025" y="1771650"/>
            <a:ext cx="5905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13233B"/>
                </a:solidFill>
              </a:defRPr>
            </a:pPr>
            <a:r>
              <a:rPr sz="1425" b="1" i="0">
                <a:solidFill>
                  <a:srgbClr val="13233B"/>
                </a:solidFill>
              </a:rPr>
              <a:t>GRV-T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729D9200-34BC-444A-A632-BD3A30E6B2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1781175"/>
            <a:ext cx="1333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17202B"/>
                </a:solidFill>
              </a:defRPr>
            </a:pPr>
            <a:r>
              <a:rPr sz="1350" b="1" i="0">
                <a:solidFill>
                  <a:srgbClr val="17202B"/>
                </a:solidFill>
              </a:rPr>
              <a:t>Training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1440A11-A76A-4D85-9324-F21E7B2DBB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48075" y="2133600"/>
            <a:ext cx="1905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975" b="0" i="0">
                <a:solidFill>
                  <a:srgbClr val="65707D"/>
                </a:solidFill>
              </a:defRPr>
            </a:pPr>
            <a:r>
              <a:rPr sz="975" b="0" i="0">
                <a:solidFill>
                  <a:srgbClr val="65707D"/>
                </a:solidFill>
              </a:rPr>
              <a:t>Owns its operating work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429A300-C4FC-49B1-B0BB-67CE2A7EA1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638300"/>
            <a:ext cx="2238375" cy="800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19050">
            <a:solidFill>
              <a:srgbClr val="B66A32"/>
            </a:solidFill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70A95F0D-012C-4B15-B3ED-DB8793F81B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48400" y="1771650"/>
            <a:ext cx="5905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13233B"/>
                </a:solidFill>
              </a:defRPr>
            </a:pPr>
            <a:r>
              <a:rPr sz="1425" b="1" i="0">
                <a:solidFill>
                  <a:srgbClr val="13233B"/>
                </a:solidFill>
              </a:rPr>
              <a:t>GRV-C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27AACE4C-DA64-4331-BCF3-6C441D7479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38950" y="1781175"/>
            <a:ext cx="1333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17202B"/>
                </a:solidFill>
              </a:defRPr>
            </a:pPr>
            <a:r>
              <a:rPr sz="1350" b="1" i="0">
                <a:solidFill>
                  <a:srgbClr val="17202B"/>
                </a:solidFill>
              </a:rPr>
              <a:t>Cost &amp; Labor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8C5DA929-1CB2-4E84-B623-DCA0C19D19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67450" y="2133600"/>
            <a:ext cx="1905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975" b="0" i="0">
                <a:solidFill>
                  <a:srgbClr val="65707D"/>
                </a:solidFill>
              </a:defRPr>
            </a:pPr>
            <a:r>
              <a:rPr sz="975" b="0" i="0">
                <a:solidFill>
                  <a:srgbClr val="65707D"/>
                </a:solidFill>
              </a:rPr>
              <a:t>Owns its operating work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9E10D04D-44FB-4062-AB0B-D652DEE10A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15375" y="1638300"/>
            <a:ext cx="2238375" cy="800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19050">
            <a:solidFill>
              <a:srgbClr val="62567B"/>
            </a:solidFill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659E4449-CF4E-44B8-87A0-2797542C05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67775" y="1771650"/>
            <a:ext cx="5905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13233B"/>
                </a:solidFill>
              </a:defRPr>
            </a:pPr>
            <a:r>
              <a:rPr sz="1425" b="1" i="0">
                <a:solidFill>
                  <a:srgbClr val="13233B"/>
                </a:solidFill>
              </a:rPr>
              <a:t>GRV-S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75E4E5D1-EAC3-49B1-9254-3FF7F7C4F7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58325" y="1781175"/>
            <a:ext cx="1333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17202B"/>
                </a:solidFill>
              </a:defRPr>
            </a:pPr>
            <a:r>
              <a:rPr sz="1350" b="1" i="0">
                <a:solidFill>
                  <a:srgbClr val="17202B"/>
                </a:solidFill>
              </a:rPr>
              <a:t>Service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6305BF58-A4F6-4B9A-9B86-C4A5D40412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86825" y="2133600"/>
            <a:ext cx="1905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975" b="0" i="0">
                <a:solidFill>
                  <a:srgbClr val="65707D"/>
                </a:solidFill>
              </a:defRPr>
            </a:pPr>
            <a:r>
              <a:rPr sz="975" b="0" i="0">
                <a:solidFill>
                  <a:srgbClr val="65707D"/>
                </a:solidFill>
              </a:rPr>
              <a:t>Owns its operating work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E6FF107F-443A-45C0-A374-87A2933D18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781300"/>
            <a:ext cx="2238375" cy="800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19050">
            <a:solidFill>
              <a:srgbClr val="9A4A3C"/>
            </a:solidFill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D0213F98-D314-4AF5-A489-D3CFBD6DDB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9650" y="2914650"/>
            <a:ext cx="5905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13233B"/>
                </a:solidFill>
              </a:defRPr>
            </a:pPr>
            <a:r>
              <a:rPr sz="1425" b="1" i="0">
                <a:solidFill>
                  <a:srgbClr val="13233B"/>
                </a:solidFill>
              </a:rPr>
              <a:t>GRV-F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D2C211BB-334D-491D-934F-3009CB3E57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2924175"/>
            <a:ext cx="1333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17202B"/>
                </a:solidFill>
              </a:defRPr>
            </a:pPr>
            <a:r>
              <a:rPr sz="1350" b="1" i="0">
                <a:solidFill>
                  <a:srgbClr val="17202B"/>
                </a:solidFill>
              </a:rPr>
              <a:t>Food &amp; Inventory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79F14367-58A3-490B-94B5-933A3BEE5F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" y="3276600"/>
            <a:ext cx="1905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975" b="0" i="0">
                <a:solidFill>
                  <a:srgbClr val="65707D"/>
                </a:solidFill>
              </a:defRPr>
            </a:pPr>
            <a:r>
              <a:rPr sz="975" b="0" i="0">
                <a:solidFill>
                  <a:srgbClr val="65707D"/>
                </a:solidFill>
              </a:rPr>
              <a:t>Owns its operating work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F569050E-7940-468B-A26C-CF85AABB1B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76625" y="2781300"/>
            <a:ext cx="2238375" cy="800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19050">
            <a:solidFill>
              <a:srgbClr val="3E7473"/>
            </a:solidFill>
            <a:prstDash val="solid"/>
          </a:ln>
        </p:spPr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339FB841-950D-4C08-AFC0-B9B3418282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29025" y="2914650"/>
            <a:ext cx="5905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13233B"/>
                </a:solidFill>
              </a:defRPr>
            </a:pPr>
            <a:r>
              <a:rPr sz="1425" b="1" i="0">
                <a:solidFill>
                  <a:srgbClr val="13233B"/>
                </a:solidFill>
              </a:rPr>
              <a:t>GRV-R</a:t>
            </a:r>
          </a:p>
        </p:txBody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4399EA02-A626-4518-A780-15B1E49528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2924175"/>
            <a:ext cx="1333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17202B"/>
                </a:solidFill>
              </a:defRPr>
            </a:pPr>
            <a:r>
              <a:rPr sz="1350" b="1" i="0">
                <a:solidFill>
                  <a:srgbClr val="17202B"/>
                </a:solidFill>
              </a:rPr>
              <a:t>CRM</a:t>
            </a:r>
          </a:p>
        </p:txBody>
      </p:sp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4F59E187-7237-4C90-B2B2-DF3935323F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48075" y="3276600"/>
            <a:ext cx="1905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975" b="0" i="0">
                <a:solidFill>
                  <a:srgbClr val="65707D"/>
                </a:solidFill>
              </a:defRPr>
            </a:pPr>
            <a:r>
              <a:rPr sz="975" b="0" i="0">
                <a:solidFill>
                  <a:srgbClr val="65707D"/>
                </a:solidFill>
              </a:rPr>
              <a:t>Owns its operating work</a:t>
            </a:r>
          </a:p>
        </p:txBody>
      </p:sp>
      <p:sp>
        <p:nvSpPr>
          <p:cNvPr id="32" name="">
            <a:extLst xmlns:a="http://schemas.openxmlformats.org/drawingml/2006/main">
              <a:ext uri="{FF2B5EF4-FFF2-40B4-BE49-F238E27FC236}">
                <a16:creationId xmlns:a16="http://schemas.microsoft.com/office/drawing/2014/main" id="{5A447DC1-EA5F-4C6F-ACC8-4B41951707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781300"/>
            <a:ext cx="2238375" cy="800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19050">
            <a:solidFill>
              <a:srgbClr val="A98432"/>
            </a:solidFill>
            <a:prstDash val="solid"/>
          </a:ln>
        </p:spPr>
      </p:sp>
      <p:sp>
        <p:nvSpPr>
          <p:cNvPr id="33" name="">
            <a:extLst xmlns:a="http://schemas.openxmlformats.org/drawingml/2006/main">
              <a:ext uri="{FF2B5EF4-FFF2-40B4-BE49-F238E27FC236}">
                <a16:creationId xmlns:a16="http://schemas.microsoft.com/office/drawing/2014/main" id="{B3BA8EEE-BC66-49E2-9190-27A3FB866A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48400" y="2914650"/>
            <a:ext cx="5905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13233B"/>
                </a:solidFill>
              </a:defRPr>
            </a:pPr>
            <a:r>
              <a:rPr sz="1425" b="1" i="0">
                <a:solidFill>
                  <a:srgbClr val="13233B"/>
                </a:solidFill>
              </a:rPr>
              <a:t>GRV-P</a:t>
            </a:r>
          </a:p>
        </p:txBody>
      </p:sp>
      <p:sp>
        <p:nvSpPr>
          <p:cNvPr id="34" name="">
            <a:extLst xmlns:a="http://schemas.openxmlformats.org/drawingml/2006/main">
              <a:ext uri="{FF2B5EF4-FFF2-40B4-BE49-F238E27FC236}">
                <a16:creationId xmlns:a16="http://schemas.microsoft.com/office/drawing/2014/main" id="{E30E5B3E-B056-4C44-9CB0-442C7671B7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38950" y="2924175"/>
            <a:ext cx="1333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17202B"/>
                </a:solidFill>
              </a:defRPr>
            </a:pPr>
            <a:r>
              <a:rPr sz="1350" b="1" i="0">
                <a:solidFill>
                  <a:srgbClr val="17202B"/>
                </a:solidFill>
              </a:rPr>
              <a:t>Profitability</a:t>
            </a:r>
          </a:p>
        </p:txBody>
      </p:sp>
      <p:sp>
        <p:nvSpPr>
          <p:cNvPr id="35" name="">
            <a:extLst xmlns:a="http://schemas.openxmlformats.org/drawingml/2006/main">
              <a:ext uri="{FF2B5EF4-FFF2-40B4-BE49-F238E27FC236}">
                <a16:creationId xmlns:a16="http://schemas.microsoft.com/office/drawing/2014/main" id="{082C14DC-9F69-42CC-AD8F-75AF0AF986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67450" y="3276600"/>
            <a:ext cx="1905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975" b="0" i="0">
                <a:solidFill>
                  <a:srgbClr val="65707D"/>
                </a:solidFill>
              </a:defRPr>
            </a:pPr>
            <a:r>
              <a:rPr sz="975" b="0" i="0">
                <a:solidFill>
                  <a:srgbClr val="65707D"/>
                </a:solidFill>
              </a:rPr>
              <a:t>Owns its operating work</a:t>
            </a:r>
          </a:p>
        </p:txBody>
      </p:sp>
      <p:sp>
        <p:nvSpPr>
          <p:cNvPr id="36" name="">
            <a:extLst xmlns:a="http://schemas.openxmlformats.org/drawingml/2006/main">
              <a:ext uri="{FF2B5EF4-FFF2-40B4-BE49-F238E27FC236}">
                <a16:creationId xmlns:a16="http://schemas.microsoft.com/office/drawing/2014/main" id="{EA3D21BD-A5DD-42F9-AADD-1435A3E148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81250" y="4238625"/>
            <a:ext cx="7429500" cy="1181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19050">
            <a:solidFill>
              <a:srgbClr val="C9A44D"/>
            </a:solidFill>
            <a:prstDash val="solid"/>
          </a:ln>
        </p:spPr>
      </p:sp>
      <p:sp>
        <p:nvSpPr>
          <p:cNvPr id="37" name="">
            <a:extLst xmlns:a="http://schemas.openxmlformats.org/drawingml/2006/main">
              <a:ext uri="{FF2B5EF4-FFF2-40B4-BE49-F238E27FC236}">
                <a16:creationId xmlns:a16="http://schemas.microsoft.com/office/drawing/2014/main" id="{4570FEC0-7116-4B9B-8FEF-943C11F976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62250" y="4476750"/>
            <a:ext cx="138112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700" b="1" i="0">
                <a:solidFill>
                  <a:srgbClr val="C9A44D"/>
                </a:solidFill>
              </a:defRPr>
            </a:pPr>
            <a:r>
              <a:rPr sz="2700" b="1" i="0">
                <a:solidFill>
                  <a:srgbClr val="C9A44D"/>
                </a:solidFill>
              </a:rPr>
              <a:t>GRV-I</a:t>
            </a:r>
          </a:p>
        </p:txBody>
      </p:sp>
      <p:sp>
        <p:nvSpPr>
          <p:cNvPr id="38" name="">
            <a:extLst xmlns:a="http://schemas.openxmlformats.org/drawingml/2006/main">
              <a:ext uri="{FF2B5EF4-FFF2-40B4-BE49-F238E27FC236}">
                <a16:creationId xmlns:a16="http://schemas.microsoft.com/office/drawing/2014/main" id="{0AE82168-BAAC-4DA6-A24E-D85C56229A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4400550"/>
            <a:ext cx="5143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875" b="1" i="0">
                <a:solidFill>
                  <a:srgbClr val="FFFFFF"/>
                </a:solidFill>
              </a:defRPr>
            </a:pPr>
            <a:r>
              <a:rPr sz="1875" b="1" i="0">
                <a:solidFill>
                  <a:srgbClr val="FFFFFF"/>
                </a:solidFill>
              </a:rPr>
              <a:t>STANDARDS &amp; INTELLIGENCE CENTER</a:t>
            </a:r>
          </a:p>
        </p:txBody>
      </p:sp>
      <p:sp>
        <p:nvSpPr>
          <p:cNvPr id="39" name="">
            <a:extLst xmlns:a="http://schemas.openxmlformats.org/drawingml/2006/main">
              <a:ext uri="{FF2B5EF4-FFF2-40B4-BE49-F238E27FC236}">
                <a16:creationId xmlns:a16="http://schemas.microsoft.com/office/drawing/2014/main" id="{8C273497-B320-42CE-8CD9-84FEA15DCD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4876800"/>
            <a:ext cx="5143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0" i="0">
                <a:solidFill>
                  <a:srgbClr val="DDE5EF"/>
                </a:solidFill>
              </a:defRPr>
            </a:pPr>
            <a:r>
              <a:rPr sz="1275" b="0" i="0">
                <a:solidFill>
                  <a:srgbClr val="DDE5EF"/>
                </a:solidFill>
              </a:rPr>
              <a:t>Controls currency • authority • evidence • risk • exceptions • change • maturity</a:t>
            </a:r>
          </a:p>
        </p:txBody>
      </p:sp>
      <p:sp>
        <p:nvSpPr>
          <p:cNvPr id="40" name="">
            <a:extLst xmlns:a="http://schemas.openxmlformats.org/drawingml/2006/main">
              <a:ext uri="{FF2B5EF4-FFF2-40B4-BE49-F238E27FC236}">
                <a16:creationId xmlns:a16="http://schemas.microsoft.com/office/drawing/2014/main" id="{B8C967A7-EE7A-4424-891C-156EE97ED3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5772150"/>
            <a:ext cx="8001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1" i="0">
                <a:solidFill>
                  <a:srgbClr val="13233B"/>
                </a:solidFill>
              </a:defRPr>
            </a:pPr>
            <a:r>
              <a:rPr sz="1350" b="1" i="0">
                <a:solidFill>
                  <a:srgbClr val="13233B"/>
                </a:solidFill>
              </a:rPr>
              <a:t>Operating records stay in their source system. GRV-I stores the control record and the decision trail.</a:t>
            </a:r>
          </a:p>
        </p:txBody>
      </p:sp>
    </p:spTree>
    <p:extLst>
      <p:ext uri="{BB962C8B-B14F-4D97-AF65-F5344CB8AC3E}">
        <p14:creationId xmlns:p14="http://schemas.microsoft.com/office/powerpoint/2010/main" val="53790026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4" name="">
            <a:extLst xmlns:a="http://schemas.openxmlformats.org/drawingml/2006/main">
              <a:ext uri="{FF2B5EF4-FFF2-40B4-BE49-F238E27FC236}">
                <a16:creationId xmlns:a16="http://schemas.microsoft.com/office/drawing/2014/main" id="{7D7DFBAB-C9C8-4889-93DB-C0FA18C1EB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DA2FBAD-4F66-434E-8E05-BED67EC65B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30-TOOL ARCHITECTURE</a:t>
            </a:r>
          </a:p>
        </p:txBody>
      </p:sp>
      <p:pic>
        <p:nvPicPr>
          <p:cNvPr id="4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ecc290ab2254c73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77BC852-3D54-4A4C-B5AE-CF55255D30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E8BE2D7-922C-4286-99ED-2A50EDC3CC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04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BFAC2B6-E5BC-4578-A60B-E364E74329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13233B"/>
                </a:solidFill>
              </a:defRPr>
            </a:pPr>
            <a:r>
              <a:rPr sz="2325" b="1" i="0">
                <a:solidFill>
                  <a:srgbClr val="13233B"/>
                </a:solidFill>
              </a:rPr>
              <a:t>Thirty tools create one control layer across six areas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99D0CB8-C94D-474C-BC6D-65EB5A7401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097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C550972-10CD-492C-BFB6-A83B0C1DEA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5219700" cy="1123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19050">
            <a:solidFill>
              <a:srgbClr val="13233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6035EB7-AB0B-4B63-834B-C0AA761BC7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314450" cy="1123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44E39BD-177D-43FD-8D71-04CC09EA7C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1657350"/>
            <a:ext cx="1047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650" b="1" i="0">
                <a:solidFill>
                  <a:srgbClr val="FFFFFF"/>
                </a:solidFill>
              </a:defRPr>
            </a:pPr>
            <a:r>
              <a:rPr sz="1650" b="1" i="0">
                <a:solidFill>
                  <a:srgbClr val="FFFFFF"/>
                </a:solidFill>
              </a:rPr>
              <a:t>I01–I05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5451591-298B-459E-9C68-D52BACC7A9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2076450"/>
            <a:ext cx="10477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975" b="1" i="0">
                <a:solidFill>
                  <a:srgbClr val="FFFFFF"/>
                </a:solidFill>
              </a:defRPr>
            </a:pPr>
            <a:r>
              <a:rPr sz="975" b="1" i="0">
                <a:solidFill>
                  <a:srgbClr val="FFFFFF"/>
                </a:solidFill>
              </a:rPr>
              <a:t>5 TOOLS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DADB938-7C75-4E4A-9B22-DCDA48A050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09800" y="1600200"/>
            <a:ext cx="34290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13233B"/>
                </a:solidFill>
              </a:defRPr>
            </a:pPr>
            <a:r>
              <a:rPr sz="1575" b="1" i="0">
                <a:solidFill>
                  <a:srgbClr val="13233B"/>
                </a:solidFill>
              </a:rPr>
              <a:t>Governance &amp; Control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629E83D-8F56-4326-B2D0-419DFB2729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09800" y="1990725"/>
            <a:ext cx="3333750" cy="409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0" i="0">
                <a:solidFill>
                  <a:srgbClr val="17202B"/>
                </a:solidFill>
              </a:defRPr>
            </a:pPr>
            <a:r>
              <a:rPr sz="1275" b="0" i="0">
                <a:solidFill>
                  <a:srgbClr val="17202B"/>
                </a:solidFill>
              </a:rPr>
              <a:t>Ownership • hierarchy • documents • versions • archive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281C62B-5A94-4832-9C92-5C71CB45C9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1428750"/>
            <a:ext cx="5219700" cy="1123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19050">
            <a:solidFill>
              <a:srgbClr val="4E789B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FCB2B80-24D3-4E8E-B902-C7ACEDF6CB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1428750"/>
            <a:ext cx="1314450" cy="1123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E789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12BC33B-70EA-4EDE-BB31-116A7D8EE9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19850" y="1657350"/>
            <a:ext cx="1047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650" b="1" i="0">
                <a:solidFill>
                  <a:srgbClr val="FFFFFF"/>
                </a:solidFill>
              </a:defRPr>
            </a:pPr>
            <a:r>
              <a:rPr sz="1650" b="1" i="0">
                <a:solidFill>
                  <a:srgbClr val="FFFFFF"/>
                </a:solidFill>
              </a:rPr>
              <a:t>I06–I10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318C2EBD-08FB-4182-9EF3-F48A6F9FC5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19850" y="2076450"/>
            <a:ext cx="10477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975" b="1" i="0">
                <a:solidFill>
                  <a:srgbClr val="FFFFFF"/>
                </a:solidFill>
              </a:defRPr>
            </a:pPr>
            <a:r>
              <a:rPr sz="975" b="1" i="0">
                <a:solidFill>
                  <a:srgbClr val="FFFFFF"/>
                </a:solidFill>
              </a:rPr>
              <a:t>5 TOOLS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3C1D1228-F48D-4018-A870-9724D88796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1600200"/>
            <a:ext cx="34290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13233B"/>
                </a:solidFill>
              </a:defRPr>
            </a:pPr>
            <a:r>
              <a:rPr sz="1575" b="1" i="0">
                <a:solidFill>
                  <a:srgbClr val="13233B"/>
                </a:solidFill>
              </a:rPr>
              <a:t>Change &amp; Intelligence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D9D4607A-5670-4E5B-BA01-D3505E65D6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1990725"/>
            <a:ext cx="3333750" cy="409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0" i="0">
                <a:solidFill>
                  <a:srgbClr val="17202B"/>
                </a:solidFill>
              </a:defRPr>
            </a:pPr>
            <a:r>
              <a:rPr sz="1275" b="0" i="0">
                <a:solidFill>
                  <a:srgbClr val="17202B"/>
                </a:solidFill>
              </a:rPr>
              <a:t>Sources • legal • industry • technology • food safety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E4578B81-78B2-467D-8FBB-3448B2BCE0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838450"/>
            <a:ext cx="5219700" cy="1123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19050">
            <a:solidFill>
              <a:srgbClr val="9A4A3C"/>
            </a:solidFill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23A9CB0E-BEB2-42DA-A499-1904C1E462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838450"/>
            <a:ext cx="1314450" cy="1123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9A4A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1D2313CA-CE69-4D9A-9323-2F79F52997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3067050"/>
            <a:ext cx="1047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650" b="1" i="0">
                <a:solidFill>
                  <a:srgbClr val="FFFFFF"/>
                </a:solidFill>
              </a:defRPr>
            </a:pPr>
            <a:r>
              <a:rPr sz="1650" b="1" i="0">
                <a:solidFill>
                  <a:srgbClr val="FFFFFF"/>
                </a:solidFill>
              </a:rPr>
              <a:t>I11–I15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6700BF97-8426-425E-A0DD-0CFEE42974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3486150"/>
            <a:ext cx="10477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975" b="1" i="0">
                <a:solidFill>
                  <a:srgbClr val="FFFFFF"/>
                </a:solidFill>
              </a:defRPr>
            </a:pPr>
            <a:r>
              <a:rPr sz="975" b="1" i="0">
                <a:solidFill>
                  <a:srgbClr val="FFFFFF"/>
                </a:solidFill>
              </a:rPr>
              <a:t>5 TOOLS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EA497038-04B9-40F7-8099-8885B1EB68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09800" y="3009900"/>
            <a:ext cx="34290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13233B"/>
                </a:solidFill>
              </a:defRPr>
            </a:pPr>
            <a:r>
              <a:rPr sz="1575" b="1" i="0">
                <a:solidFill>
                  <a:srgbClr val="13233B"/>
                </a:solidFill>
              </a:rPr>
              <a:t>Risk &amp; Trust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FA35A1F4-A7E7-4BC2-AE5B-AC406C86CE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09800" y="3400425"/>
            <a:ext cx="3333750" cy="409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0" i="0">
                <a:solidFill>
                  <a:srgbClr val="17202B"/>
                </a:solidFill>
              </a:defRPr>
            </a:pPr>
            <a:r>
              <a:rPr sz="1275" b="0" i="0">
                <a:solidFill>
                  <a:srgbClr val="17202B"/>
                </a:solidFill>
              </a:rPr>
              <a:t>Cyber • privacy • AI • vendors • accessibility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238515A7-FBB6-48C9-88DF-CC12F5B5F5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838450"/>
            <a:ext cx="5219700" cy="1123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19050">
            <a:solidFill>
              <a:srgbClr val="467058"/>
            </a:solidFill>
            <a:prstDash val="solid"/>
          </a:ln>
        </p:spPr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E9E625E0-3F29-4C63-B6D2-3B738EFBFD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838450"/>
            <a:ext cx="1314450" cy="1123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6705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35CEB663-F6A9-4002-A347-2B2E5C52A3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19850" y="3067050"/>
            <a:ext cx="1047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650" b="1" i="0">
                <a:solidFill>
                  <a:srgbClr val="FFFFFF"/>
                </a:solidFill>
              </a:defRPr>
            </a:pPr>
            <a:r>
              <a:rPr sz="1650" b="1" i="0">
                <a:solidFill>
                  <a:srgbClr val="FFFFFF"/>
                </a:solidFill>
              </a:rPr>
              <a:t>I16–I20</a:t>
            </a:r>
          </a:p>
        </p:txBody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D96A119E-3CB5-44B8-B871-3A09A4D317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19850" y="3486150"/>
            <a:ext cx="10477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975" b="1" i="0">
                <a:solidFill>
                  <a:srgbClr val="FFFFFF"/>
                </a:solidFill>
              </a:defRPr>
            </a:pPr>
            <a:r>
              <a:rPr sz="975" b="1" i="0">
                <a:solidFill>
                  <a:srgbClr val="FFFFFF"/>
                </a:solidFill>
              </a:rPr>
              <a:t>5 TOOLS</a:t>
            </a:r>
          </a:p>
        </p:txBody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415ED2F4-610D-4BDE-9D8F-E2AAE4C321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009900"/>
            <a:ext cx="34290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13233B"/>
                </a:solidFill>
              </a:defRPr>
            </a:pPr>
            <a:r>
              <a:rPr sz="1575" b="1" i="0">
                <a:solidFill>
                  <a:srgbClr val="13233B"/>
                </a:solidFill>
              </a:rPr>
              <a:t>Standards Verification</a:t>
            </a:r>
          </a:p>
        </p:txBody>
      </p:sp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7F857AD2-AE9C-4B61-A9FE-C6B472D800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400425"/>
            <a:ext cx="3333750" cy="409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0" i="0">
                <a:solidFill>
                  <a:srgbClr val="17202B"/>
                </a:solidFill>
              </a:defRPr>
            </a:pPr>
            <a:r>
              <a:rPr sz="1275" b="0" i="0">
                <a:solidFill>
                  <a:srgbClr val="17202B"/>
                </a:solidFill>
              </a:rPr>
              <a:t>Requirements • evidence • exceptions • audits • handoffs</a:t>
            </a:r>
          </a:p>
        </p:txBody>
      </p:sp>
      <p:sp>
        <p:nvSpPr>
          <p:cNvPr id="32" name="">
            <a:extLst xmlns:a="http://schemas.openxmlformats.org/drawingml/2006/main">
              <a:ext uri="{FF2B5EF4-FFF2-40B4-BE49-F238E27FC236}">
                <a16:creationId xmlns:a16="http://schemas.microsoft.com/office/drawing/2014/main" id="{AEE88D1D-C5B7-4919-A780-8ED953274B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248150"/>
            <a:ext cx="5219700" cy="1123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19050">
            <a:solidFill>
              <a:srgbClr val="3E7473"/>
            </a:solidFill>
            <a:prstDash val="solid"/>
          </a:ln>
        </p:spPr>
      </p:sp>
      <p:sp>
        <p:nvSpPr>
          <p:cNvPr id="33" name="">
            <a:extLst xmlns:a="http://schemas.openxmlformats.org/drawingml/2006/main">
              <a:ext uri="{FF2B5EF4-FFF2-40B4-BE49-F238E27FC236}">
                <a16:creationId xmlns:a16="http://schemas.microsoft.com/office/drawing/2014/main" id="{05C48551-7DB8-4F60-BB97-8D35B214B7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248150"/>
            <a:ext cx="1314450" cy="1123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E747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4" name="">
            <a:extLst xmlns:a="http://schemas.openxmlformats.org/drawingml/2006/main">
              <a:ext uri="{FF2B5EF4-FFF2-40B4-BE49-F238E27FC236}">
                <a16:creationId xmlns:a16="http://schemas.microsoft.com/office/drawing/2014/main" id="{9F9E80D6-DA6C-43BA-8762-244FC95412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4476750"/>
            <a:ext cx="1047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650" b="1" i="0">
                <a:solidFill>
                  <a:srgbClr val="FFFFFF"/>
                </a:solidFill>
              </a:defRPr>
            </a:pPr>
            <a:r>
              <a:rPr sz="1650" b="1" i="0">
                <a:solidFill>
                  <a:srgbClr val="FFFFFF"/>
                </a:solidFill>
              </a:rPr>
              <a:t>I21–I25</a:t>
            </a:r>
          </a:p>
        </p:txBody>
      </p:sp>
      <p:sp>
        <p:nvSpPr>
          <p:cNvPr id="35" name="">
            <a:extLst xmlns:a="http://schemas.openxmlformats.org/drawingml/2006/main">
              <a:ext uri="{FF2B5EF4-FFF2-40B4-BE49-F238E27FC236}">
                <a16:creationId xmlns:a16="http://schemas.microsoft.com/office/drawing/2014/main" id="{32718044-64D7-43FE-B3DB-EDB8B9D88A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4895850"/>
            <a:ext cx="10477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975" b="1" i="0">
                <a:solidFill>
                  <a:srgbClr val="FFFFFF"/>
                </a:solidFill>
              </a:defRPr>
            </a:pPr>
            <a:r>
              <a:rPr sz="975" b="1" i="0">
                <a:solidFill>
                  <a:srgbClr val="FFFFFF"/>
                </a:solidFill>
              </a:rPr>
              <a:t>5 TOOLS</a:t>
            </a:r>
          </a:p>
        </p:txBody>
      </p:sp>
      <p:sp>
        <p:nvSpPr>
          <p:cNvPr id="36" name="">
            <a:extLst xmlns:a="http://schemas.openxmlformats.org/drawingml/2006/main">
              <a:ext uri="{FF2B5EF4-FFF2-40B4-BE49-F238E27FC236}">
                <a16:creationId xmlns:a16="http://schemas.microsoft.com/office/drawing/2014/main" id="{D439C94B-A22A-4889-9A9B-271741D664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09800" y="4419600"/>
            <a:ext cx="34290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13233B"/>
                </a:solidFill>
              </a:defRPr>
            </a:pPr>
            <a:r>
              <a:rPr sz="1575" b="1" i="0">
                <a:solidFill>
                  <a:srgbClr val="13233B"/>
                </a:solidFill>
              </a:rPr>
              <a:t>System Health</a:t>
            </a:r>
          </a:p>
        </p:txBody>
      </p:sp>
      <p:sp>
        <p:nvSpPr>
          <p:cNvPr id="37" name="">
            <a:extLst xmlns:a="http://schemas.openxmlformats.org/drawingml/2006/main">
              <a:ext uri="{FF2B5EF4-FFF2-40B4-BE49-F238E27FC236}">
                <a16:creationId xmlns:a16="http://schemas.microsoft.com/office/drawing/2014/main" id="{44B405C4-93C5-41A1-A2CE-9A356A7F06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09800" y="4810125"/>
            <a:ext cx="3333750" cy="409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0" i="0">
                <a:solidFill>
                  <a:srgbClr val="17202B"/>
                </a:solidFill>
              </a:defRPr>
            </a:pPr>
            <a:r>
              <a:rPr sz="1275" b="0" i="0">
                <a:solidFill>
                  <a:srgbClr val="17202B"/>
                </a:solidFill>
              </a:rPr>
              <a:t>Health • adoption • training • patterns • maturity</a:t>
            </a:r>
          </a:p>
        </p:txBody>
      </p:sp>
      <p:sp>
        <p:nvSpPr>
          <p:cNvPr id="38" name="">
            <a:extLst xmlns:a="http://schemas.openxmlformats.org/drawingml/2006/main">
              <a:ext uri="{FF2B5EF4-FFF2-40B4-BE49-F238E27FC236}">
                <a16:creationId xmlns:a16="http://schemas.microsoft.com/office/drawing/2014/main" id="{A926EC2B-51B7-4841-8A64-B067C09D08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248150"/>
            <a:ext cx="5219700" cy="1123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19050">
            <a:solidFill>
              <a:srgbClr val="A98432"/>
            </a:solidFill>
            <a:prstDash val="solid"/>
          </a:ln>
        </p:spPr>
      </p:sp>
      <p:sp>
        <p:nvSpPr>
          <p:cNvPr id="39" name="">
            <a:extLst xmlns:a="http://schemas.openxmlformats.org/drawingml/2006/main">
              <a:ext uri="{FF2B5EF4-FFF2-40B4-BE49-F238E27FC236}">
                <a16:creationId xmlns:a16="http://schemas.microsoft.com/office/drawing/2014/main" id="{FF3818E1-68DE-42E0-A1DB-AC43AA0554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248150"/>
            <a:ext cx="1314450" cy="1123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84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0" name="">
            <a:extLst xmlns:a="http://schemas.openxmlformats.org/drawingml/2006/main">
              <a:ext uri="{FF2B5EF4-FFF2-40B4-BE49-F238E27FC236}">
                <a16:creationId xmlns:a16="http://schemas.microsoft.com/office/drawing/2014/main" id="{3B3A0A51-108A-4E8C-A70C-F843C1687E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19850" y="4476750"/>
            <a:ext cx="1047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650" b="1" i="0">
                <a:solidFill>
                  <a:srgbClr val="FFFFFF"/>
                </a:solidFill>
              </a:defRPr>
            </a:pPr>
            <a:r>
              <a:rPr sz="1650" b="1" i="0">
                <a:solidFill>
                  <a:srgbClr val="FFFFFF"/>
                </a:solidFill>
              </a:rPr>
              <a:t>I26–I30</a:t>
            </a:r>
          </a:p>
        </p:txBody>
      </p:sp>
      <p:sp>
        <p:nvSpPr>
          <p:cNvPr id="41" name="">
            <a:extLst xmlns:a="http://schemas.openxmlformats.org/drawingml/2006/main">
              <a:ext uri="{FF2B5EF4-FFF2-40B4-BE49-F238E27FC236}">
                <a16:creationId xmlns:a16="http://schemas.microsoft.com/office/drawing/2014/main" id="{092B0AEA-B295-4A6E-BB3B-7B88FC49C8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19850" y="4895850"/>
            <a:ext cx="10477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975" b="1" i="0">
                <a:solidFill>
                  <a:srgbClr val="FFFFFF"/>
                </a:solidFill>
              </a:defRPr>
            </a:pPr>
            <a:r>
              <a:rPr sz="975" b="1" i="0">
                <a:solidFill>
                  <a:srgbClr val="FFFFFF"/>
                </a:solidFill>
              </a:rPr>
              <a:t>5 TOOLS</a:t>
            </a:r>
          </a:p>
        </p:txBody>
      </p:sp>
      <p:sp>
        <p:nvSpPr>
          <p:cNvPr id="42" name="">
            <a:extLst xmlns:a="http://schemas.openxmlformats.org/drawingml/2006/main">
              <a:ext uri="{FF2B5EF4-FFF2-40B4-BE49-F238E27FC236}">
                <a16:creationId xmlns:a16="http://schemas.microsoft.com/office/drawing/2014/main" id="{00CB8F52-A39D-49BB-B684-335CB6AA0B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419600"/>
            <a:ext cx="34290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13233B"/>
                </a:solidFill>
              </a:defRPr>
            </a:pPr>
            <a:r>
              <a:rPr sz="1575" b="1" i="0">
                <a:solidFill>
                  <a:srgbClr val="13233B"/>
                </a:solidFill>
              </a:rPr>
              <a:t>Decision &amp; Renewal</a:t>
            </a:r>
          </a:p>
        </p:txBody>
      </p:sp>
      <p:sp>
        <p:nvSpPr>
          <p:cNvPr id="43" name="">
            <a:extLst xmlns:a="http://schemas.openxmlformats.org/drawingml/2006/main">
              <a:ext uri="{FF2B5EF4-FFF2-40B4-BE49-F238E27FC236}">
                <a16:creationId xmlns:a16="http://schemas.microsoft.com/office/drawing/2014/main" id="{99174799-414C-4010-BC66-6F1DBE9D06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810125"/>
            <a:ext cx="3333750" cy="409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0" i="0">
                <a:solidFill>
                  <a:srgbClr val="17202B"/>
                </a:solidFill>
              </a:defRPr>
            </a:pPr>
            <a:r>
              <a:rPr sz="1275" b="0" i="0">
                <a:solidFill>
                  <a:srgbClr val="17202B"/>
                </a:solidFill>
              </a:rPr>
              <a:t>Agenda • impact • implementation • verification • roadmap</a:t>
            </a:r>
          </a:p>
        </p:txBody>
      </p:sp>
    </p:spTree>
    <p:extLst>
      <p:ext uri="{BB962C8B-B14F-4D97-AF65-F5344CB8AC3E}">
        <p14:creationId xmlns:p14="http://schemas.microsoft.com/office/powerpoint/2010/main" val="400572754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4" name="">
            <a:extLst xmlns:a="http://schemas.openxmlformats.org/drawingml/2006/main">
              <a:ext uri="{FF2B5EF4-FFF2-40B4-BE49-F238E27FC236}">
                <a16:creationId xmlns:a16="http://schemas.microsoft.com/office/drawing/2014/main" id="{005F2C92-664D-47BB-8345-F81CE780C8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04B8C8B-AA40-45E9-91BA-BE5771F0FF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HOW THE CENTER WORKS</a:t>
            </a:r>
          </a:p>
        </p:txBody>
      </p:sp>
      <p:pic>
        <p:nvPicPr>
          <p:cNvPr id="4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23deffc1fad4bc6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2442BC1-9AC4-47DE-81CC-AB8FFC0D52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295008F-B625-46FD-9EA5-0ECF2EA017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05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8E93EA8-674E-4CEB-9A69-E82E657AC4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13233B"/>
                </a:solidFill>
              </a:defRPr>
            </a:pPr>
            <a:r>
              <a:rPr sz="2325" b="1" i="0">
                <a:solidFill>
                  <a:srgbClr val="13233B"/>
                </a:solidFill>
              </a:rPr>
              <a:t>One controlled loop turns a signal into a renewed standard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CF96307-0151-4995-BAB8-85195B7257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097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DD7B1D2-3C61-4D33-A6CD-15E14FA74C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19250"/>
            <a:ext cx="1447800" cy="2571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9B9310C-F362-46DC-9D73-63D2209399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1847850"/>
            <a:ext cx="571500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175" b="1" i="0">
                <a:solidFill>
                  <a:srgbClr val="FFFFFF"/>
                </a:solidFill>
              </a:defRPr>
            </a:pPr>
            <a:r>
              <a:rPr sz="2175" b="1" i="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B3E6AE8-6DEE-4E7A-BFFA-654232A9B3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628900"/>
            <a:ext cx="12954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13233B"/>
                </a:solidFill>
              </a:defRPr>
            </a:pPr>
            <a:r>
              <a:rPr sz="1275" b="1" i="0">
                <a:solidFill>
                  <a:srgbClr val="13233B"/>
                </a:solidFill>
              </a:rPr>
              <a:t>OBSERVE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762F5AD-67CB-4BDB-BF20-A195BC7B3F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3133725"/>
            <a:ext cx="1143000" cy="8286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125" b="0" i="0">
                <a:solidFill>
                  <a:srgbClr val="17202B"/>
                </a:solidFill>
              </a:defRPr>
            </a:pPr>
            <a:r>
              <a:rPr sz="1125" b="0" i="0">
                <a:solidFill>
                  <a:srgbClr val="17202B"/>
                </a:solidFill>
              </a:rPr>
              <a:t>Capture a trusted source or internal signal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6710384-3B02-4655-A589-F646F3058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33600" y="2667000"/>
            <a:ext cx="2667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950" b="1" i="0">
                <a:solidFill>
                  <a:srgbClr val="A98432"/>
                </a:solidFill>
              </a:defRPr>
            </a:pPr>
            <a:r>
              <a:rPr sz="1950" b="1" i="0">
                <a:solidFill>
                  <a:srgbClr val="A98432"/>
                </a:solidFill>
              </a:rPr>
              <a:t>→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5AB4CE4-4E9E-4F88-B753-6D58D22E0E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47900" y="1619250"/>
            <a:ext cx="1447800" cy="2571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3322732-3ADC-4419-992A-68601C071C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86050" y="1847850"/>
            <a:ext cx="571500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175" b="1" i="0">
                <a:solidFill>
                  <a:srgbClr val="FFFFFF"/>
                </a:solidFill>
              </a:defRPr>
            </a:pPr>
            <a:r>
              <a:rPr sz="2175" b="1" i="0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BE66B019-1732-4FD5-AECC-877B9F0963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24100" y="2628900"/>
            <a:ext cx="12954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13233B"/>
                </a:solidFill>
              </a:defRPr>
            </a:pPr>
            <a:r>
              <a:rPr sz="1275" b="1" i="0">
                <a:solidFill>
                  <a:srgbClr val="13233B"/>
                </a:solidFill>
              </a:rPr>
              <a:t>ASSESS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AC40CD22-D66F-4A79-95FE-34E2DBAA96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00300" y="3133725"/>
            <a:ext cx="1143000" cy="8286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125" b="0" i="0">
                <a:solidFill>
                  <a:srgbClr val="17202B"/>
                </a:solidFill>
              </a:defRPr>
            </a:pPr>
            <a:r>
              <a:rPr sz="1125" b="0" i="0">
                <a:solidFill>
                  <a:srgbClr val="17202B"/>
                </a:solidFill>
              </a:rPr>
              <a:t>Confirm authority, reliability, urgency, and impact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1835A306-E789-4000-BBAE-A8120D1279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95700" y="2667000"/>
            <a:ext cx="2667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950" b="1" i="0">
                <a:solidFill>
                  <a:srgbClr val="A98432"/>
                </a:solidFill>
              </a:defRPr>
            </a:pPr>
            <a:r>
              <a:rPr sz="1950" b="1" i="0">
                <a:solidFill>
                  <a:srgbClr val="A98432"/>
                </a:solidFill>
              </a:rPr>
              <a:t>→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5B3B4DF4-B896-45CF-A276-63DF75A572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619250"/>
            <a:ext cx="1447800" cy="2571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BC283277-7C50-4DC6-818B-47BE48AFE2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48150" y="1847850"/>
            <a:ext cx="571500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175" b="1" i="0">
                <a:solidFill>
                  <a:srgbClr val="FFFFFF"/>
                </a:solidFill>
              </a:defRPr>
            </a:pPr>
            <a:r>
              <a:rPr sz="2175" b="1" i="0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D92CE3BF-C6E4-4F80-B439-8DC9CA0C8A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86200" y="2628900"/>
            <a:ext cx="12954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13233B"/>
                </a:solidFill>
              </a:defRPr>
            </a:pPr>
            <a:r>
              <a:rPr sz="1275" b="1" i="0">
                <a:solidFill>
                  <a:srgbClr val="13233B"/>
                </a:solidFill>
              </a:rPr>
              <a:t>DECIDE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ED771CA0-1141-4072-8D88-466CDB9B42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62400" y="3133725"/>
            <a:ext cx="1143000" cy="8286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125" b="0" i="0">
                <a:solidFill>
                  <a:srgbClr val="17202B"/>
                </a:solidFill>
              </a:defRPr>
            </a:pPr>
            <a:r>
              <a:rPr sz="1125" b="0" i="0">
                <a:solidFill>
                  <a:srgbClr val="17202B"/>
                </a:solidFill>
              </a:rPr>
              <a:t>Adopt, reject, monitor, escalate, or permit exception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37601ED1-6E1D-438F-A38C-F86E962AEA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57800" y="2667000"/>
            <a:ext cx="2667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950" b="1" i="0">
                <a:solidFill>
                  <a:srgbClr val="A98432"/>
                </a:solidFill>
              </a:defRPr>
            </a:pPr>
            <a:r>
              <a:rPr sz="1950" b="1" i="0">
                <a:solidFill>
                  <a:srgbClr val="A98432"/>
                </a:solidFill>
              </a:rPr>
              <a:t>→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4CCBF4D3-4977-4D7D-8A8B-8710E29511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72100" y="1619250"/>
            <a:ext cx="1447800" cy="2571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82629B23-A0A5-4ED4-81E0-36D720B7DF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10250" y="1847850"/>
            <a:ext cx="571500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175" b="1" i="0">
                <a:solidFill>
                  <a:srgbClr val="FFFFFF"/>
                </a:solidFill>
              </a:defRPr>
            </a:pPr>
            <a:r>
              <a:rPr sz="2175" b="1" i="0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74A0466D-ECC7-4BC0-844B-92A72E1444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48300" y="2628900"/>
            <a:ext cx="12954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13233B"/>
                </a:solidFill>
              </a:defRPr>
            </a:pPr>
            <a:r>
              <a:rPr sz="1275" b="1" i="0">
                <a:solidFill>
                  <a:srgbClr val="13233B"/>
                </a:solidFill>
              </a:rPr>
              <a:t>CONTROL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46F1F2C6-319E-448C-8C68-95EFFE3BB2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3133725"/>
            <a:ext cx="1143000" cy="8286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125" b="0" i="0">
                <a:solidFill>
                  <a:srgbClr val="17202B"/>
                </a:solidFill>
              </a:defRPr>
            </a:pPr>
            <a:r>
              <a:rPr sz="1125" b="0" i="0">
                <a:solidFill>
                  <a:srgbClr val="17202B"/>
                </a:solidFill>
              </a:rPr>
              <a:t>Approve the standard, version, replacement, and archive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661446FE-B4B4-4507-8889-ED14CCD9FB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19900" y="2667000"/>
            <a:ext cx="2667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950" b="1" i="0">
                <a:solidFill>
                  <a:srgbClr val="A98432"/>
                </a:solidFill>
              </a:defRPr>
            </a:pPr>
            <a:r>
              <a:rPr sz="1950" b="1" i="0">
                <a:solidFill>
                  <a:srgbClr val="A98432"/>
                </a:solidFill>
              </a:rPr>
              <a:t>→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8C206D84-604C-4595-9311-FFF6717125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34200" y="1619250"/>
            <a:ext cx="1447800" cy="2571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A99E0997-8FDE-4EA5-90CD-8B304EFE86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72350" y="1847850"/>
            <a:ext cx="571500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175" b="1" i="0">
                <a:solidFill>
                  <a:srgbClr val="FFFFFF"/>
                </a:solidFill>
              </a:defRPr>
            </a:pPr>
            <a:r>
              <a:rPr sz="2175" b="1" i="0">
                <a:solidFill>
                  <a:srgbClr val="FFFFFF"/>
                </a:solidFill>
              </a:rPr>
              <a:t>5</a:t>
            </a:r>
          </a:p>
        </p:txBody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0A5E4B5F-4430-4584-A6AF-E042D630D5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10400" y="2628900"/>
            <a:ext cx="12954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13233B"/>
                </a:solidFill>
              </a:defRPr>
            </a:pPr>
            <a:r>
              <a:rPr sz="1275" b="1" i="0">
                <a:solidFill>
                  <a:srgbClr val="13233B"/>
                </a:solidFill>
              </a:rPr>
              <a:t>IMPLEMENT</a:t>
            </a:r>
          </a:p>
        </p:txBody>
      </p:sp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5F45E52C-3D3D-4D8D-AE07-66D9C7B6D1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86600" y="3133725"/>
            <a:ext cx="1143000" cy="8286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125" b="0" i="0">
                <a:solidFill>
                  <a:srgbClr val="17202B"/>
                </a:solidFill>
              </a:defRPr>
            </a:pPr>
            <a:r>
              <a:rPr sz="1125" b="0" i="0">
                <a:solidFill>
                  <a:srgbClr val="17202B"/>
                </a:solidFill>
              </a:rPr>
              <a:t>Test, train, roll out, preserve rollback</a:t>
            </a:r>
          </a:p>
        </p:txBody>
      </p:sp>
      <p:sp>
        <p:nvSpPr>
          <p:cNvPr id="32" name="">
            <a:extLst xmlns:a="http://schemas.openxmlformats.org/drawingml/2006/main">
              <a:ext uri="{FF2B5EF4-FFF2-40B4-BE49-F238E27FC236}">
                <a16:creationId xmlns:a16="http://schemas.microsoft.com/office/drawing/2014/main" id="{4A1D730E-5D2C-448C-9CC6-92165345B4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2667000"/>
            <a:ext cx="2667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950" b="1" i="0">
                <a:solidFill>
                  <a:srgbClr val="A98432"/>
                </a:solidFill>
              </a:defRPr>
            </a:pPr>
            <a:r>
              <a:rPr sz="1950" b="1" i="0">
                <a:solidFill>
                  <a:srgbClr val="A98432"/>
                </a:solidFill>
              </a:rPr>
              <a:t>→</a:t>
            </a:r>
          </a:p>
        </p:txBody>
      </p:sp>
      <p:sp>
        <p:nvSpPr>
          <p:cNvPr id="33" name="">
            <a:extLst xmlns:a="http://schemas.openxmlformats.org/drawingml/2006/main">
              <a:ext uri="{FF2B5EF4-FFF2-40B4-BE49-F238E27FC236}">
                <a16:creationId xmlns:a16="http://schemas.microsoft.com/office/drawing/2014/main" id="{A1DFF96B-5D53-45DC-9119-4D56CD2E03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96300" y="1619250"/>
            <a:ext cx="1447800" cy="2571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34" name="">
            <a:extLst xmlns:a="http://schemas.openxmlformats.org/drawingml/2006/main">
              <a:ext uri="{FF2B5EF4-FFF2-40B4-BE49-F238E27FC236}">
                <a16:creationId xmlns:a16="http://schemas.microsoft.com/office/drawing/2014/main" id="{B4E83A52-C668-429E-8BBD-CD0DC40752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34450" y="1847850"/>
            <a:ext cx="571500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175" b="1" i="0">
                <a:solidFill>
                  <a:srgbClr val="FFFFFF"/>
                </a:solidFill>
              </a:defRPr>
            </a:pPr>
            <a:r>
              <a:rPr sz="2175" b="1" i="0">
                <a:solidFill>
                  <a:srgbClr val="FFFFFF"/>
                </a:solidFill>
              </a:rPr>
              <a:t>6</a:t>
            </a:r>
          </a:p>
        </p:txBody>
      </p:sp>
      <p:sp>
        <p:nvSpPr>
          <p:cNvPr id="35" name="">
            <a:extLst xmlns:a="http://schemas.openxmlformats.org/drawingml/2006/main">
              <a:ext uri="{FF2B5EF4-FFF2-40B4-BE49-F238E27FC236}">
                <a16:creationId xmlns:a16="http://schemas.microsoft.com/office/drawing/2014/main" id="{FDCD3042-25FE-4BB1-AF5B-ABAAA66E99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0" y="2628900"/>
            <a:ext cx="12954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13233B"/>
                </a:solidFill>
              </a:defRPr>
            </a:pPr>
            <a:r>
              <a:rPr sz="1275" b="1" i="0">
                <a:solidFill>
                  <a:srgbClr val="13233B"/>
                </a:solidFill>
              </a:rPr>
              <a:t>VERIFY</a:t>
            </a:r>
          </a:p>
        </p:txBody>
      </p:sp>
      <p:sp>
        <p:nvSpPr>
          <p:cNvPr id="36" name="">
            <a:extLst xmlns:a="http://schemas.openxmlformats.org/drawingml/2006/main">
              <a:ext uri="{FF2B5EF4-FFF2-40B4-BE49-F238E27FC236}">
                <a16:creationId xmlns:a16="http://schemas.microsoft.com/office/drawing/2014/main" id="{C0E6B7C5-F884-4362-8801-A80A9E3225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48700" y="3133725"/>
            <a:ext cx="1143000" cy="8286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125" b="0" i="0">
                <a:solidFill>
                  <a:srgbClr val="17202B"/>
                </a:solidFill>
              </a:defRPr>
            </a:pPr>
            <a:r>
              <a:rPr sz="1125" b="0" i="0">
                <a:solidFill>
                  <a:srgbClr val="17202B"/>
                </a:solidFill>
              </a:rPr>
              <a:t>Audit evidence and cross-system performance</a:t>
            </a:r>
          </a:p>
        </p:txBody>
      </p:sp>
      <p:sp>
        <p:nvSpPr>
          <p:cNvPr id="37" name="">
            <a:extLst xmlns:a="http://schemas.openxmlformats.org/drawingml/2006/main">
              <a:ext uri="{FF2B5EF4-FFF2-40B4-BE49-F238E27FC236}">
                <a16:creationId xmlns:a16="http://schemas.microsoft.com/office/drawing/2014/main" id="{473D1425-45A2-4517-8D22-C52D4F080D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44100" y="2667000"/>
            <a:ext cx="2667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950" b="1" i="0">
                <a:solidFill>
                  <a:srgbClr val="A98432"/>
                </a:solidFill>
              </a:defRPr>
            </a:pPr>
            <a:r>
              <a:rPr sz="1950" b="1" i="0">
                <a:solidFill>
                  <a:srgbClr val="A98432"/>
                </a:solidFill>
              </a:rPr>
              <a:t>→</a:t>
            </a:r>
          </a:p>
        </p:txBody>
      </p:sp>
      <p:sp>
        <p:nvSpPr>
          <p:cNvPr id="38" name="">
            <a:extLst xmlns:a="http://schemas.openxmlformats.org/drawingml/2006/main">
              <a:ext uri="{FF2B5EF4-FFF2-40B4-BE49-F238E27FC236}">
                <a16:creationId xmlns:a16="http://schemas.microsoft.com/office/drawing/2014/main" id="{34314717-72F4-45E7-A795-DFE119C71C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58400" y="1619250"/>
            <a:ext cx="1447800" cy="2571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39" name="">
            <a:extLst xmlns:a="http://schemas.openxmlformats.org/drawingml/2006/main">
              <a:ext uri="{FF2B5EF4-FFF2-40B4-BE49-F238E27FC236}">
                <a16:creationId xmlns:a16="http://schemas.microsoft.com/office/drawing/2014/main" id="{74E55E37-3F90-429F-B378-6AA81076C5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96550" y="1847850"/>
            <a:ext cx="571500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175" b="1" i="0">
                <a:solidFill>
                  <a:srgbClr val="C9A44D"/>
                </a:solidFill>
              </a:defRPr>
            </a:pPr>
            <a:r>
              <a:rPr sz="2175" b="1" i="0">
                <a:solidFill>
                  <a:srgbClr val="C9A44D"/>
                </a:solidFill>
              </a:rPr>
              <a:t>7</a:t>
            </a:r>
          </a:p>
        </p:txBody>
      </p:sp>
      <p:sp>
        <p:nvSpPr>
          <p:cNvPr id="40" name="">
            <a:extLst xmlns:a="http://schemas.openxmlformats.org/drawingml/2006/main">
              <a:ext uri="{FF2B5EF4-FFF2-40B4-BE49-F238E27FC236}">
                <a16:creationId xmlns:a16="http://schemas.microsoft.com/office/drawing/2014/main" id="{464F1903-43C3-4E19-967F-32C2141E1D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134600" y="2628900"/>
            <a:ext cx="12954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FFFFFF"/>
                </a:solidFill>
              </a:defRPr>
            </a:pPr>
            <a:r>
              <a:rPr sz="1275" b="1" i="0">
                <a:solidFill>
                  <a:srgbClr val="FFFFFF"/>
                </a:solidFill>
              </a:rPr>
              <a:t>RENEW</a:t>
            </a:r>
          </a:p>
        </p:txBody>
      </p:sp>
      <p:sp>
        <p:nvSpPr>
          <p:cNvPr id="41" name="">
            <a:extLst xmlns:a="http://schemas.openxmlformats.org/drawingml/2006/main">
              <a:ext uri="{FF2B5EF4-FFF2-40B4-BE49-F238E27FC236}">
                <a16:creationId xmlns:a16="http://schemas.microsoft.com/office/drawing/2014/main" id="{0F1CD36C-4627-4ECC-920C-1625D6B2FB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10800" y="3133725"/>
            <a:ext cx="1143000" cy="8286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125" b="0" i="0">
                <a:solidFill>
                  <a:srgbClr val="E5EBF2"/>
                </a:solidFill>
              </a:defRPr>
            </a:pPr>
            <a:r>
              <a:rPr sz="1125" b="0" i="0">
                <a:solidFill>
                  <a:srgbClr val="E5EBF2"/>
                </a:solidFill>
              </a:rPr>
              <a:t>Score maturity and set the next roadmap</a:t>
            </a:r>
          </a:p>
        </p:txBody>
      </p:sp>
      <p:sp>
        <p:nvSpPr>
          <p:cNvPr id="42" name="">
            <a:extLst xmlns:a="http://schemas.openxmlformats.org/drawingml/2006/main">
              <a:ext uri="{FF2B5EF4-FFF2-40B4-BE49-F238E27FC236}">
                <a16:creationId xmlns:a16="http://schemas.microsoft.com/office/drawing/2014/main" id="{680B3F00-9CF7-4F41-BEC0-955EFC366C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4762500"/>
            <a:ext cx="8763000" cy="1009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3" name="">
            <a:extLst xmlns:a="http://schemas.openxmlformats.org/drawingml/2006/main">
              <a:ext uri="{FF2B5EF4-FFF2-40B4-BE49-F238E27FC236}">
                <a16:creationId xmlns:a16="http://schemas.microsoft.com/office/drawing/2014/main" id="{612A0F20-BBA9-452B-8F0B-7415B7E8C1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47875" y="4991100"/>
            <a:ext cx="8096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650" b="1" i="0">
                <a:solidFill>
                  <a:srgbClr val="FFFFFF"/>
                </a:solidFill>
              </a:defRPr>
            </a:pPr>
            <a:r>
              <a:rPr sz="1650" b="1" i="0">
                <a:solidFill>
                  <a:srgbClr val="FFFFFF"/>
                </a:solidFill>
              </a:rPr>
              <a:t>No signal becomes a standard—and no standard is replaced—without an owner, decision, effective date, evidence path, and verification plan.</a:t>
            </a:r>
          </a:p>
        </p:txBody>
      </p:sp>
    </p:spTree>
    <p:extLst>
      <p:ext uri="{BB962C8B-B14F-4D97-AF65-F5344CB8AC3E}">
        <p14:creationId xmlns:p14="http://schemas.microsoft.com/office/powerpoint/2010/main" val="471678737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667AD4E6-CF04-45E6-9C05-78FEC01D00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83F6135-2657-4CB4-A885-0D6407EFCA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AUTHORITY &amp; OWNERSHIP</a:t>
            </a:r>
          </a:p>
        </p:txBody>
      </p:sp>
      <p:pic>
        <p:nvPicPr>
          <p:cNvPr id="31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4e73b3e48b740f5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DBEB798-0E39-4B6F-945F-54A1FB3B06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8912DCB-6F55-4FB5-8B49-B18A087733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06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878B000-3E40-4551-A043-AB05E88121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13233B"/>
                </a:solidFill>
              </a:defRPr>
            </a:pPr>
            <a:r>
              <a:rPr sz="2325" b="1" i="0">
                <a:solidFill>
                  <a:srgbClr val="13233B"/>
                </a:solidFill>
              </a:rPr>
              <a:t>Use the strongest applicable authority—and make the decision owner visible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59A68BE-AAA7-455E-8A96-5DE0D51A6A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097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3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dcc824cacd449b5"/>
          <a:stretch xmlns:a="http://schemas.openxmlformats.org/drawingml/2006/main"/>
        </p:blipFill>
        <p:spPr>
          <a:xfrm xmlns:a="http://schemas.openxmlformats.org/drawingml/2006/main">
            <a:off x="782132" y="1428750"/>
            <a:ext cx="3569710" cy="4619625"/>
          </a:xfrm>
          <a:prstGeom xmlns:a="http://schemas.openxmlformats.org/drawingml/2006/main" prst="rect">
            <a:avLst/>
          </a:prstGeom>
        </p:spPr>
      </p:pic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CD1D9E7-C502-4493-9D72-351E987429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1409700"/>
            <a:ext cx="4000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9A4A3C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DB6030F-63C0-4BAD-83C7-4AC6BAEF4B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1428750"/>
            <a:ext cx="2381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1" i="0">
                <a:solidFill>
                  <a:srgbClr val="9A4A3C"/>
                </a:solidFill>
              </a:defRPr>
            </a:pPr>
            <a:r>
              <a:rPr sz="1275" b="1" i="0">
                <a:solidFill>
                  <a:srgbClr val="9A4A3C"/>
                </a:solidFill>
              </a:rPr>
              <a:t>LAW / REGULATION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B5A2815-2795-40FD-BAAF-44EB4274DA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48625" y="1409700"/>
            <a:ext cx="3143250" cy="409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00" b="0" i="0">
                <a:solidFill>
                  <a:srgbClr val="17202B"/>
                </a:solidFill>
              </a:defRPr>
            </a:pPr>
            <a:r>
              <a:rPr sz="1200" b="0" i="0">
                <a:solidFill>
                  <a:srgbClr val="17202B"/>
                </a:solidFill>
              </a:rPr>
              <a:t>Applicable jurisdiction and enforcement authority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FCD4761-8A68-4A34-A95F-0E07FEA5A5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2114550"/>
            <a:ext cx="4000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66A32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074EE5F-4C39-4FAC-B082-634123E4FB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2133600"/>
            <a:ext cx="2381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1" i="0">
                <a:solidFill>
                  <a:srgbClr val="B66A32"/>
                </a:solidFill>
              </a:defRPr>
            </a:pPr>
            <a:r>
              <a:rPr sz="1275" b="1" i="0">
                <a:solidFill>
                  <a:srgbClr val="B66A32"/>
                </a:solidFill>
              </a:rPr>
              <a:t>CODE / OFFICIAL GUIDANCE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F7EBB61-A4A0-46A8-AD4A-CB3B22E5C6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48625" y="2114550"/>
            <a:ext cx="3143250" cy="409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00" b="0" i="0">
                <a:solidFill>
                  <a:srgbClr val="17202B"/>
                </a:solidFill>
              </a:defRPr>
            </a:pPr>
            <a:r>
              <a:rPr sz="1200" b="0" i="0">
                <a:solidFill>
                  <a:srgbClr val="17202B"/>
                </a:solidFill>
              </a:rPr>
              <a:t>Regulator-issued model, interpretation, or guidance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4EA46C3-07BC-4757-B453-F36FAFE812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2819400"/>
            <a:ext cx="4000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2567B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45B1DB6A-6EF4-4648-A2D3-DC3522B431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2838450"/>
            <a:ext cx="2381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1" i="0">
                <a:solidFill>
                  <a:srgbClr val="62567B"/>
                </a:solidFill>
              </a:defRPr>
            </a:pPr>
            <a:r>
              <a:rPr sz="1275" b="1" i="0">
                <a:solidFill>
                  <a:srgbClr val="62567B"/>
                </a:solidFill>
              </a:rPr>
              <a:t>CONTRACT / PLATFORM RULE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8C67AB9A-21CF-4130-AE05-AB75AFCAC9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48625" y="2819400"/>
            <a:ext cx="3143250" cy="409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00" b="0" i="0">
                <a:solidFill>
                  <a:srgbClr val="17202B"/>
                </a:solidFill>
              </a:defRPr>
            </a:pPr>
            <a:r>
              <a:rPr sz="1200" b="0" i="0">
                <a:solidFill>
                  <a:srgbClr val="17202B"/>
                </a:solidFill>
              </a:rPr>
              <a:t>Vendor, payment, delivery, franchise, lease, insurer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520C369E-E372-40A2-BA00-485A6FF62E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3524250"/>
            <a:ext cx="4000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E789B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ED0CE277-672F-4999-8756-62F7DF2E89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3543300"/>
            <a:ext cx="2381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1" i="0">
                <a:solidFill>
                  <a:srgbClr val="4E789B"/>
                </a:solidFill>
              </a:defRPr>
            </a:pPr>
            <a:r>
              <a:rPr sz="1275" b="1" i="0">
                <a:solidFill>
                  <a:srgbClr val="4E789B"/>
                </a:solidFill>
              </a:rPr>
              <a:t>INDUSTRY STANDARD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86A4A1C2-201A-4D74-9849-24883510F1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48625" y="3524250"/>
            <a:ext cx="3143250" cy="409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00" b="0" i="0">
                <a:solidFill>
                  <a:srgbClr val="17202B"/>
                </a:solidFill>
              </a:defRPr>
            </a:pPr>
            <a:r>
              <a:rPr sz="1200" b="0" i="0">
                <a:solidFill>
                  <a:srgbClr val="17202B"/>
                </a:solidFill>
              </a:rPr>
              <a:t>Recognized external standard or framework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46C2BA4E-7CAB-4257-8686-FC203FCEC9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4229100"/>
            <a:ext cx="4000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67058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5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156A454E-91A2-4734-A19E-F8D45CE9BF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4248150"/>
            <a:ext cx="2381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1" i="0">
                <a:solidFill>
                  <a:srgbClr val="467058"/>
                </a:solidFill>
              </a:defRPr>
            </a:pPr>
            <a:r>
              <a:rPr sz="1275" b="1" i="0">
                <a:solidFill>
                  <a:srgbClr val="467058"/>
                </a:solidFill>
              </a:rPr>
              <a:t>GRAVITY STANDARD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60CFD052-7C3D-4754-AC8C-9C18D09F64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48625" y="4229100"/>
            <a:ext cx="3143250" cy="409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00" b="0" i="0">
                <a:solidFill>
                  <a:srgbClr val="17202B"/>
                </a:solidFill>
              </a:defRPr>
            </a:pPr>
            <a:r>
              <a:rPr sz="1200" b="0" i="0">
                <a:solidFill>
                  <a:srgbClr val="17202B"/>
                </a:solidFill>
              </a:rPr>
              <a:t>Controlled internal operating requirement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AB868266-5247-4143-8001-72B38F2DA9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4933950"/>
            <a:ext cx="4000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8432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6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AF8B92FD-CA4E-403C-99C4-09236A0E67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4953000"/>
            <a:ext cx="2381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1" i="0">
                <a:solidFill>
                  <a:srgbClr val="A98432"/>
                </a:solidFill>
              </a:defRPr>
            </a:pPr>
            <a:r>
              <a:rPr sz="1275" b="1" i="0">
                <a:solidFill>
                  <a:srgbClr val="A98432"/>
                </a:solidFill>
              </a:rPr>
              <a:t>LOCAL PRACTICE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58BC7761-565A-459E-A79D-B8CD1BF6D1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48625" y="4933950"/>
            <a:ext cx="3143250" cy="409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00" b="0" i="0">
                <a:solidFill>
                  <a:srgbClr val="17202B"/>
                </a:solidFill>
              </a:defRPr>
            </a:pPr>
            <a:r>
              <a:rPr sz="1200" b="0" i="0">
                <a:solidFill>
                  <a:srgbClr val="17202B"/>
                </a:solidFill>
              </a:rPr>
              <a:t>Approved site method that cannot conflict above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2EE4E9B1-3F45-4008-856B-0B149ABDE3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5657850"/>
            <a:ext cx="6238875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0F17E4AD-47BB-44C3-B8BA-1B99A25305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81600" y="5753100"/>
            <a:ext cx="5781675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1" i="0">
                <a:solidFill>
                  <a:srgbClr val="FFFFFF"/>
                </a:solidFill>
              </a:defRPr>
            </a:pPr>
            <a:r>
              <a:rPr sz="1275" b="1" i="0">
                <a:solidFill>
                  <a:srgbClr val="FFFFFF"/>
                </a:solidFill>
              </a:rPr>
              <a:t>When applicability or interpretation is uncertain, route it for qualified review.</a:t>
            </a:r>
          </a:p>
        </p:txBody>
      </p:sp>
    </p:spTree>
    <p:extLst>
      <p:ext uri="{BB962C8B-B14F-4D97-AF65-F5344CB8AC3E}">
        <p14:creationId xmlns:p14="http://schemas.microsoft.com/office/powerpoint/2010/main" val="1844143307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7B05EAFF-7B80-4395-AE9B-8C7092970D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E249108-0622-4811-B8D9-D31979AB66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INTELLIGENCE DISCIPLINE</a:t>
            </a:r>
          </a:p>
        </p:txBody>
      </p:sp>
      <p:pic>
        <p:nvPicPr>
          <p:cNvPr id="2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1c682268efc4e1e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FE712E2-D60E-4F4C-AEF3-0558874F39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099B722-6BE8-4F86-A031-ED3B7E8BCE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07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9144752-6864-49B9-8E5B-2AD6D6364F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13233B"/>
                </a:solidFill>
              </a:defRPr>
            </a:pPr>
            <a:r>
              <a:rPr sz="2325" b="1" i="0">
                <a:solidFill>
                  <a:srgbClr val="13233B"/>
                </a:solidFill>
              </a:rPr>
              <a:t>A source becomes usable only when its currency and decision purpose are controlled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D3BE0B8-2554-4E8A-A0DB-A6480CC8EB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097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33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c778ebdc811445c"/>
          <a:stretch xmlns:a="http://schemas.openxmlformats.org/drawingml/2006/main"/>
        </p:blipFill>
        <p:spPr>
          <a:xfrm xmlns:a="http://schemas.openxmlformats.org/drawingml/2006/main">
            <a:off x="829757" y="1428750"/>
            <a:ext cx="3569710" cy="4619625"/>
          </a:xfrm>
          <a:prstGeom xmlns:a="http://schemas.openxmlformats.org/drawingml/2006/main" prst="rect">
            <a:avLst/>
          </a:prstGeom>
        </p:spPr>
      </p:pic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0B5B17E-1D1F-4C8F-92FD-BA2B5758C5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95875" y="1543050"/>
            <a:ext cx="1666875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WHO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260A071-3A2C-429B-A2F2-7DB39F39DE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1543050"/>
            <a:ext cx="414337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Named review owner and qualified reviewer when required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DE3519E-31C5-4D45-AAE9-6C07ED133A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2114550"/>
            <a:ext cx="4143375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3D64A58-681D-408F-B885-4700E6EB34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95875" y="2381250"/>
            <a:ext cx="1666875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WHAT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83D9A3F-EE54-4F3D-8793-ACBF4A29E7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2381250"/>
            <a:ext cx="414337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Exact source, publisher, title, version, and direct location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44B3FB9-5CBF-425C-96B7-FAC6DEA52E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2952750"/>
            <a:ext cx="4143375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E5932B8-090A-445F-8B7E-02C421903A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95875" y="3219450"/>
            <a:ext cx="1666875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WHEN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58CA68E-DCA0-446B-945B-D2E5DA3688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3219450"/>
            <a:ext cx="414337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Current-as-of date, review frequency, and next review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51DBE97-EEEB-45F4-BBCA-70BDFCC7AE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3790950"/>
            <a:ext cx="4143375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6D82F480-EAA4-4CA6-AF14-D686536A39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95875" y="4057650"/>
            <a:ext cx="1666875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WHY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3ADE5288-336D-4ECB-B438-DAD8B1F58D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4057650"/>
            <a:ext cx="414337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The decision the source may inform—and what it cannot prove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C99FC063-9468-4CDA-A970-12B2DAC611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4629150"/>
            <a:ext cx="4143375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276322AA-5C88-429B-91C0-0AD1AC3A79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95875" y="4895850"/>
            <a:ext cx="1666875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PROOF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9C4AFC3E-99D2-48B2-9489-9F86103460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4895850"/>
            <a:ext cx="414337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17202B"/>
                </a:solidFill>
              </a:defRPr>
            </a:pPr>
            <a:r>
              <a:rPr sz="1425" b="0" i="0">
                <a:solidFill>
                  <a:srgbClr val="17202B"/>
                </a:solidFill>
              </a:rPr>
              <a:t>Saved evidence, access path, or replacement record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CAF37197-C219-4C1D-8126-CFD51FF39F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5467350"/>
            <a:ext cx="4143375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D7C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8A277599-B87E-4267-935C-EFD8DBED45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95875" y="5667375"/>
            <a:ext cx="6048375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9525">
            <a:solidFill>
              <a:srgbClr val="C9A44D"/>
            </a:solidFill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5D9827E4-0EA2-4D4E-978C-A71067F8F0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86375" y="5753100"/>
            <a:ext cx="5667375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00" b="1" i="0">
                <a:solidFill>
                  <a:srgbClr val="13233B"/>
                </a:solidFill>
              </a:defRPr>
            </a:pPr>
            <a:r>
              <a:rPr sz="1200" b="1" i="0">
                <a:solidFill>
                  <a:srgbClr val="13233B"/>
                </a:solidFill>
              </a:rPr>
              <a:t>Industry research is context. Official authority and applicability must still be confirmed.</a:t>
            </a:r>
          </a:p>
        </p:txBody>
      </p:sp>
    </p:spTree>
    <p:extLst>
      <p:ext uri="{BB962C8B-B14F-4D97-AF65-F5344CB8AC3E}">
        <p14:creationId xmlns:p14="http://schemas.microsoft.com/office/powerpoint/2010/main" val="360484552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4" name="">
            <a:extLst xmlns:a="http://schemas.openxmlformats.org/drawingml/2006/main">
              <a:ext uri="{FF2B5EF4-FFF2-40B4-BE49-F238E27FC236}">
                <a16:creationId xmlns:a16="http://schemas.microsoft.com/office/drawing/2014/main" id="{2357FA1F-6958-4FEA-AF8B-1CCD621DF0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0F26D07-8396-40BE-9340-939E9C492C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DOCUMENT &amp; VERSION CONTROL</a:t>
            </a:r>
          </a:p>
        </p:txBody>
      </p:sp>
      <p:pic>
        <p:nvPicPr>
          <p:cNvPr id="3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3577dd2ae464d30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DB83E7E-1826-40A1-AD8F-943719FC16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6AB7FF1-2C47-4A30-BB66-8302A4ABC7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08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E2D8392-2D5B-4DF3-A7FF-E0B7F0EA98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13233B"/>
                </a:solidFill>
              </a:defRPr>
            </a:pPr>
            <a:r>
              <a:rPr sz="2325" b="1" i="0">
                <a:solidFill>
                  <a:srgbClr val="13233B"/>
                </a:solidFill>
              </a:rPr>
              <a:t>A current file must be easy to identify—and an obsolete file must be easy to reject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D89920F-E6BF-43F0-BA78-9363612155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097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C16A523-D3C7-421D-9DE2-20FB15091F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00200"/>
            <a:ext cx="1905000" cy="2952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19050">
            <a:solidFill>
              <a:srgbClr val="203A5F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40C4632-2766-40D6-B3AF-1B14F43E26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00200"/>
            <a:ext cx="1905000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B8CCD0C-5962-4AF3-A690-B9424F2BA3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1733550"/>
            <a:ext cx="16383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1" i="0">
                <a:solidFill>
                  <a:srgbClr val="FFFFFF"/>
                </a:solidFill>
              </a:defRPr>
            </a:pPr>
            <a:r>
              <a:rPr sz="1350" b="1" i="0">
                <a:solidFill>
                  <a:srgbClr val="FFFFFF"/>
                </a:solidFill>
              </a:rPr>
              <a:t>DRAFT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22D4ADD-AABE-4B77-B2B1-E8D77619F3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2400300"/>
            <a:ext cx="1447800" cy="1466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Owner prepares change and states the source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7259AD1-D8B2-4E14-90CD-EC77780B35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38450" y="1600200"/>
            <a:ext cx="1905000" cy="2952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19050">
            <a:solidFill>
              <a:srgbClr val="4E789B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869628C-8C9B-425A-B1E7-EAABD8E60B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38450" y="1600200"/>
            <a:ext cx="1905000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E789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329B6AB0-DEBC-4BF0-A9B9-E46B1241B0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71800" y="1733550"/>
            <a:ext cx="16383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1" i="0">
                <a:solidFill>
                  <a:srgbClr val="FFFFFF"/>
                </a:solidFill>
              </a:defRPr>
            </a:pPr>
            <a:r>
              <a:rPr sz="1350" b="1" i="0">
                <a:solidFill>
                  <a:srgbClr val="FFFFFF"/>
                </a:solidFill>
              </a:rPr>
              <a:t>REVIEW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C8351CE4-1C24-48E4-9BF3-A0990FA624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67050" y="2400300"/>
            <a:ext cx="1447800" cy="1466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Qualified and operating reviewers test wording and impact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D784969-319F-4012-9724-FA45AD3640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91100" y="1600200"/>
            <a:ext cx="1905000" cy="2952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19050">
            <a:solidFill>
              <a:srgbClr val="467058"/>
            </a:solidFill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9357C46C-EF93-4CA7-993B-BCE0992483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91100" y="1600200"/>
            <a:ext cx="1905000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6705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F6FDC973-0491-4DE7-8465-FDF045C896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24450" y="1733550"/>
            <a:ext cx="16383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1" i="0">
                <a:solidFill>
                  <a:srgbClr val="FFFFFF"/>
                </a:solidFill>
              </a:defRPr>
            </a:pPr>
            <a:r>
              <a:rPr sz="1350" b="1" i="0">
                <a:solidFill>
                  <a:srgbClr val="FFFFFF"/>
                </a:solidFill>
              </a:rPr>
              <a:t>APPROVE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34DE3CC9-6B94-408E-954E-3259C2D27C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19700" y="2400300"/>
            <a:ext cx="1447800" cy="1466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Named authority approves version and effective date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B52F374A-4F10-4597-873E-278ACA7591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0" y="1600200"/>
            <a:ext cx="1905000" cy="2952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19050">
            <a:solidFill>
              <a:srgbClr val="A98432"/>
            </a:solidFill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11E3CA54-DF83-4930-9DCD-D44C9EBB7C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0" y="1600200"/>
            <a:ext cx="1905000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84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82784185-EBCC-489E-B22E-81E2FB9426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77100" y="1733550"/>
            <a:ext cx="16383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1" i="0">
                <a:solidFill>
                  <a:srgbClr val="FFFFFF"/>
                </a:solidFill>
              </a:defRPr>
            </a:pPr>
            <a:r>
              <a:rPr sz="1350" b="1" i="0">
                <a:solidFill>
                  <a:srgbClr val="FFFFFF"/>
                </a:solidFill>
              </a:rPr>
              <a:t>RELEASE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2F08B64C-ACF1-4382-B977-671B87C0BB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72350" y="2400300"/>
            <a:ext cx="1447800" cy="1466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Publish one current file and train affected roles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B21EAE00-3119-4301-802C-6C0E0D0051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96400" y="1600200"/>
            <a:ext cx="1905000" cy="2952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6F0E3"/>
          </a:solidFill>
          <a:ln xmlns:a="http://schemas.openxmlformats.org/drawingml/2006/main" w="19050">
            <a:solidFill>
              <a:srgbClr val="9A4A3C"/>
            </a:solidFill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AA456326-E5BA-4F03-A4BC-6F1B3CA4FE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96400" y="1600200"/>
            <a:ext cx="1905000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9A4A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E9AB0098-029C-4603-97D7-D1799E9F4F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29750" y="1733550"/>
            <a:ext cx="16383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1" i="0">
                <a:solidFill>
                  <a:srgbClr val="FFFFFF"/>
                </a:solidFill>
              </a:defRPr>
            </a:pPr>
            <a:r>
              <a:rPr sz="1350" b="1" i="0">
                <a:solidFill>
                  <a:srgbClr val="FFFFFF"/>
                </a:solidFill>
              </a:rPr>
              <a:t>REPLACE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FEA503C5-AA94-4EF7-AE3B-02F914850A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0" y="2400300"/>
            <a:ext cx="1447800" cy="1466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0" i="0">
                <a:solidFill>
                  <a:srgbClr val="17202B"/>
                </a:solidFill>
              </a:defRPr>
            </a:pPr>
            <a:r>
              <a:rPr sz="1350" b="0" i="0">
                <a:solidFill>
                  <a:srgbClr val="17202B"/>
                </a:solidFill>
              </a:rPr>
              <a:t>Link the predecessor, archive it, and block accidental use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F60EB9C8-13D0-42B4-B4B9-05C3DA2FD4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43175" y="2781300"/>
            <a:ext cx="285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025" b="1" i="0">
                <a:solidFill>
                  <a:srgbClr val="A98432"/>
                </a:solidFill>
              </a:defRPr>
            </a:pPr>
            <a:r>
              <a:rPr sz="2025" b="1" i="0">
                <a:solidFill>
                  <a:srgbClr val="A98432"/>
                </a:solidFill>
              </a:rPr>
              <a:t>→</a:t>
            </a:r>
          </a:p>
        </p:txBody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F360B6EC-7117-42A0-B453-1E3A7DEDEF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95825" y="2781300"/>
            <a:ext cx="285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025" b="1" i="0">
                <a:solidFill>
                  <a:srgbClr val="A98432"/>
                </a:solidFill>
              </a:defRPr>
            </a:pPr>
            <a:r>
              <a:rPr sz="2025" b="1" i="0">
                <a:solidFill>
                  <a:srgbClr val="A98432"/>
                </a:solidFill>
              </a:rPr>
              <a:t>→</a:t>
            </a:r>
          </a:p>
        </p:txBody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965C5371-B9E4-41B7-B8D0-CE5227AF1C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48475" y="2781300"/>
            <a:ext cx="285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025" b="1" i="0">
                <a:solidFill>
                  <a:srgbClr val="A98432"/>
                </a:solidFill>
              </a:defRPr>
            </a:pPr>
            <a:r>
              <a:rPr sz="2025" b="1" i="0">
                <a:solidFill>
                  <a:srgbClr val="A98432"/>
                </a:solidFill>
              </a:rPr>
              <a:t>→</a:t>
            </a:r>
          </a:p>
        </p:txBody>
      </p:sp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9C503128-2DE3-4820-A5C8-B48B07004C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01125" y="2781300"/>
            <a:ext cx="285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025" b="1" i="0">
                <a:solidFill>
                  <a:srgbClr val="A98432"/>
                </a:solidFill>
              </a:defRPr>
            </a:pPr>
            <a:r>
              <a:rPr sz="2025" b="1" i="0">
                <a:solidFill>
                  <a:srgbClr val="A98432"/>
                </a:solidFill>
              </a:rPr>
              <a:t>→</a:t>
            </a:r>
          </a:p>
        </p:txBody>
      </p:sp>
      <p:sp>
        <p:nvSpPr>
          <p:cNvPr id="32" name="">
            <a:extLst xmlns:a="http://schemas.openxmlformats.org/drawingml/2006/main">
              <a:ext uri="{FF2B5EF4-FFF2-40B4-BE49-F238E27FC236}">
                <a16:creationId xmlns:a16="http://schemas.microsoft.com/office/drawing/2014/main" id="{A8C5E19A-AAB4-4693-AA30-0B25431241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5095875"/>
            <a:ext cx="8991600" cy="800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3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3" name="">
            <a:extLst xmlns:a="http://schemas.openxmlformats.org/drawingml/2006/main">
              <a:ext uri="{FF2B5EF4-FFF2-40B4-BE49-F238E27FC236}">
                <a16:creationId xmlns:a16="http://schemas.microsoft.com/office/drawing/2014/main" id="{63774A6A-A242-4259-8857-81BD416672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85950" y="5286375"/>
            <a:ext cx="842010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Document ID • owner • approver • version • effective date • next review • current link • predecessor • archive • training • release evidence</a:t>
            </a:r>
          </a:p>
        </p:txBody>
      </p:sp>
    </p:spTree>
    <p:extLst>
      <p:ext uri="{BB962C8B-B14F-4D97-AF65-F5344CB8AC3E}">
        <p14:creationId xmlns:p14="http://schemas.microsoft.com/office/powerpoint/2010/main" val="23717875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19EC63CA-BC96-4B2B-A999-2F5DAEFCF8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B37B3B7-CDC3-4CC2-BFF4-7184247E81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8432"/>
                </a:solidFill>
              </a:defRPr>
            </a:pPr>
            <a:r>
              <a:rPr sz="975" b="1" i="0">
                <a:solidFill>
                  <a:srgbClr val="A98432"/>
                </a:solidFill>
              </a:rPr>
              <a:t>REGULATORY &amp; FOOD-SAFETY INTELLIGENCE</a:t>
            </a:r>
          </a:p>
        </p:txBody>
      </p:sp>
      <p:pic>
        <p:nvPicPr>
          <p:cNvPr id="2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0f7fa5b19324bdb"/>
          <a:stretch xmlns:a="http://schemas.openxmlformats.org/drawingml/2006/main"/>
        </p:blipFill>
        <p:spPr>
          <a:xfrm xmlns:a="http://schemas.openxmlformats.org/drawingml/2006/main">
            <a:off x="685800" y="6305550"/>
            <a:ext cx="323850" cy="32385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9E2154D-544F-4EE6-A460-196940ECFB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" y="6381750"/>
            <a:ext cx="2476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825" b="1" i="0">
                <a:solidFill>
                  <a:srgbClr val="13233B"/>
                </a:solidFill>
              </a:defRPr>
            </a:pPr>
            <a:r>
              <a:rPr sz="825" b="1" i="0">
                <a:solidFill>
                  <a:srgbClr val="13233B"/>
                </a:solidFill>
              </a:rPr>
              <a:t>THE GRAVITY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767E666-9AA0-4D45-86D2-442C17B001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6381750"/>
            <a:ext cx="6477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5707D"/>
                </a:solidFill>
              </a:defRPr>
            </a:pPr>
            <a:r>
              <a:rPr sz="900" b="1" i="0">
                <a:solidFill>
                  <a:srgbClr val="65707D"/>
                </a:solidFill>
              </a:rPr>
              <a:t>09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1EC5A07-8D75-42F2-AA92-250CE58AB4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108204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13233B"/>
                </a:solidFill>
              </a:defRPr>
            </a:pPr>
            <a:r>
              <a:rPr sz="2325" b="1" i="0">
                <a:solidFill>
                  <a:srgbClr val="13233B"/>
                </a:solidFill>
              </a:rPr>
              <a:t>Monitor the model, the adopted rule, and the local operating impact separately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F142B78-BF13-4B5C-843D-4F58094337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09700"/>
            <a:ext cx="1809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9A44D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30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569361ed5344923"/>
          <a:stretch xmlns:a="http://schemas.openxmlformats.org/drawingml/2006/main"/>
        </p:blipFill>
        <p:spPr>
          <a:xfrm xmlns:a="http://schemas.openxmlformats.org/drawingml/2006/main">
            <a:off x="685800" y="1711699"/>
            <a:ext cx="3095625" cy="4006103"/>
          </a:xfrm>
          <a:prstGeom xmlns:a="http://schemas.openxmlformats.org/drawingml/2006/main" prst="rect">
            <a:avLst/>
          </a:prstGeom>
        </p:spPr>
      </p:pic>
      <p:pic>
        <p:nvPicPr>
          <p:cNvPr id="31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78ddfbd463b4d8f"/>
          <a:stretch xmlns:a="http://schemas.openxmlformats.org/drawingml/2006/main"/>
        </p:blipFill>
        <p:spPr>
          <a:xfrm xmlns:a="http://schemas.openxmlformats.org/drawingml/2006/main">
            <a:off x="8429625" y="1896596"/>
            <a:ext cx="2809875" cy="3636309"/>
          </a:xfrm>
          <a:prstGeom xmlns:a="http://schemas.openxmlformats.org/drawingml/2006/main" prst="rect">
            <a:avLst/>
          </a:prstGeom>
        </p:spPr>
      </p:pic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E3FF8D9-29FD-4B92-B741-E29EC6B00B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0" y="1571625"/>
            <a:ext cx="457200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800" b="1" i="0">
                <a:solidFill>
                  <a:srgbClr val="FFFFFF"/>
                </a:solidFill>
              </a:defRPr>
            </a:pPr>
            <a:r>
              <a:rPr sz="1800" b="1" i="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1AF8CA8-11BA-460C-8D26-2E332C2E5B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19650" y="1590675"/>
            <a:ext cx="12001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1" i="0">
                <a:solidFill>
                  <a:srgbClr val="A98432"/>
                </a:solidFill>
              </a:defRPr>
            </a:pPr>
            <a:r>
              <a:rPr sz="1275" b="1" i="0">
                <a:solidFill>
                  <a:srgbClr val="A98432"/>
                </a:solidFill>
              </a:rPr>
              <a:t>CAPTURE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B105EA2-E6A9-418C-B2AC-FCA4B88181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43625" y="1571625"/>
            <a:ext cx="1905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125" b="0" i="0">
                <a:solidFill>
                  <a:srgbClr val="17202B"/>
                </a:solidFill>
              </a:defRPr>
            </a:pPr>
            <a:r>
              <a:rPr sz="1125" b="0" i="0">
                <a:solidFill>
                  <a:srgbClr val="17202B"/>
                </a:solidFill>
              </a:rPr>
              <a:t>Official source, date, version, jurisdiction, and exact signal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1E2EF64-9E54-47C1-BCF0-9BD72966F3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0" y="2571750"/>
            <a:ext cx="457200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800" b="1" i="0">
                <a:solidFill>
                  <a:srgbClr val="FFFFFF"/>
                </a:solidFill>
              </a:defRPr>
            </a:pPr>
            <a:r>
              <a:rPr sz="1800" b="1" i="0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AA8E348-87E8-4BF3-ABF5-8140234ED0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19650" y="2590800"/>
            <a:ext cx="12001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1" i="0">
                <a:solidFill>
                  <a:srgbClr val="A98432"/>
                </a:solidFill>
              </a:defRPr>
            </a:pPr>
            <a:r>
              <a:rPr sz="1275" b="1" i="0">
                <a:solidFill>
                  <a:srgbClr val="A98432"/>
                </a:solidFill>
              </a:rPr>
              <a:t>CONFIRM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37B2EE7-03D4-44EF-9E7D-4B48244A35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43625" y="2571750"/>
            <a:ext cx="1905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125" b="0" i="0">
                <a:solidFill>
                  <a:srgbClr val="17202B"/>
                </a:solidFill>
              </a:defRPr>
            </a:pPr>
            <a:r>
              <a:rPr sz="1125" b="0" i="0">
                <a:solidFill>
                  <a:srgbClr val="17202B"/>
                </a:solidFill>
              </a:rPr>
              <a:t>Applicability, adoption, effective date, enforcement, and qualified interpretation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832020DF-095B-45B2-8E63-062677AD13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0" y="3571875"/>
            <a:ext cx="457200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03A5F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800" b="1" i="0">
                <a:solidFill>
                  <a:srgbClr val="FFFFFF"/>
                </a:solidFill>
              </a:defRPr>
            </a:pPr>
            <a:r>
              <a:rPr sz="1800" b="1" i="0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0358974D-D71D-4257-B724-CE5D9D6181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19650" y="3590925"/>
            <a:ext cx="12001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1" i="0">
                <a:solidFill>
                  <a:srgbClr val="A98432"/>
                </a:solidFill>
              </a:defRPr>
            </a:pPr>
            <a:r>
              <a:rPr sz="1275" b="1" i="0">
                <a:solidFill>
                  <a:srgbClr val="A98432"/>
                </a:solidFill>
              </a:rPr>
              <a:t>IMPACT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A60EEC85-420E-4808-92E5-637C163B04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43625" y="3571875"/>
            <a:ext cx="1905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125" b="0" i="0">
                <a:solidFill>
                  <a:srgbClr val="17202B"/>
                </a:solidFill>
              </a:defRPr>
            </a:pPr>
            <a:r>
              <a:rPr sz="1125" b="0" i="0">
                <a:solidFill>
                  <a:srgbClr val="17202B"/>
                </a:solidFill>
              </a:rPr>
              <a:t>Affected menu, facility, process, supplier, training, record, and guest communication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C254BE75-5653-43B9-91FA-703DC123C6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0" y="4572000"/>
            <a:ext cx="457200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67058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800" b="1" i="0">
                <a:solidFill>
                  <a:srgbClr val="FFFFFF"/>
                </a:solidFill>
              </a:defRPr>
            </a:pPr>
            <a:r>
              <a:rPr sz="1800" b="1" i="0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D804E826-6C27-49D3-8273-14B4D77D60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19650" y="4591050"/>
            <a:ext cx="12001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1" i="0">
                <a:solidFill>
                  <a:srgbClr val="A98432"/>
                </a:solidFill>
              </a:defRPr>
            </a:pPr>
            <a:r>
              <a:rPr sz="1275" b="1" i="0">
                <a:solidFill>
                  <a:srgbClr val="A98432"/>
                </a:solidFill>
              </a:rPr>
              <a:t>CONTROL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47C124D8-ED22-4FF5-9103-6F25C9C3CA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43625" y="4572000"/>
            <a:ext cx="1905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125" b="0" i="0">
                <a:solidFill>
                  <a:srgbClr val="17202B"/>
                </a:solidFill>
              </a:defRPr>
            </a:pPr>
            <a:r>
              <a:rPr sz="1125" b="0" i="0">
                <a:solidFill>
                  <a:srgbClr val="17202B"/>
                </a:solidFill>
              </a:rPr>
              <a:t>Decision, approved standard, implementation plan, evidence, and review date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05966A81-9C8C-473B-A2D5-229E3496F4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5619750"/>
            <a:ext cx="409575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00" b="1" i="0">
                <a:solidFill>
                  <a:srgbClr val="13233B"/>
                </a:solidFill>
              </a:defRPr>
            </a:pPr>
            <a:r>
              <a:rPr sz="1200" b="1" i="0">
                <a:solidFill>
                  <a:srgbClr val="13233B"/>
                </a:solidFill>
              </a:rPr>
              <a:t>FDA's 2022 Food Code plus the 2024 Supplement is the current federal model; state and local adoption varies.</a:t>
            </a:r>
          </a:p>
        </p:txBody>
      </p:sp>
    </p:spTree>
    <p:extLst>
      <p:ext uri="{BB962C8B-B14F-4D97-AF65-F5344CB8AC3E}">
        <p14:creationId xmlns:p14="http://schemas.microsoft.com/office/powerpoint/2010/main" val="1428721537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2026-08-10T05:58:33.8440000Z</dcterms:created>
  <dcterms:modified xsi:type="dcterms:W3CDTF">2026-08-10T05:58:33.8440000Z</dcterms:modified>
</coreProperties>
</file>