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'1.0' encoding='UTF-8' standalone='yes'?>
<Relationships xmlns="http://schemas.openxmlformats.org/package/2006/relationships"><Relationship Id="R23899d11d09a44be" Type="http://schemas.openxmlformats.org/officeDocument/2006/relationships/extended-properties" Target="docProps/app.xml"/><Relationship Id="R5204008981634201" Type="http://schemas.openxmlformats.org/officeDocument/2006/relationships/officeDocument" Target="ppt/presentation.xml"/><Relationship Id="Rc5cc8d1ba7624bb5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7d5bd9ac7124c38"/>
  </p:sldMasterIdLst>
  <p:notesMasterIdLst>
    <p:notesMasterId xmlns:r="http://schemas.openxmlformats.org/officeDocument/2006/relationships" r:id="R77aa76d2d9bc41d9"/>
  </p:notesMasterIdLst>
  <p:sldIdLst>
    <p:sldId xmlns:r="http://schemas.openxmlformats.org/officeDocument/2006/relationships" id="256" r:id="R43304e3e221e40c7"/>
    <p:sldId xmlns:r="http://schemas.openxmlformats.org/officeDocument/2006/relationships" id="257" r:id="Rf7094c5e040147af"/>
    <p:sldId xmlns:r="http://schemas.openxmlformats.org/officeDocument/2006/relationships" id="258" r:id="Ra8e789f67ba04eb8"/>
    <p:sldId xmlns:r="http://schemas.openxmlformats.org/officeDocument/2006/relationships" id="259" r:id="R21b87dc7b5d24996"/>
    <p:sldId xmlns:r="http://schemas.openxmlformats.org/officeDocument/2006/relationships" id="260" r:id="R83b09b602abd462e"/>
    <p:sldId xmlns:r="http://schemas.openxmlformats.org/officeDocument/2006/relationships" id="261" r:id="R9042ab4889824877"/>
    <p:sldId xmlns:r="http://schemas.openxmlformats.org/officeDocument/2006/relationships" id="262" r:id="Rbc43519bf34a4390"/>
    <p:sldId xmlns:r="http://schemas.openxmlformats.org/officeDocument/2006/relationships" id="263" r:id="Rad15d32a81e94d5c"/>
    <p:sldId xmlns:r="http://schemas.openxmlformats.org/officeDocument/2006/relationships" id="264" r:id="Rd1d3b66c6ebd4e2c"/>
    <p:sldId xmlns:r="http://schemas.openxmlformats.org/officeDocument/2006/relationships" id="265" r:id="Ra2f7ab50f4194e2e"/>
    <p:sldId xmlns:r="http://schemas.openxmlformats.org/officeDocument/2006/relationships" id="266" r:id="R1e37e069706147e7"/>
    <p:sldId xmlns:r="http://schemas.openxmlformats.org/officeDocument/2006/relationships" id="267" r:id="R0a228b6be5f14096"/>
    <p:sldId xmlns:r="http://schemas.openxmlformats.org/officeDocument/2006/relationships" id="268" r:id="R5eb8d1bc0e6440d2"/>
    <p:sldId xmlns:r="http://schemas.openxmlformats.org/officeDocument/2006/relationships" id="269" r:id="Rbd9f45a03e5f45e5"/>
    <p:sldId xmlns:r="http://schemas.openxmlformats.org/officeDocument/2006/relationships" id="270" r:id="R4fe0c4a910264210"/>
    <p:sldId xmlns:r="http://schemas.openxmlformats.org/officeDocument/2006/relationships" id="271" r:id="Re1084d8a893849da"/>
    <p:sldId xmlns:r="http://schemas.openxmlformats.org/officeDocument/2006/relationships" id="272" r:id="R7e21bfc15af24de2"/>
    <p:sldId xmlns:r="http://schemas.openxmlformats.org/officeDocument/2006/relationships" id="273" r:id="Rbf94d06e416b49bc"/>
    <p:sldId xmlns:r="http://schemas.openxmlformats.org/officeDocument/2006/relationships" id="274" r:id="Ra3f68a55ccaa4672"/>
    <p:sldId xmlns:r="http://schemas.openxmlformats.org/officeDocument/2006/relationships" id="275" r:id="R01173d2a178f453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<?xml version='1.0' encoding='UTF-8' standalone='yes'?>
<Relationships xmlns="http://schemas.openxmlformats.org/package/2006/relationships"><Relationship Id="R01173d2a178f453d" Type="http://schemas.openxmlformats.org/officeDocument/2006/relationships/slide" Target="slides/slide20.xml"/><Relationship Id="R0a228b6be5f14096" Type="http://schemas.openxmlformats.org/officeDocument/2006/relationships/slide" Target="slides/slide12.xml"/><Relationship Id="R1e37e069706147e7" Type="http://schemas.openxmlformats.org/officeDocument/2006/relationships/slide" Target="slides/slide11.xml"/><Relationship Id="R21b87dc7b5d24996" Type="http://schemas.openxmlformats.org/officeDocument/2006/relationships/slide" Target="slides/slide4.xml"/><Relationship Id="R43304e3e221e40c7" Type="http://schemas.openxmlformats.org/officeDocument/2006/relationships/slide" Target="slides/slide1.xml"/><Relationship Id="R4fe0c4a910264210" Type="http://schemas.openxmlformats.org/officeDocument/2006/relationships/slide" Target="slides/slide15.xml"/><Relationship Id="R5c4ec429097c4d43" Type="http://schemas.openxmlformats.org/officeDocument/2006/relationships/tableStyles" Target="tableStyles.xml"/><Relationship Id="R5eb8d1bc0e6440d2" Type="http://schemas.openxmlformats.org/officeDocument/2006/relationships/slide" Target="slides/slide13.xml"/><Relationship Id="R700803680553478a" Type="http://schemas.openxmlformats.org/officeDocument/2006/relationships/theme" Target="theme/theme1.xml"/><Relationship Id="R77aa76d2d9bc41d9" Type="http://schemas.openxmlformats.org/officeDocument/2006/relationships/notesMaster" Target="notesMasters/notesMaster1.xml"/><Relationship Id="R7e21bfc15af24de2" Type="http://schemas.openxmlformats.org/officeDocument/2006/relationships/slide" Target="slides/slide17.xml"/><Relationship Id="R83b09b602abd462e" Type="http://schemas.openxmlformats.org/officeDocument/2006/relationships/slide" Target="slides/slide5.xml"/><Relationship Id="R9042ab4889824877" Type="http://schemas.openxmlformats.org/officeDocument/2006/relationships/slide" Target="slides/slide6.xml"/><Relationship Id="Ra2f7ab50f4194e2e" Type="http://schemas.openxmlformats.org/officeDocument/2006/relationships/slide" Target="slides/slide10.xml"/><Relationship Id="Ra3f68a55ccaa4672" Type="http://schemas.openxmlformats.org/officeDocument/2006/relationships/slide" Target="slides/slide19.xml"/><Relationship Id="Ra8e789f67ba04eb8" Type="http://schemas.openxmlformats.org/officeDocument/2006/relationships/slide" Target="slides/slide3.xml"/><Relationship Id="Rad15d32a81e94d5c" Type="http://schemas.openxmlformats.org/officeDocument/2006/relationships/slide" Target="slides/slide8.xml"/><Relationship Id="Rbc43519bf34a4390" Type="http://schemas.openxmlformats.org/officeDocument/2006/relationships/slide" Target="slides/slide7.xml"/><Relationship Id="Rbd9f45a03e5f45e5" Type="http://schemas.openxmlformats.org/officeDocument/2006/relationships/slide" Target="slides/slide14.xml"/><Relationship Id="Rbf94d06e416b49bc" Type="http://schemas.openxmlformats.org/officeDocument/2006/relationships/slide" Target="slides/slide18.xml"/><Relationship Id="Rc4960d41bbbd4ad8" Type="http://schemas.openxmlformats.org/officeDocument/2006/relationships/presProps" Target="presProps.xml"/><Relationship Id="Rd1d3b66c6ebd4e2c" Type="http://schemas.openxmlformats.org/officeDocument/2006/relationships/slide" Target="slides/slide9.xml"/><Relationship Id="Re1084d8a893849da" Type="http://schemas.openxmlformats.org/officeDocument/2006/relationships/slide" Target="slides/slide16.xml"/><Relationship Id="Re7d5bd9ac7124c38" Type="http://schemas.openxmlformats.org/officeDocument/2006/relationships/slideMaster" Target="slideMasters/slideMaster1.xml"/><Relationship Id="Rf7094c5e040147af" Type="http://schemas.openxmlformats.org/officeDocument/2006/relationships/slide" Target="slides/slide2.xml"/></Relationships>
</file>

<file path=ppt/notesMasters/_rels/notesMaster1.xml.rels><?xml version='1.0' encoding='UTF-8' standalone='yes'?>
<Relationships xmlns="http://schemas.openxmlformats.org/package/2006/relationships"><Relationship Id="R5713129569da45cb" Type="http://schemas.openxmlformats.org/officeDocument/2006/relationships/theme" Target="theme/theme3.xml"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<?xml version='1.0' encoding='UTF-8' standalone='yes'?>
<Relationships xmlns="http://schemas.openxmlformats.org/package/2006/relationships"><Relationship Id="R2726983eaf944ac7" Type="http://schemas.openxmlformats.org/officeDocument/2006/relationships/slide" Target="../slides/slide1.xml"/><Relationship Id="R90d8821bbff84f8a" Type="http://schemas.openxmlformats.org/officeDocument/2006/relationships/notesMaster" Target="../notesMasters/notesMaster1.xml"/></Relationships>
</file>

<file path=ppt/notesSlides/_rels/notesSlide10.xml.rels><?xml version='1.0' encoding='UTF-8' standalone='yes'?>
<Relationships xmlns="http://schemas.openxmlformats.org/package/2006/relationships"><Relationship Id="R0fbae9cc41ee4091" Type="http://schemas.openxmlformats.org/officeDocument/2006/relationships/notesMaster" Target="../notesMasters/notesMaster1.xml"/><Relationship Id="R30be4cb5e2e14851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0e09e8c0f35a4028" Type="http://schemas.openxmlformats.org/officeDocument/2006/relationships/notesMaster" Target="../notesMasters/notesMaster1.xml"/><Relationship Id="R560b01630bd84b0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5653bf9da728441e" Type="http://schemas.openxmlformats.org/officeDocument/2006/relationships/slide" Target="../slides/slide12.xml"/><Relationship Id="R5f5e24127a964a9a" Type="http://schemas.openxmlformats.org/officeDocument/2006/relationships/notesMaster" Target="../notesMasters/notesMaster1.xml"/></Relationships>
</file>

<file path=ppt/notesSlides/_rels/notesSlide13.xml.rels><?xml version='1.0' encoding='UTF-8' standalone='yes'?>
<Relationships xmlns="http://schemas.openxmlformats.org/package/2006/relationships"><Relationship Id="Rae0df6ad572a403c" Type="http://schemas.openxmlformats.org/officeDocument/2006/relationships/slide" Target="../slides/slide13.xml"/><Relationship Id="Rbc4923fbae8f4a2d" Type="http://schemas.openxmlformats.org/officeDocument/2006/relationships/notesMaster" Target="../notesMasters/notesMaster1.xml"/></Relationships>
</file>

<file path=ppt/notesSlides/_rels/notesSlide14.xml.rels><?xml version='1.0' encoding='UTF-8' standalone='yes'?>
<Relationships xmlns="http://schemas.openxmlformats.org/package/2006/relationships"><Relationship Id="R5a9f3b9f57ee4eaf" Type="http://schemas.openxmlformats.org/officeDocument/2006/relationships/notesMaster" Target="../notesMasters/notesMaster1.xml"/><Relationship Id="Rf6e0b445850f4d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011a8c89e9a64dfe" Type="http://schemas.openxmlformats.org/officeDocument/2006/relationships/slide" Target="../slides/slide15.xml"/><Relationship Id="R8a339d30f9874757" Type="http://schemas.openxmlformats.org/officeDocument/2006/relationships/notesMaster" Target="../notesMasters/notesMaster1.xml"/></Relationships>
</file>

<file path=ppt/notesSlides/_rels/notesSlide16.xml.rels><?xml version='1.0' encoding='UTF-8' standalone='yes'?>
<Relationships xmlns="http://schemas.openxmlformats.org/package/2006/relationships"><Relationship Id="R0d98061e3ad2413f" Type="http://schemas.openxmlformats.org/officeDocument/2006/relationships/slide" Target="../slides/slide16.xml"/><Relationship Id="Rdbe9a808fc1346c8" Type="http://schemas.openxmlformats.org/officeDocument/2006/relationships/notesMaster" Target="../notesMasters/notesMaster1.xml"/></Relationships>
</file>

<file path=ppt/notesSlides/_rels/notesSlide17.xml.rels><?xml version='1.0' encoding='UTF-8' standalone='yes'?>
<Relationships xmlns="http://schemas.openxmlformats.org/package/2006/relationships"><Relationship Id="R08b6be203b964adc" Type="http://schemas.openxmlformats.org/officeDocument/2006/relationships/slide" Target="../slides/slide17.xml"/><Relationship Id="R159e6313e0b44763" Type="http://schemas.openxmlformats.org/officeDocument/2006/relationships/notesMaster" Target="../notesMasters/notesMaster1.xml"/></Relationships>
</file>

<file path=ppt/notesSlides/_rels/notesSlide18.xml.rels><?xml version='1.0' encoding='UTF-8' standalone='yes'?>
<Relationships xmlns="http://schemas.openxmlformats.org/package/2006/relationships"><Relationship Id="Rd22ed0d629e048e1" Type="http://schemas.openxmlformats.org/officeDocument/2006/relationships/slide" Target="../slides/slide18.xml"/><Relationship Id="Rfd327442ba2f43a2" Type="http://schemas.openxmlformats.org/officeDocument/2006/relationships/notesMaster" Target="../notesMasters/notesMaster1.xml"/></Relationships>
</file>

<file path=ppt/notesSlides/_rels/notesSlide19.xml.rels><?xml version='1.0' encoding='UTF-8' standalone='yes'?>
<Relationships xmlns="http://schemas.openxmlformats.org/package/2006/relationships"><Relationship Id="R5325f67df32b4f7b" Type="http://schemas.openxmlformats.org/officeDocument/2006/relationships/notesMaster" Target="../notesMasters/notesMaster1.xml"/><Relationship Id="R63e975fe7fe54107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496e128f5e6c4a7e" Type="http://schemas.openxmlformats.org/officeDocument/2006/relationships/notesMaster" Target="../notesMasters/notesMaster1.xml"/><Relationship Id="R8452156297f34b33" Type="http://schemas.openxmlformats.org/officeDocument/2006/relationships/slide" Target="../slides/slide2.xml"/></Relationships>
</file>

<file path=ppt/notesSlides/_rels/notesSlide20.xml.rels><?xml version='1.0' encoding='UTF-8' standalone='yes'?>
<Relationships xmlns="http://schemas.openxmlformats.org/package/2006/relationships"><Relationship Id="R97e61cdb06d94bcf" Type="http://schemas.openxmlformats.org/officeDocument/2006/relationships/notesMaster" Target="../notesMasters/notesMaster1.xml"/><Relationship Id="Rbcdc28a9588f4918" Type="http://schemas.openxmlformats.org/officeDocument/2006/relationships/slide" Target="../slides/slide20.xml"/></Relationships>
</file>

<file path=ppt/notesSlides/_rels/notesSlide3.xml.rels><?xml version='1.0' encoding='UTF-8' standalone='yes'?>
<Relationships xmlns="http://schemas.openxmlformats.org/package/2006/relationships"><Relationship Id="R461214bfbce34215" Type="http://schemas.openxmlformats.org/officeDocument/2006/relationships/notesMaster" Target="../notesMasters/notesMaster1.xml"/><Relationship Id="Rdb35eec149f4468a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8d0ee0eed2cf45b1" Type="http://schemas.openxmlformats.org/officeDocument/2006/relationships/slide" Target="../slides/slide4.xml"/><Relationship Id="Rc5e3e976f69a47b9" Type="http://schemas.openxmlformats.org/officeDocument/2006/relationships/notesMaster" Target="../notesMasters/notesMaster1.xml"/></Relationships>
</file>

<file path=ppt/notesSlides/_rels/notesSlide5.xml.rels><?xml version='1.0' encoding='UTF-8' standalone='yes'?>
<Relationships xmlns="http://schemas.openxmlformats.org/package/2006/relationships"><Relationship Id="R12e77d8a902b4393" Type="http://schemas.openxmlformats.org/officeDocument/2006/relationships/slide" Target="../slides/slide5.xml"/><Relationship Id="Rf777cba2a7624d1b" Type="http://schemas.openxmlformats.org/officeDocument/2006/relationships/notesMaster" Target="../notesMasters/notesMaster1.xml"/></Relationships>
</file>

<file path=ppt/notesSlides/_rels/notesSlide6.xml.rels><?xml version='1.0' encoding='UTF-8' standalone='yes'?>
<Relationships xmlns="http://schemas.openxmlformats.org/package/2006/relationships"><Relationship Id="Reda47f5d479e44a6" Type="http://schemas.openxmlformats.org/officeDocument/2006/relationships/notesMaster" Target="../notesMasters/notesMaster1.xml"/><Relationship Id="Rfcffdc35f3fe400d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1c23af73663246bf" Type="http://schemas.openxmlformats.org/officeDocument/2006/relationships/notesMaster" Target="../notesMasters/notesMaster1.xml"/><Relationship Id="Ra803be0f730440a8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a564988b813a4092" Type="http://schemas.openxmlformats.org/officeDocument/2006/relationships/notesMaster" Target="../notesMasters/notesMaster1.xml"/><Relationship Id="Rb54977ae895449a5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159616893a7743a8" Type="http://schemas.openxmlformats.org/officeDocument/2006/relationships/slide" Target="../slides/slide9.xml"/><Relationship Id="R9379169fd5f54a98" Type="http://schemas.openxmlformats.org/officeDocument/2006/relationships/notesMaster" Target="../notesMasters/notesMaster1.xml"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Define the package as a working manager-development operating system: a manual, 30 controlled tools, a formula-driven workbook, and a recurring review method.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form supports a careful assessment; the workbook helps managers compare due dates, evidence gaps, averages, and readiness states. Neither replaces selection policy or qualified review.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role-based ramp creates explicit learning requirements, representative practice, evidence, support, and an authority-release decision instead of treating calendar time as automatic completion.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GRV-M03 Role-Based Manager Learning &amp; Ramp Plan.</a:t>
            </a:r>
          </a:p>
          <a:p xmlns:a="http://schemas.openxmlformats.org/drawingml/2006/main">
            <a:r>
              <a:t>- https://www.opm.gov/policy-data-oversight/training-and-development/leadership-development/effective-learning-interventions-for-developing-ecqs.pdf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two tools work together. Listening reduces premature judgment; clear direction turns the resulting decision into a verifiable assignment.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Preparation creates fairness and helps the manager recognize when the conversation must pause for a qualified route.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GRV-M14 Difficult Conversation Preparation.</a:t>
            </a:r>
          </a:p>
          <a:p xmlns:a="http://schemas.openxmlformats.org/drawingml/2006/main">
            <a:r>
              <a:t>- https://www.eeoc.gov/laws/guidance/enforcement-guidance-retaliation-and-related-issues</a:t>
            </a:r>
          </a:p>
          <a:p xmlns:a="http://schemas.openxmlformats.org/drawingml/2006/main">
            <a:r>
              <a:t>- https://www.nlrb.gov/about-nlrb/rights-we-protect/your-rights/weingarten-rights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three records create a closed loop: specific observation, supported practice, and verified follow-through. Advice without observation and review is not a coaching control.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Accountability is reciprocal. A manager cannot evaluate follow-through fairly while ignoring missing training, unclear standards, unavailable resources, or their own overdue commitments.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GRV-M19 Performance Expectation and Support Plan.</a:t>
            </a:r>
          </a:p>
          <a:p xmlns:a="http://schemas.openxmlformats.org/drawingml/2006/main">
            <a:r>
              <a:t>- https://www.opm.gov/policy-data-oversight/performance-management/performance-management-toolkit/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Delegation is not abdication. The handoff names the outcome, authority, limits, evidence, support, and exact conditions that return the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review looks for whether people can safely raise concerns and whether managers route them correctly. It is not an investigation form.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GRV-M24 Team Climate and Speak-Up Review.</a:t>
            </a:r>
          </a:p>
          <a:p xmlns:a="http://schemas.openxmlformats.org/drawingml/2006/main">
            <a:r>
              <a:t>- https://www.osha.gov/safety-management/worker-participation</a:t>
            </a:r>
          </a:p>
          <a:p xmlns:a="http://schemas.openxmlformats.org/drawingml/2006/main">
            <a:r>
              <a:t>- https://www.eeoc.gov/laws/guidance/enforcement-guidance-retaliation-and-related-issues</a:t>
            </a:r>
          </a:p>
          <a:p xmlns:a="http://schemas.openxmlformats.org/drawingml/2006/main">
            <a:r>
              <a:t>- https://www.hhs.gov/surgeongeneral/reports-and-publications/workplace-well-being/index.html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workbook is a recurring management control. It stores bounded operational evidence, derives statuses, and directs attention to incomplete or overdue conditions.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Run the weekly review from exceptions and decisions. Blank is not green: the first three failed checks confirm that role charters, readiness assessments, and development goals are not installed yet.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Separate appointment from capability. The system develops managers through evidence and supported practice rather than assumption.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Gravity Manager Development System, Sections 1 and 6.</a:t>
            </a:r>
          </a:p>
          <a:p xmlns:a="http://schemas.openxmlformats.org/drawingml/2006/main">
            <a:r>
              <a:t>- https://www.opm.gov/policy-data-oversight/classification-qualifications/general-schedule-qualification-standards/specialty-areas/supervisory-guide/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Close with a concrete installation commitment. These three records establish authority, evidence, and development intent; GRV-M26 starts the recurring control rhythm.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the six tests as the common quality standard for selection, ramp-up, coaching, readiness, and renewal.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Gravity Manager Development System, operating architecture.</a:t>
            </a:r>
          </a:p>
          <a:p xmlns:a="http://schemas.openxmlformats.org/drawingml/2006/main">
            <a:r>
              <a:t>- https://www.opm.gov/policy-data-oversight/training-and-development/leadership-development/effective-learning-interventions-for-developing-ecqs.pdf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boundary protects both the manager and the organization. GRV-M may identify a route; it does not become a shadow personnel system.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Gravity Manager Development System, Section 4.</a:t>
            </a:r>
          </a:p>
          <a:p xmlns:a="http://schemas.openxmlformats.org/drawingml/2006/main">
            <a:r>
              <a:t>- https://www.eeoc.gov/harassment</a:t>
            </a:r>
          </a:p>
          <a:p xmlns:a="http://schemas.openxmlformats.org/drawingml/2006/main">
            <a:r>
              <a:t>- https://www.nlrb.gov/about-nlrb/rights-we-protect/the-law/employees/concerted-activity</a:t>
            </a:r>
          </a:p>
          <a:p xmlns:a="http://schemas.openxmlformats.org/drawingml/2006/main">
            <a:r>
              <a:t>- https://www.osha.gov/workers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Walk through the six areas as a lifecycle. Operators may enter at the current need, but readiness always traces back to role clarity and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Tool Index is the controlled directory. Use the stable GRV-M ID in forms, workbook records, meeting decisions, and retained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role-based ramp is staged by responsibility and evidence. Appointment does not justify unrestricted authority; the role charter, readiness record, representative practice, and verification govern the release.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GRV-M01, GRV-M02, and GRV-M03.</a:t>
            </a:r>
          </a:p>
          <a:p xmlns:a="http://schemas.openxmlformats.org/drawingml/2006/main">
            <a:r>
              <a:t>- https://www.opm.gov/policy-data-oversight/training-and-development/career-development/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Demonstrate the cycle with the Coaching Planner. The manager practices a defined behavior, receives support, produces evidence, and reaches a reviewed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Manager Development System manual, forms, and digital control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minimum necessary data. Evidence should be specific enough to support development and restrained enough to avoid creating an unauthorized personnel record.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Gravity Manager Development System, Section 5.</a:t>
            </a:r>
          </a:p>
          <a:p xmlns:a="http://schemas.openxmlformats.org/drawingml/2006/main">
            <a:r>
              <a:t>- https://www.eeoc.gov/employers/small-business/5-im-conducting-performance-evaluations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<?xml version='1.0' encoding='UTF-8' standalone='yes'?>
<Relationships xmlns="http://schemas.openxmlformats.org/package/2006/relationships"><Relationship Id="R33fb2a5ecaf244b3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<?xml version='1.0' encoding='UTF-8' standalone='yes'?>
<Relationships xmlns="http://schemas.openxmlformats.org/package/2006/relationships"><Relationship Id="Read0c82b4ec94ab0" Type="http://schemas.openxmlformats.org/officeDocument/2006/relationships/theme" Target="theme/theme2.xml"/><Relationship Id="Reefd85f4ce194bf4" Type="http://schemas.openxmlformats.org/officeDocument/2006/relationships/slideLayout" Target="../slideLayouts/slideLayout1.xml"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efd85f4ce194bf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<?xml version='1.0' encoding='UTF-8' standalone='yes'?>
<Relationships xmlns="http://schemas.openxmlformats.org/package/2006/relationships"><Relationship Id="R7ac2fb8a813845e1" Type="http://schemas.openxmlformats.org/officeDocument/2006/relationships/slideLayout" Target="../slideLayouts/slideLayout1.xml"/><Relationship Id="R7e2eb7878ad345df" Type="http://schemas.openxmlformats.org/officeDocument/2006/relationships/notesSlide" Target="../notesSlides/notesSlide1.xml"/><Relationship Id="Rd1d9f3bc2c3e4cd7" Type="http://schemas.openxmlformats.org/officeDocument/2006/relationships/image" Target="../media/image.png"/></Relationships>
</file>

<file path=ppt/slides/_rels/slide10.xml.rels><?xml version='1.0' encoding='UTF-8' standalone='yes'?>
<Relationships xmlns="http://schemas.openxmlformats.org/package/2006/relationships"><Relationship Id="R3fd5290b8e2949ac" Type="http://schemas.openxmlformats.org/officeDocument/2006/relationships/image" Target="../media/image5.png"/><Relationship Id="R87f3a81f7a9d4c28" Type="http://schemas.openxmlformats.org/officeDocument/2006/relationships/notesSlide" Target="../notesSlides/notesSlide10.xml"/><Relationship Id="Rc16e5db051664eb8" Type="http://schemas.openxmlformats.org/officeDocument/2006/relationships/slideLayout" Target="../slideLayouts/slideLayout1.xml"/><Relationship Id="Rff9618e6538446ee" Type="http://schemas.openxmlformats.org/officeDocument/2006/relationships/image" Target="../media/image4.png"/></Relationships>
</file>

<file path=ppt/slides/_rels/slide11.xml.rels><?xml version='1.0' encoding='UTF-8' standalone='yes'?>
<Relationships xmlns="http://schemas.openxmlformats.org/package/2006/relationships"><Relationship Id="R8b92adccef4241ed" Type="http://schemas.openxmlformats.org/officeDocument/2006/relationships/image" Target="../media/image6.png"/><Relationship Id="Ra44c49a1ae59405f" Type="http://schemas.openxmlformats.org/officeDocument/2006/relationships/notesSlide" Target="../notesSlides/notesSlide11.xml"/><Relationship Id="Rb014e933d292448a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2.xml.rels><?xml version='1.0' encoding='UTF-8' standalone='yes'?>
<Relationships xmlns="http://schemas.openxmlformats.org/package/2006/relationships"><Relationship Id="R20c806a25a854671" Type="http://schemas.openxmlformats.org/officeDocument/2006/relationships/slideLayout" Target="../slideLayouts/slideLayout1.xml"/><Relationship Id="R6154e6e1c88f4d05" Type="http://schemas.openxmlformats.org/officeDocument/2006/relationships/image" Target="../media/image8.png"/><Relationship Id="Rce0b6e240dc94c01" Type="http://schemas.openxmlformats.org/officeDocument/2006/relationships/image" Target="../media/image7.png"/><Relationship Id="Reb4daa364554425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172dbedcae894467" Type="http://schemas.openxmlformats.org/officeDocument/2006/relationships/image" Target="../media/image9.png"/><Relationship Id="Rd194e5367c484ab0" Type="http://schemas.openxmlformats.org/officeDocument/2006/relationships/notesSlide" Target="../notesSlides/notesSlide13.xml"/><Relationship Id="Rff4588678534410b" Type="http://schemas.openxmlformats.org/officeDocument/2006/relationships/slideLayout" Target="../slideLayouts/slideLayout1.xml"/></Relationships>
</file>

<file path=ppt/slides/_rels/slide14.xml.rels><?xml version='1.0' encoding='UTF-8' standalone='yes'?>
<Relationships xmlns="http://schemas.openxmlformats.org/package/2006/relationships"><Relationship Id="R0716f37d17254096" Type="http://schemas.openxmlformats.org/officeDocument/2006/relationships/image" Target="../media/image12.png"/><Relationship Id="R34fbc366788d4477" Type="http://schemas.openxmlformats.org/officeDocument/2006/relationships/notesSlide" Target="../notesSlides/notesSlide14.xml"/><Relationship Id="R582fae7c02b14ffd" Type="http://schemas.openxmlformats.org/officeDocument/2006/relationships/image" Target="../media/image11.png"/><Relationship Id="R70241eb65f5d4b0d" Type="http://schemas.openxmlformats.org/officeDocument/2006/relationships/image" Target="../media/image10.png"/><Relationship Id="R705e04c6e1824764" Type="http://schemas.openxmlformats.org/officeDocument/2006/relationships/slideLayout" Target="../slideLayouts/slideLayout1.xml"/></Relationships>
</file>

<file path=ppt/slides/_rels/slide15.xml.rels><?xml version='1.0' encoding='UTF-8' standalone='yes'?>
<Relationships xmlns="http://schemas.openxmlformats.org/package/2006/relationships"><Relationship Id="Ra3840c1a62cf4b3e" Type="http://schemas.openxmlformats.org/officeDocument/2006/relationships/image" Target="../media/image13.png"/><Relationship Id="Re1554f364f444d04" Type="http://schemas.openxmlformats.org/officeDocument/2006/relationships/notesSlide" Target="../notesSlides/notesSlide15.xml"/><Relationship Id="Rea2987650eeb42d0" Type="http://schemas.openxmlformats.org/officeDocument/2006/relationships/slideLayout" Target="../slideLayouts/slideLayout1.xml"/></Relationships>
</file>

<file path=ppt/slides/_rels/slide16.xml.rels><?xml version='1.0' encoding='UTF-8' standalone='yes'?>
<Relationships xmlns="http://schemas.openxmlformats.org/package/2006/relationships"><Relationship Id="R15a38d9818de4520" Type="http://schemas.openxmlformats.org/officeDocument/2006/relationships/slideLayout" Target="../slideLayouts/slideLayout1.xml"/><Relationship Id="R174409542dbe469d" Type="http://schemas.openxmlformats.org/officeDocument/2006/relationships/notesSlide" Target="../notesSlides/notesSlide16.xml"/><Relationship Id="Rfcba082922c84d68" Type="http://schemas.openxmlformats.org/officeDocument/2006/relationships/image" Target="../media/image14.png"/></Relationships>
</file>

<file path=ppt/slides/_rels/slide17.xml.rels><?xml version='1.0' encoding='UTF-8' standalone='yes'?>
<Relationships xmlns="http://schemas.openxmlformats.org/package/2006/relationships"><Relationship Id="R143bb057e9a44ed8" Type="http://schemas.openxmlformats.org/officeDocument/2006/relationships/image" Target="../media/image15.png"/><Relationship Id="R2cea413411834f69" Type="http://schemas.openxmlformats.org/officeDocument/2006/relationships/slideLayout" Target="../slideLayouts/slideLayout1.xml"/><Relationship Id="Rd34e287c6dcb4d64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05cc336a2a2a45d6" Type="http://schemas.openxmlformats.org/officeDocument/2006/relationships/slideLayout" Target="../slideLayouts/slideLayout1.xml"/><Relationship Id="R716644a8404d4612" Type="http://schemas.openxmlformats.org/officeDocument/2006/relationships/image" Target="../media/image16.png"/><Relationship Id="R7917850f02194774" Type="http://schemas.openxmlformats.org/officeDocument/2006/relationships/notesSlide" Target="../notesSlides/notesSlide18.xml"/><Relationship Id="rId4" Type="http://schemas.openxmlformats.org/officeDocument/2006/relationships/image" Target="../media/image20.png"/></Relationships>
</file>

<file path=ppt/slides/_rels/slide19.xml.rels><?xml version='1.0' encoding='UTF-8' standalone='yes'?>
<Relationships xmlns="http://schemas.openxmlformats.org/package/2006/relationships"><Relationship Id="R1645cf7042774e2c" Type="http://schemas.openxmlformats.org/officeDocument/2006/relationships/image" Target="../media/image18.png"/><Relationship Id="R4cc18129385845c1" Type="http://schemas.openxmlformats.org/officeDocument/2006/relationships/slideLayout" Target="../slideLayouts/slideLayout1.xml"/><Relationship Id="R8d0f8de83d1446d7" Type="http://schemas.openxmlformats.org/officeDocument/2006/relationships/image" Target="../media/image17.png"/><Relationship Id="Rfc3cd9045ec34e67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c8778ec4ea544220" Type="http://schemas.openxmlformats.org/officeDocument/2006/relationships/notesSlide" Target="../notesSlides/notesSlide2.xml"/><Relationship Id="Rd9eb461d753a47a5" Type="http://schemas.openxmlformats.org/officeDocument/2006/relationships/slideLayout" Target="../slideLayouts/slideLayout1.xml"/></Relationships>
</file>

<file path=ppt/slides/_rels/slide20.xml.rels><?xml version='1.0' encoding='UTF-8' standalone='yes'?>
<Relationships xmlns="http://schemas.openxmlformats.org/package/2006/relationships"><Relationship Id="R1eedd29f70214a64" Type="http://schemas.openxmlformats.org/officeDocument/2006/relationships/notesSlide" Target="../notesSlides/notesSlide20.xml"/><Relationship Id="R84c65d285d29422e" Type="http://schemas.openxmlformats.org/officeDocument/2006/relationships/image" Target="../media/image19.png"/><Relationship Id="Rf1b90d0aca7a485c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b0be9481de9c477a" Type="http://schemas.openxmlformats.org/officeDocument/2006/relationships/slideLayout" Target="../slideLayouts/slideLayout1.xml"/><Relationship Id="Rb9687241b74e493c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69bd117055874fdd" Type="http://schemas.openxmlformats.org/officeDocument/2006/relationships/notesSlide" Target="../notesSlides/notesSlide4.xml"/><Relationship Id="Rcb45e1233c9a4747" Type="http://schemas.openxmlformats.org/officeDocument/2006/relationships/slideLayout" Target="../slideLayouts/slideLayout1.xml"/></Relationships>
</file>

<file path=ppt/slides/_rels/slide5.xml.rels><?xml version='1.0' encoding='UTF-8' standalone='yes'?>
<Relationships xmlns="http://schemas.openxmlformats.org/package/2006/relationships"><Relationship Id="R085c134482394e28" Type="http://schemas.openxmlformats.org/officeDocument/2006/relationships/notesSlide" Target="../notesSlides/notesSlide5.xml"/><Relationship Id="Rb641a40687264adf" Type="http://schemas.openxmlformats.org/officeDocument/2006/relationships/slideLayout" Target="../slideLayouts/slideLayout1.xml"/></Relationships>
</file>

<file path=ppt/slides/_rels/slide6.xml.rels><?xml version='1.0' encoding='UTF-8' standalone='yes'?>
<Relationships xmlns="http://schemas.openxmlformats.org/package/2006/relationships"><Relationship Id="R199b2a3e988949ed" Type="http://schemas.openxmlformats.org/officeDocument/2006/relationships/image" Target="../media/image2.png"/><Relationship Id="Ra5dd39397c184822" Type="http://schemas.openxmlformats.org/officeDocument/2006/relationships/slideLayout" Target="../slideLayouts/slideLayout1.xml"/><Relationship Id="Re48591dc7335498e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67ef17666dbc40d8" Type="http://schemas.openxmlformats.org/officeDocument/2006/relationships/notesSlide" Target="../notesSlides/notesSlide7.xml"/><Relationship Id="Rd8d9dc51099047de" Type="http://schemas.openxmlformats.org/officeDocument/2006/relationships/slideLayout" Target="../slideLayouts/slideLayout1.xml"/></Relationships>
</file>

<file path=ppt/slides/_rels/slide8.xml.rels><?xml version='1.0' encoding='UTF-8' standalone='yes'?>
<Relationships xmlns="http://schemas.openxmlformats.org/package/2006/relationships"><Relationship Id="R7606f1f954f14e4d" Type="http://schemas.openxmlformats.org/officeDocument/2006/relationships/image" Target="../media/image3.png"/><Relationship Id="Re5929c8d5449438e" Type="http://schemas.openxmlformats.org/officeDocument/2006/relationships/notesSlide" Target="../notesSlides/notesSlide8.xml"/><Relationship Id="Rfee5b47357f64b8d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2ef8ccdcf5004589" Type="http://schemas.openxmlformats.org/officeDocument/2006/relationships/slideLayout" Target="../slideLayouts/slideLayout1.xml"/><Relationship Id="Reada2cace5404eb4" Type="http://schemas.openxmlformats.org/officeDocument/2006/relationships/notesSlide" Target="../notesSlides/notesSlide9.xml"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02A4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9222CC4-47AB-405D-8D35-BDC080F67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8B245D-9553-453E-AD0E-D0AA8EF76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1076325"/>
            <a:ext cx="2286000" cy="22860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1d9f3bc2c3e4cd7"/>
          <a:stretch xmlns:a="http://schemas.openxmlformats.org/drawingml/2006/main"/>
        </p:blipFill>
        <p:spPr>
          <a:xfrm xmlns:a="http://schemas.openxmlformats.org/drawingml/2006/main">
            <a:off x="1000125" y="1123950"/>
            <a:ext cx="2190750" cy="2190750"/>
          </a:xfrm>
          <a:prstGeom xmlns:a="http://schemas.openxmlformats.org/drawingml/2006/main" prst="roundRect">
            <a:avLst>
              <a:gd name="adj" fmla="val 3478"/>
            </a:avLst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DDD6108-76F5-4230-A470-1D1A20B42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066800"/>
            <a:ext cx="666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THE GRAVITY RESTAURANT LEADERSHIP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EDE7CC8-13A3-4E56-8645-BBED3D2BEF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46685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650" b="1" i="0">
                <a:solidFill>
                  <a:srgbClr val="FFFFFF"/>
                </a:solidFill>
              </a:defRPr>
            </a:pPr>
            <a:r>
              <a:rPr sz="4650" b="1" i="0">
                <a:solidFill>
                  <a:srgbClr val="FFFFFF"/>
                </a:solidFill>
              </a:rPr>
              <a:t>The Gravity Manager</a:t>
            </a:r>
          </a:p>
          <a:p xmlns:a="http://schemas.openxmlformats.org/drawingml/2006/main">
            <a:pPr algn="l">
              <a:defRPr sz="4650" b="1" i="0">
                <a:solidFill>
                  <a:srgbClr val="FFFFFF"/>
                </a:solidFill>
              </a:defRPr>
            </a:pPr>
            <a:r>
              <a:rPr sz="4650" b="1" i="0">
                <a:solidFill>
                  <a:srgbClr val="FFFFFF"/>
                </a:solidFill>
              </a:rPr>
              <a:t>Development System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16BC96B-03A2-4EF4-B85F-6F01F61C0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76675" y="3295650"/>
            <a:ext cx="68580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E8D6A9"/>
                </a:solidFill>
              </a:defRPr>
            </a:pPr>
            <a:r>
              <a:rPr sz="1875" b="0" i="0">
                <a:solidFill>
                  <a:srgbClr val="E8D6A9"/>
                </a:solidFill>
              </a:rPr>
              <a:t>How to install, operate, review, and renew the complete GRV-M01–GRV-M30 system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7B436DB-BDE3-4776-9442-EBB02D6AD6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4333875"/>
            <a:ext cx="6191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EA97568-4EEB-471A-9919-B4C329104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76675" y="4552950"/>
            <a:ext cx="628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FFFFFF"/>
                </a:solidFill>
              </a:defRPr>
            </a:pPr>
            <a:r>
              <a:rPr sz="1350" b="0" i="0">
                <a:solidFill>
                  <a:srgbClr val="FFFFFF"/>
                </a:solidFill>
              </a:rPr>
              <a:t>Published by Thomas Monroe Books  |  Author: Thomas Butler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E7403E9-B3F1-4107-B3BE-896603D09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THE GRAVITY SYSTEM</a:t>
            </a:r>
          </a:p>
        </p:txBody>
      </p:sp>
    </p:spTree>
    <p:extLst>
      <p:ext uri="{BB962C8B-B14F-4D97-AF65-F5344CB8AC3E}">
        <p14:creationId xmlns:p14="http://schemas.microsoft.com/office/powerpoint/2010/main" val="83111128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FAEDD7B-802F-44DA-ACA0-6D6128194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21CCCA1-6ACE-4483-BA2D-C2F17EB35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FA1B748-86C3-4326-B7C2-549D072B2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A72FDC7-59D0-47FB-8EE8-C33003D9EB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309292-E4ED-4A1B-BED8-3F02CBB19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Readiness is observed—not assumed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4A58234-1FD8-4693-8BF1-B838A26CC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f9618e6538446ee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F85518E-0C24-40E8-B222-296C3BD0B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1571625"/>
            <a:ext cx="7096125" cy="3048000"/>
          </a:xfrm>
          <a:prstGeom xmlns:a="http://schemas.openxmlformats.org/drawingml/2006/main" prst="roundRect">
            <a:avLst>
              <a:gd name="adj" fmla="val 312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d5290b8e2949ac"/>
          <a:stretch xmlns:a="http://schemas.openxmlformats.org/drawingml/2006/main"/>
        </p:blipFill>
        <p:spPr>
          <a:xfrm xmlns:a="http://schemas.openxmlformats.org/drawingml/2006/main">
            <a:off x="5470788" y="1619250"/>
            <a:ext cx="4727048" cy="2952750"/>
          </a:xfrm>
          <a:prstGeom xmlns:a="http://schemas.openxmlformats.org/drawingml/2006/main" prst="roundRect">
            <a:avLst>
              <a:gd name="adj" fmla="val 2581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2EE866E-3100-4E01-BD5E-A323AA5B3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4857750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READINESS DECISION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E96EF48-189A-4FAB-A684-790F8CBD8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2006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5B45200-DE25-44E0-8474-06D23AD8C2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5200650"/>
            <a:ext cx="65722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Score six capability areas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03B47DE-A62B-411F-AC90-B7B3A9E0FD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4387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B8218B7-3638-4A25-A2B8-A42EB7564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5438775"/>
            <a:ext cx="65722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State the evidence and its gaps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AF0C8B5-3A2E-4321-85AB-EBFCE2CE3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6769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2976B89-1205-431E-9B32-E902EE640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5676900"/>
            <a:ext cx="65722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Assign development action and review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ACB85D-FB28-45BC-9EC7-658ACFA2F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91502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DC45727-1338-40EF-B243-4B908D474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5915025"/>
            <a:ext cx="65722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Use qualified review where required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FD0CCB6-ABB8-4470-9A27-B3D5EE666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61531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121C49A-8DE4-4E1D-938C-C26AE1DCB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6153150"/>
            <a:ext cx="657225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Release authority with defined support</a:t>
            </a:r>
          </a:p>
        </p:txBody>
      </p:sp>
    </p:spTree>
    <p:extLst>
      <p:ext uri="{BB962C8B-B14F-4D97-AF65-F5344CB8AC3E}">
        <p14:creationId xmlns:p14="http://schemas.microsoft.com/office/powerpoint/2010/main" val="185354474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3E6F8D6-FF62-45C5-99AE-ACD4484C7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B3B019A-33EF-4502-B546-29571EDD0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B2C0FE3-DBB1-49D1-8092-074CAA8D7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33E3297-C8DB-4E20-A353-34D977091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76F7007-282C-4063-804D-1D9243E4C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Role-based learning releases authority in stages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D643438-D65D-4C0D-90DB-7F6F2EB65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30B3847-AA60-4460-930A-736D01505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7335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367708C-A045-42C3-B0DB-26669D1E5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1530000"/>
            <a:ext cx="6362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SHIFT LEADER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72B8FDE-984B-491A-826F-D93E5B924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1810000"/>
            <a:ext cx="6362700" cy="5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Shift readiness, clear communication, deployment, basic guest recovery, handoff, and escalation.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DEE7230-CE5E-45C9-A8A7-1CD1C7CFA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29337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4496F9-D0C9-4A49-AA6E-E11BF995F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2670000"/>
            <a:ext cx="6362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MANAGER ON DUTY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8F36946-EE71-4444-9A49-A037CDE5F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2950000"/>
            <a:ext cx="6362700" cy="5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Full-shift control, labor and sales awareness, guest recovery, coaching, corrective follow-through, and manager-log continuity.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67B3DD-B366-4683-9DE3-75C09A3C2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41338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2BEAA02-F309-4DD0-8C56-C21531351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3810000"/>
            <a:ext cx="6362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ASSISTANT GM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2D64CE7-F341-4876-9EC2-0B7682A08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4090000"/>
            <a:ext cx="6362700" cy="500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Standards verification, training/competency follow-up, cross-functional closure, basic labor/food-cost review, and manager coaching.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6684382-32A5-4DA7-8494-34A010C3E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9175" y="4950000"/>
            <a:ext cx="6362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102A43"/>
                </a:solidFill>
              </a:defRPr>
            </a:pPr>
            <a:r>
              <a:rPr sz="1875" b="1" i="0">
                <a:solidFill>
                  <a:srgbClr val="102A43"/>
                </a:solidFill>
              </a:rPr>
              <a:t>GENERAL MANAGER</a:t>
            </a:r>
          </a:p>
        </p:txBody>
      </p:sp>
      <p:sp xmlns:a="http://schemas.openxmlformats.org/drawingml/2006/main">
        <p:nvSpPr>
          <p:cNvPr id="25" name="TextBox 24"/>
          <p:cNvSpPr txBox="1"/>
          <p:nvPr/>
        </p:nvSpPr>
        <p:spPr>
          <a:xfrm>
            <a:off x="4829175" y="5230000"/>
            <a:ext cx="63627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Business control, system installation, manager development, owner alignment, financial/operating review, and verified results.</a:t>
            </a:r>
          </a:p>
        </p:txBody>
      </p:sp>
      <p:pic xmlns:a="http://schemas.openxmlformats.org/drawingml/2006/main" xmlns:r="http://schemas.openxmlformats.org/officeDocument/2006/relationships">
        <p:nvPicPr>
          <p:cNvPr id="26" name="Picture 25" descr="page-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0" y="1605243"/>
            <a:ext cx="3333750" cy="431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8312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37248CF-AF59-4F51-AAA2-8A10C1DC6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292F6D4-8732-44D0-9766-406D41ECA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B7BB11-BC29-4CFE-A083-487A90C7A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023A74-3A95-4A8C-ABDE-D7EED1DA5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55478CB-D282-452E-82E5-32244C29F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Listening comes before direction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4BA1DB0-2CB1-47E1-917E-2B741FBB3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e0b6e240dc94c01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97947C9-0D0C-4DD4-A6BF-38C864E3F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154e6e1c88f4d05"/>
          <a:stretch xmlns:a="http://schemas.openxmlformats.org/drawingml/2006/main"/>
        </p:blipFill>
        <p:spPr>
          <a:xfrm xmlns:a="http://schemas.openxmlformats.org/drawingml/2006/main">
            <a:off x="4333875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248F4D1-6A91-4F6C-AD6D-F493EDCA4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1657350"/>
            <a:ext cx="2952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TWO-SIDED CONTROL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814F54-0EC2-4655-9955-9835BE210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0955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D3B6EFA-14CE-4F95-9132-43A551F3F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095500"/>
            <a:ext cx="2952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Hear facts, meaning, needs, and limits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B476BB3-0931-4F54-9D49-9ED9FC61C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7432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6CC1116-55DF-4D18-ACCB-889F58928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743200"/>
            <a:ext cx="2952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Restate understanding before deciding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349B4E7-BAD3-4B43-97C1-892594B67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3909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7BE447A-D863-473B-91F5-611B1F77A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390900"/>
            <a:ext cx="2952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Define outcome, authority, resources, and deadline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4FBCD43-136C-4053-A066-83553C720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0386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570A3AB-93C0-4CF5-A424-AB8FD7E19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038600"/>
            <a:ext cx="2952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Ask the receiver to explain the expectation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8E9DC73-41EA-482C-8C5B-06644609C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6863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C89B3C"/>
                </a:solidFill>
              </a:defRPr>
            </a:pPr>
            <a:r>
              <a:rPr sz="157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0B10E1A-63D8-4F1E-AB29-803DAF4B6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686300"/>
            <a:ext cx="2952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Confirm evidence, support, and escalation</a:t>
            </a:r>
          </a:p>
        </p:txBody>
      </p:sp>
    </p:spTree>
    <p:extLst>
      <p:ext uri="{BB962C8B-B14F-4D97-AF65-F5344CB8AC3E}">
        <p14:creationId xmlns:p14="http://schemas.microsoft.com/office/powerpoint/2010/main" val="15890077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8F0B66D-B6EF-47CB-8F3B-8B10240C4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49C768-B616-49F5-BA60-B7B643234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174728-B627-4A06-B909-AFBF3F99B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F05D4EF-A617-49B4-AC52-11C193544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9940824-FD0D-4DE7-94D9-9599910F5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Evidence before difficult conversations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671D5D2-1A14-4492-8FFC-A68CD72CE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72dbedcae894467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DC92861-A8E2-4014-B653-0973E7697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6573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5A3A186-9263-457D-BDDD-D7FAFAF7D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6192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PREPARE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2F1241D-4E02-4B29-882E-35B2604CD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8954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Separate observed facts, impact, source, support, and policy boundary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30099FF-C5FF-4119-873E-341604302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4955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5E09245-56CF-45BE-B7E3-B6CDA36A1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4574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CHECK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71F7986-A96F-409E-A341-E62E0CFCF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7336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Identify protected issues, representation rights, safety, or qualified review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CD1B798-8BA1-4076-A4E6-04053153B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3337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A80769-C2EC-4A46-9539-1974C8EFD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2956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CONVERSE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81047E2-A152-4C1D-A9FD-606ECF4D0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5718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State purpose, ask open questions, listen, explain expectations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671749B-1246-4B2C-846E-3637C988D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1719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9CF7BC4-AEAB-4942-BDC5-45D1DEFD7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1338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AGREE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CC971F8-7CE6-4512-92CF-65924D3CF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4100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Document action, support, due date, evidence, and escalation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C30878B-C9F3-4CA1-B9E8-B2512695C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0101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1F07F09-C49B-4B31-BB20-0541FB2BA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9720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FOLLOW THROUGH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205D798-0127-4504-92F5-989FD0D90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52482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Verify the result and correct the manager's own commitments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25E6538-5508-41B1-BA9B-26FFA1C4F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810250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9A3428"/>
                </a:solidFill>
              </a:defRPr>
            </a:pPr>
            <a:r>
              <a:rPr sz="1650" b="1" i="0">
                <a:solidFill>
                  <a:srgbClr val="9A3428"/>
                </a:solidFill>
              </a:rPr>
              <a:t>A development conversation must never suppress a complaint, protected activity, safety report, or right to representation.</a:t>
            </a:r>
          </a:p>
        </p:txBody>
      </p:sp>
    </p:spTree>
    <p:extLst>
      <p:ext uri="{BB962C8B-B14F-4D97-AF65-F5344CB8AC3E}">
        <p14:creationId xmlns:p14="http://schemas.microsoft.com/office/powerpoint/2010/main" val="328633309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031452-2D2C-4B47-9713-BC87B9197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41A0EE-5051-48A8-858A-ED39F3856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FE10F7-3B5D-49CB-8759-8E8D9419C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E6DE594-33BD-4C1D-83B8-C9741DCAC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57C87A7-D7AC-4E52-AE05-672411B59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Coaching closes the practice loop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6AA12D0-EEDD-4869-B04F-1D5B245B0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238500" cy="4381500"/>
          </a:xfrm>
          <a:prstGeom xmlns:a="http://schemas.openxmlformats.org/drawingml/2006/main" prst="roundRect">
            <a:avLst>
              <a:gd name="adj" fmla="val 294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0241eb65f5d4b0d"/>
          <a:stretch xmlns:a="http://schemas.openxmlformats.org/drawingml/2006/main"/>
        </p:blipFill>
        <p:spPr>
          <a:xfrm xmlns:a="http://schemas.openxmlformats.org/drawingml/2006/main">
            <a:off x="666750" y="1633257"/>
            <a:ext cx="3143250" cy="4067735"/>
          </a:xfrm>
          <a:prstGeom xmlns:a="http://schemas.openxmlformats.org/drawingml/2006/main" prst="roundRect">
            <a:avLst>
              <a:gd name="adj" fmla="val 2424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3EBEAAE-1735-4010-8808-12EA7B17A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476375"/>
            <a:ext cx="3238500" cy="4381500"/>
          </a:xfrm>
          <a:prstGeom xmlns:a="http://schemas.openxmlformats.org/drawingml/2006/main" prst="roundRect">
            <a:avLst>
              <a:gd name="adj" fmla="val 294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82fae7c02b14ffd"/>
          <a:stretch xmlns:a="http://schemas.openxmlformats.org/drawingml/2006/main"/>
        </p:blipFill>
        <p:spPr>
          <a:xfrm xmlns:a="http://schemas.openxmlformats.org/drawingml/2006/main">
            <a:off x="4476750" y="1633257"/>
            <a:ext cx="3143250" cy="4067735"/>
          </a:xfrm>
          <a:prstGeom xmlns:a="http://schemas.openxmlformats.org/drawingml/2006/main" prst="roundRect">
            <a:avLst>
              <a:gd name="adj" fmla="val 2424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8A0B114-EAC4-4AC2-AA28-F8DABCE12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476375"/>
            <a:ext cx="3238500" cy="4381500"/>
          </a:xfrm>
          <a:prstGeom xmlns:a="http://schemas.openxmlformats.org/drawingml/2006/main" prst="roundRect">
            <a:avLst>
              <a:gd name="adj" fmla="val 294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716f37d17254096"/>
          <a:stretch xmlns:a="http://schemas.openxmlformats.org/drawingml/2006/main"/>
        </p:blipFill>
        <p:spPr>
          <a:xfrm xmlns:a="http://schemas.openxmlformats.org/drawingml/2006/main">
            <a:off x="8286750" y="1633257"/>
            <a:ext cx="3143250" cy="4067735"/>
          </a:xfrm>
          <a:prstGeom xmlns:a="http://schemas.openxmlformats.org/drawingml/2006/main" prst="roundRect">
            <a:avLst>
              <a:gd name="adj" fmla="val 2424"/>
            </a:avLst>
          </a:prstGeom>
        </p:spPr>
      </p:pic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E8C8B66-B830-4B1C-952A-4743D299A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94360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OBSERVE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4CC3B0-018E-4777-B7E6-888122ED5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94360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PRACTICE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268AD1A-5B04-40D5-99E1-6E8899BFE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5943600"/>
            <a:ext cx="3143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VERIFY</a:t>
            </a:r>
          </a:p>
        </p:txBody>
      </p:sp>
    </p:spTree>
    <p:extLst>
      <p:ext uri="{BB962C8B-B14F-4D97-AF65-F5344CB8AC3E}">
        <p14:creationId xmlns:p14="http://schemas.microsoft.com/office/powerpoint/2010/main" val="134535336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A4CC0AE-5D89-4C0A-8141-C0132AF4C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992E6C-0817-4381-8D2A-CD80A4ED0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E77C2FA-1AD9-413A-91CC-8434F0F3D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FEB7BFD-A845-4151-9177-A91D1B519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E70D16-B033-4415-A817-A89A7DA8E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Accountability includes manager commitments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6861210-BC5A-430C-B0B6-CBBC5E805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3840c1a62cf4b3e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A6A7B5-BEEC-4FAB-A19B-710064895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7335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6A4590B-9487-4F6A-A8FE-A3C4356E4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6954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EMPLOYEE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080DEFE-45CC-432A-82E0-FAC6A2B299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9716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Required result, observable behavior, evidence, checkpoints, input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0DB638-36A9-4338-9B2D-1792E7DC6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733675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C48BB9-43B9-4BD2-B826-43615E0FE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695575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MANAGER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5CDCB0F-3FE6-4930-9E00-D699732F0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971800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Clear standard, resources, training, reasonable support, timely review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4545381-0EFC-433F-B95C-39CFA0AFA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7338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4F56CE3-B49E-4013-88EF-421BBD71E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69570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SYSTEM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A5C196B-9332-4FF0-9BD0-D4044C58B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97192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Qualified route, approved criteria, confidential records, non-retaliation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6C67244-90CD-47C7-B0B8-86A4C0969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733925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2063202-4686-410C-86D2-362936AEA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695825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DECISION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A47E55D-FFB5-47A5-A64D-EE8E390C7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972050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Continue, change, escalate, complete, or transfer to the owning process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39697D8-6E4B-4A0B-A770-B1F7C33EFF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619750"/>
            <a:ext cx="6667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02A43"/>
                </a:solidFill>
              </a:defRPr>
            </a:pPr>
            <a:r>
              <a:rPr sz="1725" b="1" i="0">
                <a:solidFill>
                  <a:srgbClr val="102A43"/>
                </a:solidFill>
              </a:rPr>
              <a:t>The plan is developmental unless the authorized owner deliberately transfers the matter into an approved personnel process.</a:t>
            </a:r>
          </a:p>
        </p:txBody>
      </p:sp>
    </p:spTree>
    <p:extLst>
      <p:ext uri="{BB962C8B-B14F-4D97-AF65-F5344CB8AC3E}">
        <p14:creationId xmlns:p14="http://schemas.microsoft.com/office/powerpoint/2010/main" val="19879233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AC31EA6-6FE3-42CF-8E98-D1ECAB1F0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0204BD6-DDA5-4A9A-89CC-EBB905559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7FD29FA-965D-4CD6-BDD1-A174EFF2F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27CCF23-62E9-449B-A820-069E03615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E7EDE8-4347-496F-88D4-7EF63E16C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Delegation needs return conditions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C44D786-FC06-49D8-B289-BE955F99B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cba082922c84d68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B31BD35-F4DF-4E5A-8E75-B1B4264CE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1571625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C95B690-302A-4D90-93BD-7EEF625E5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1590675"/>
            <a:ext cx="5429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Define outcome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41CB066-64BB-4343-BF9A-C06336E8D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2066925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F631561-5EC8-4E7B-B162-79C756902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2238375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87BA3EB-AC68-42F4-A65F-014314E18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2257425"/>
            <a:ext cx="5429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Grant bounded authority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821AC77-45A3-4E55-8203-F25031383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2733675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77F1154-B25B-47E4-8D31-390C25FE1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2905125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A7F6143-AC8A-439E-B34A-4DAD3B6E5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2924175"/>
            <a:ext cx="5429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Provide resources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C35D98E-9688-4D1F-9DAC-EBE5F972E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3400425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D434812-C626-45F8-A7AF-7F6D7AB52D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571875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ABC5F2F-8CB8-4200-8358-062C00EC9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3590925"/>
            <a:ext cx="5429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Set checkpoints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5E167C-8125-4C43-BB14-EB31F2D77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4067175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8A047D1-E25E-4407-BBE9-C7539A90F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4238625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737D2B1-1B1F-4B85-A2B5-B5409755B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4257675"/>
            <a:ext cx="5429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Name return triggers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567F40F-8FCB-4432-891F-B9CD1CB05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4733925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1CB3E17-BD5E-4E91-AC02-FFE2D99AA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4905375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196E975-2DD7-42CB-98CA-FFCD4CB31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4924425"/>
            <a:ext cx="5429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2E6A4F"/>
                </a:solidFill>
              </a:defRPr>
            </a:pPr>
            <a:r>
              <a:rPr sz="2025" b="1" i="0">
                <a:solidFill>
                  <a:srgbClr val="2E6A4F"/>
                </a:solidFill>
              </a:rPr>
              <a:t>Review evidence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7EA5A1E-99E3-43E6-A7C5-65E6A7E48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5753100"/>
            <a:ext cx="638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9A3428"/>
                </a:solidFill>
              </a:defRPr>
            </a:pPr>
            <a:r>
              <a:rPr sz="1725" b="1" i="0">
                <a:solidFill>
                  <a:srgbClr val="9A3428"/>
                </a:solidFill>
              </a:rPr>
              <a:t>The delegating manager retains accountability for clarity, support, monitoring, and escalation.</a:t>
            </a:r>
          </a:p>
        </p:txBody>
      </p:sp>
    </p:spTree>
    <p:extLst>
      <p:ext uri="{BB962C8B-B14F-4D97-AF65-F5344CB8AC3E}">
        <p14:creationId xmlns:p14="http://schemas.microsoft.com/office/powerpoint/2010/main" val="42127963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B20BD80-A3A2-415F-86C4-BC42B1185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98EC354-880E-45E8-ABB4-98B0231E0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EF3270C-6E95-42DC-B4A1-C6860B253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AC177A-7244-4B2C-B8DC-FC41487CD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74F697-F72D-43D7-A6DD-4924C6D93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Speak-up climate is a management control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4B940E-F6FC-46B1-B42C-8391478B9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43bb057e9a44ed8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164D14F-EAFB-4E2C-9485-48DDBCAB2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704975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939FD06-94A6-4841-A475-BD5D4F698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666875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SAFE ROUTE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6D66AD3-1E37-4658-AF50-C7A0D9C56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943100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People know how to raise service, fairness, workload, harassment, safety, and operating concerns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369358E-9491-4379-AFA8-474FD405C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733675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E362543-6344-4923-A476-CA275F94F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695575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IMMEDIATE PROTECTION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68189D2-7913-4E53-9156-E4B38FD6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971800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The manager addresses urgent risk without prejudging or over-investigating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D19673A-5523-4D86-A5B3-963475E4A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762375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1924366-A5B3-4A89-8952-2A9BFF0EF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724275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QUALIFIED ESCALATION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A7171A1-A503-4D15-93E9-18BD606FC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000500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Protected issues move to the authorized owner using minimum necessary information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790CB6-8C4B-41E7-B7F3-AB41C4316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791075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3428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98DD36B-9894-4790-9B72-3932D0EF5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752975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NON-RETALIATION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5E2FEA6-EA22-4CE9-8FF5-CC0A50408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5029200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The manager monitors the environment and corrects retaliation risk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769E7DF-57AC-4239-BF1D-BFAA15701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810250"/>
            <a:ext cx="666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A quiet team is not automatically a healthy team.</a:t>
            </a:r>
          </a:p>
        </p:txBody>
      </p:sp>
    </p:spTree>
    <p:extLst>
      <p:ext uri="{BB962C8B-B14F-4D97-AF65-F5344CB8AC3E}">
        <p14:creationId xmlns:p14="http://schemas.microsoft.com/office/powerpoint/2010/main" val="97037475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9261014-C780-4DF6-879D-C51E7E51A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1EC916F-B7F7-46C7-9643-49F3F36B2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B8934F-0C49-4555-94DD-15C0F6CB13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E8A6782-838B-4522-8AFD-774ADECB7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9BF251-0D51-4ED1-A52B-88E16EC52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The workbook turns forms into live control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4C5071E-A8E2-493A-A7F0-1B59B2D95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57875" y="1428750"/>
            <a:ext cx="5524500" cy="3095625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898A1A8-12E0-4931-A31F-3BB1AB5C3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383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WORKBOOK FLOW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6100125-7B42-4CE2-A4A5-DCD6B1E80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CF5510D-DCE6-4615-82DF-9545529EC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095500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Read Start Here and Settings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7AF45F1-DC2F-40D6-B0D2-27539E278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33675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9F032D3-25A2-45B8-903E-FE5C6FD0E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733675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Enter approved evidence in yellow cells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01757F9-D8DE-4D45-ADDA-9A1C92F1C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71850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5A571A0-E64A-46DC-91D0-ED94D16BD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371850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Read formula outputs in blue-gray cells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82EC4C8-6DB8-447D-863B-30533A802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10025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BFB198B-43EA-45C4-9A86-C60D3DDBA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010025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Review exceptions and due dates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6052F44-F0F0-4C78-92EA-772E4BAB8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48200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CADFBAB-17DB-45FB-BD80-ABFD67B9C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648200"/>
            <a:ext cx="409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2E6A4F"/>
                </a:solidFill>
              </a:defRPr>
            </a:pPr>
            <a:r>
              <a:rPr sz="1875" b="1" i="0">
                <a:solidFill>
                  <a:srgbClr val="2E6A4F"/>
                </a:solidFill>
              </a:rPr>
              <a:t>Use Dashboard and Checks for decisions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204DFC7-4ABC-4891-BABF-724CB0BE0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4705350"/>
            <a:ext cx="5429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56ACED-2AD9-49AE-AD54-53675B424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4914900"/>
            <a:ext cx="542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102A43"/>
                </a:solidFill>
              </a:defRPr>
            </a:pPr>
            <a:r>
              <a:rPr sz="1650" b="1" i="0">
                <a:solidFill>
                  <a:srgbClr val="102A43"/>
                </a:solidFill>
              </a:rPr>
              <a:t>30 sheets  |  24 operating registers  |  20 control checks  |  2 decision charts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4EE31D-ACAF-4CE3-87B9-917AB7B47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5467350"/>
            <a:ext cx="542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9A3428"/>
                </a:solidFill>
              </a:defRPr>
            </a:pPr>
            <a:r>
              <a:rPr sz="1725" b="1" i="0">
                <a:solidFill>
                  <a:srgbClr val="9A3428"/>
                </a:solidFill>
              </a:rPr>
              <a:t>Do not rename sheets or type over formula columns.</a:t>
            </a:r>
          </a:p>
        </p:txBody>
      </p:sp>
      <p:pic xmlns:a="http://schemas.openxmlformats.org/drawingml/2006/main" xmlns:r="http://schemas.openxmlformats.org/officeDocument/2006/relationships">
        <p:nvPicPr>
          <p:cNvPr id="23" name="Picture 22" descr="wb_dashboard_v12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00" y="1537847"/>
            <a:ext cx="5429250" cy="287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88310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D726AC5-DFBD-495F-91CB-B0DF3342E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42AF212-629A-4A0F-A64E-C8B21C8D6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0701F45-904A-4452-B5B6-164B11E2B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8ABF3A-16C7-46C5-83C6-F5B268F54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39DA9C7-39C2-43CB-957F-AB30F6159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Weekly review and checks close the loop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AFF554-4CCB-4B0B-926D-77AF616D5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476375"/>
            <a:ext cx="3429000" cy="4429125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d0f8de83d1446d7"/>
          <a:stretch xmlns:a="http://schemas.openxmlformats.org/drawingml/2006/main"/>
        </p:blipFill>
        <p:spPr>
          <a:xfrm xmlns:a="http://schemas.openxmlformats.org/drawingml/2006/main">
            <a:off x="619125" y="1533805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622337B-3FA2-4321-8F5D-882F96610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1476375"/>
            <a:ext cx="4095750" cy="3810000"/>
          </a:xfrm>
          <a:prstGeom xmlns:a="http://schemas.openxmlformats.org/drawingml/2006/main" prst="roundRect">
            <a:avLst>
              <a:gd name="adj" fmla="val 25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645cf7042774e2c"/>
          <a:stretch xmlns:a="http://schemas.openxmlformats.org/drawingml/2006/main"/>
        </p:blipFill>
        <p:spPr>
          <a:xfrm xmlns:a="http://schemas.openxmlformats.org/drawingml/2006/main">
            <a:off x="7524750" y="2027540"/>
            <a:ext cx="4000500" cy="2707670"/>
          </a:xfrm>
          <a:prstGeom xmlns:a="http://schemas.openxmlformats.org/drawingml/2006/main" prst="roundRect">
            <a:avLst>
              <a:gd name="adj" fmla="val 2051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5ACBFDD-7D86-4815-ADB6-776015A25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16668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C89B3C"/>
                </a:solidFill>
              </a:defRPr>
            </a:pPr>
            <a:r>
              <a:rPr sz="2175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BCC38D5-FC0C-42FB-875A-E5E3C8811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1676400"/>
            <a:ext cx="2333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02A43"/>
                </a:solidFill>
              </a:defRPr>
            </a:pPr>
            <a:r>
              <a:rPr sz="1500" b="1" i="0">
                <a:solidFill>
                  <a:srgbClr val="102A43"/>
                </a:solidFill>
              </a:rPr>
              <a:t>Verify the source, date, evidence, and boundary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0648BE9-BC4B-4AC6-AC37-532530B33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25050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C89B3C"/>
                </a:solidFill>
              </a:defRPr>
            </a:pPr>
            <a:r>
              <a:rPr sz="2175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5706DC4-8395-4D0A-B546-44402A2A0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514600"/>
            <a:ext cx="2333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02A43"/>
                </a:solidFill>
              </a:defRPr>
            </a:pPr>
            <a:r>
              <a:rPr sz="1500" b="1" i="0">
                <a:solidFill>
                  <a:srgbClr val="102A43"/>
                </a:solidFill>
              </a:rPr>
              <a:t>Inspect practice, coaching, climate, bench, and actions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DFC1F49-3F39-4992-94DA-B1F5271BD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33432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C89B3C"/>
                </a:solidFill>
              </a:defRPr>
            </a:pPr>
            <a:r>
              <a:rPr sz="2175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583960F-ADA6-4F42-8914-6D61A5D71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3352800"/>
            <a:ext cx="2333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02A43"/>
                </a:solidFill>
              </a:defRPr>
            </a:pPr>
            <a:r>
              <a:rPr sz="1500" b="1" i="0">
                <a:solidFill>
                  <a:srgbClr val="102A43"/>
                </a:solidFill>
              </a:rPr>
              <a:t>Decide: continue, change, stop, escalate, or expand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E95A5B5-263A-462E-9036-40936E439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4181475"/>
            <a:ext cx="4000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C89B3C"/>
                </a:solidFill>
              </a:defRPr>
            </a:pPr>
            <a:r>
              <a:rPr sz="2175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4C9EDFC-4BED-45B5-8A5F-E8F9ABCDE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4191000"/>
            <a:ext cx="2333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02A43"/>
                </a:solidFill>
              </a:defRPr>
            </a:pPr>
            <a:r>
              <a:rPr sz="1500" b="1" i="0">
                <a:solidFill>
                  <a:srgbClr val="102A43"/>
                </a:solidFill>
              </a:rPr>
              <a:t>Assign owner, due date, support, evidence, and verifier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FB90266-95D8-40CF-B244-0603E2586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48640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9A3428"/>
                </a:solidFill>
              </a:defRPr>
            </a:pPr>
            <a:r>
              <a:rPr sz="1650" b="1" i="0">
                <a:solidFill>
                  <a:srgbClr val="9A3428"/>
                </a:solidFill>
              </a:rPr>
              <a:t>A new workbook intentionally fails the first three installation checks.</a:t>
            </a:r>
          </a:p>
        </p:txBody>
      </p:sp>
    </p:spTree>
    <p:extLst>
      <p:ext uri="{BB962C8B-B14F-4D97-AF65-F5344CB8AC3E}">
        <p14:creationId xmlns:p14="http://schemas.microsoft.com/office/powerpoint/2010/main" val="164787645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4C174FA-F47C-4A62-88E6-42B58219D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E01EF8C-54BF-45E5-B746-6A9E3DFA7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BDDEDF1-F369-47C6-A1FC-8C9EAA1696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1455DDC-325E-4CE1-909D-FA41473DB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6D0346-65D4-46AA-B411-AE89F7ABA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A title does not develop a manager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BE10A0-C43A-4F76-969F-F547222C8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476375"/>
            <a:ext cx="6381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Promotion gives a person responsibility. It does not automatically create judgment, communication, coaching skill, or readiness evidence.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3B02568-B2FC-4A62-BDCB-C34C015A9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5621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3428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AA3244C-277A-4AAD-95E6-4BF55A7DD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1524000"/>
            <a:ext cx="3695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Unclear authority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FE1C99A-5D3E-4C80-880C-F3ADF450D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1800225"/>
            <a:ext cx="3695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Managers either hesitate or overreach because decision rights are not explicit.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C4654E3-FA0E-4A11-B4E1-ECA38D8E3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7432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0A57F3-82DA-4DAC-8D47-544E6EA23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705100"/>
            <a:ext cx="3695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Uneven practice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29819E-3A94-4618-8FDE-42B6803E5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981325"/>
            <a:ext cx="3695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Feedback and coaching depend on personality instead of one observable standard.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68D58E-ECA7-415E-91A5-1322EA4B1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9243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4B5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74FB285-3AC7-44DE-98CD-05B7118EB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886200"/>
            <a:ext cx="3695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No verification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203B0E9-E8AA-4AD6-AE40-EE724C35F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4162425"/>
            <a:ext cx="3695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Training activity is mistaken for capability without observed results.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BBEA48A-DE3F-4216-98D5-8CF4900F3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029200"/>
            <a:ext cx="10668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DA5939A-6A30-43C9-91AF-85EBE4E2B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276850"/>
            <a:ext cx="106680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102A43"/>
                </a:solidFill>
              </a:defRPr>
            </a:pPr>
            <a:r>
              <a:rPr sz="2175" b="1" i="0">
                <a:solidFill>
                  <a:srgbClr val="102A43"/>
                </a:solidFill>
              </a:rPr>
              <a:t>GRV-M converts management responsibility into bounded authority, deliberate practice, evidence, support, and verified readiness.</a:t>
            </a:r>
          </a:p>
        </p:txBody>
      </p:sp>
    </p:spTree>
    <p:extLst>
      <p:ext uri="{BB962C8B-B14F-4D97-AF65-F5344CB8AC3E}">
        <p14:creationId xmlns:p14="http://schemas.microsoft.com/office/powerpoint/2010/main" val="1570422272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02A4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96F903D-6205-4BA1-800F-57A2E910E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478A89D-65C4-4A05-9B2E-0DCC80EB1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FIRST CONTROLLED MOVE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ED8208-2314-42C4-A3A5-EEE3752DD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68580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350" b="1" i="0">
                <a:solidFill>
                  <a:srgbClr val="FFFFFF"/>
                </a:solidFill>
              </a:defRPr>
            </a:pPr>
            <a:r>
              <a:rPr sz="4350" b="1" i="0">
                <a:solidFill>
                  <a:srgbClr val="FFFFFF"/>
                </a:solidFill>
              </a:rPr>
              <a:t>Start with three records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F2A9C0B-90A9-4E3E-B224-FCA3BADAA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26695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GRV-M01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E227074-63F2-4A27-A1AD-CB49AFD9E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266950"/>
            <a:ext cx="6667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Charter the manager's role and decision rights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262BAE-97A2-46CA-BFFD-B6FA60286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14325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GRV-M02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FD0CA5C-D904-4A42-9AD4-5D24E0F41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143250"/>
            <a:ext cx="6667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Assess readiness with observable evidence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3B22B51-2C1E-4972-A68A-7A40B5A98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01955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GRV-M05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8B9A876-02D1-4C8E-9165-15EB86BD9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019550"/>
            <a:ext cx="6667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Approve the first development goal and practice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F86768-A648-4F10-AA8A-B3F342E10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F6FC212-305D-4E35-B1EF-084862046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53050"/>
            <a:ext cx="8953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E8D6A9"/>
                </a:solidFill>
              </a:defRPr>
            </a:pPr>
            <a:r>
              <a:rPr sz="2025" b="1" i="0">
                <a:solidFill>
                  <a:srgbClr val="E8D6A9"/>
                </a:solidFill>
              </a:rPr>
              <a:t>Then run GRV-M26, clear the installation checks, and choose the next evidence-based development action.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F6120C6-4FE7-429B-A8A8-D3009522F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4238625"/>
            <a:ext cx="1714500" cy="1714500"/>
          </a:xfrm>
          <a:prstGeom xmlns:a="http://schemas.openxmlformats.org/drawingml/2006/main" prst="roundRect">
            <a:avLst>
              <a:gd name="adj" fmla="val 555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c65d285d29422e"/>
          <a:stretch xmlns:a="http://schemas.openxmlformats.org/drawingml/2006/main"/>
        </p:blipFill>
        <p:spPr>
          <a:xfrm xmlns:a="http://schemas.openxmlformats.org/drawingml/2006/main">
            <a:off x="9858375" y="4286250"/>
            <a:ext cx="1619250" cy="1619250"/>
          </a:xfrm>
          <a:prstGeom xmlns:a="http://schemas.openxmlformats.org/drawingml/2006/main" prst="roundRect">
            <a:avLst>
              <a:gd name="adj" fmla="val 4706"/>
            </a:avLst>
          </a:prstGeom>
        </p:spPr>
      </p:pic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7F0C678-39B3-4CE2-B6E7-46A2E9C71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THE GRAVITY SYSTEM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2016ED7-5086-4608-9ADA-FBBB81CBF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6477000"/>
            <a:ext cx="4953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FFFFFF"/>
                </a:solidFill>
              </a:defRPr>
            </a:pPr>
            <a:r>
              <a:rPr sz="1050" b="0" i="0">
                <a:solidFill>
                  <a:srgbClr val="FFFFFF"/>
                </a:solidFill>
              </a:rPr>
              <a:t>Published by Thomas Monroe Books  |  Author: Thomas Butler</a:t>
            </a:r>
          </a:p>
        </p:txBody>
      </p:sp>
    </p:spTree>
    <p:extLst>
      <p:ext uri="{BB962C8B-B14F-4D97-AF65-F5344CB8AC3E}">
        <p14:creationId xmlns:p14="http://schemas.microsoft.com/office/powerpoint/2010/main" val="113038479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0DDB49DF-C66E-416D-B884-B2022925E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B0AB2D4-ECF5-43F6-9FEF-548D627D3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9F2E04-F022-4B9B-8A61-D2D4175E2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1DA814-BCE0-4D1E-9149-F8506185C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8E5476-C27E-43AE-8F14-064D09621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Manager development has six tests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262E4C-D1DB-43EE-AAAA-C82E3CA6A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19250"/>
            <a:ext cx="476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89B3C"/>
                </a:solidFill>
              </a:defRPr>
            </a:pPr>
            <a:r>
              <a:rPr sz="2325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750DF5D-D577-44F8-95A9-713FCE2FF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16192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Role clarity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8CB412C-9936-42E7-8899-7BBD6E18B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628775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The manager knows the purpose, authority, limits, and escalation path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2E5FA90-6485-4AF3-893F-4EF4D2BCB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152650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016E6B5-A310-401A-8C42-89251C677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14575"/>
            <a:ext cx="476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89B3C"/>
                </a:solidFill>
              </a:defRPr>
            </a:pPr>
            <a:r>
              <a:rPr sz="2325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E02FE00-ADEB-4ADC-A5C5-A2318B04A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31457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Observed practice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EB9A8E4-DD91-461B-A858-3B706FB59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324100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Capability is seen in real or realistic work—not merely discussed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10FECB-E1E4-443C-9A2D-FBB81E7CA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847975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43ABF11-9193-471D-95F8-21222C8F3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09900"/>
            <a:ext cx="476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89B3C"/>
                </a:solidFill>
              </a:defRPr>
            </a:pPr>
            <a:r>
              <a:rPr sz="2325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6AF5C3A-36B7-452F-8F08-C831373E3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00990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Useful evidence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24141F2-8409-4336-B0FD-EE6DF6D41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3019425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Facts, sources, limitations, and results support the judgment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3DEB122-C356-459A-AD07-63D5AF2CB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543300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8CFFA63-BBD7-4949-BB00-551C626A2A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05225"/>
            <a:ext cx="476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89B3C"/>
                </a:solidFill>
              </a:defRPr>
            </a:pPr>
            <a:r>
              <a:rPr sz="2325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B04DC69-53A3-461D-8660-EB7F56533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7052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Available support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09C3B9A-C967-4EAC-A5D4-2867400C4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3714750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Coaching, tools, time, and safeguards match the development need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BAC3713-D811-493C-A68F-B4703AF7A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238625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B9C6067-50E6-4BE2-A721-7C183D2AA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00550"/>
            <a:ext cx="476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89B3C"/>
                </a:solidFill>
              </a:defRPr>
            </a:pPr>
            <a:r>
              <a:rPr sz="2325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4C926A3-D4F0-420E-B6E6-1714E58B1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4005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Fair verification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36BA320-B226-400D-BBEE-348BCF7D1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4410075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The same criteria are applied consistently with qualified review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380DAE0-21B1-4E40-9174-94F95CA1C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933950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66F7642-4655-4167-9D93-DC2533137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095875"/>
            <a:ext cx="476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325" b="1" i="0">
                <a:solidFill>
                  <a:srgbClr val="C89B3C"/>
                </a:solidFill>
              </a:defRPr>
            </a:pPr>
            <a:r>
              <a:rPr sz="2325" b="1" i="0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AAD217E-E9D7-4027-AA6C-AE367FF40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509587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Renewed readiness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E5D885D-345D-4998-B214-152DCDDCA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105400"/>
            <a:ext cx="6667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Authority is continued, changed, expanded, or paused by evidence</a:t>
            </a:r>
          </a:p>
        </p:txBody>
      </p:sp>
    </p:spTree>
    <p:extLst>
      <p:ext uri="{BB962C8B-B14F-4D97-AF65-F5344CB8AC3E}">
        <p14:creationId xmlns:p14="http://schemas.microsoft.com/office/powerpoint/2010/main" val="61125518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406CA36-7FA7-4C53-BDD8-4774807494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A84EA79-DECD-4DC8-818D-5FB1276DC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F40FA46-648B-40FD-B82B-FFDAE4289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D5CE2CD-FC8D-4BF4-8295-78C75FF96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DDFE7CB-A6CB-4CF3-9D4F-273642F9D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GRV-M owns capability—not employment 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C04D2D-1BAA-4CEB-BCA0-C6A04E0D4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857375"/>
            <a:ext cx="1952625" cy="647700"/>
          </a:xfrm>
          <a:prstGeom xmlns:a="http://schemas.openxmlformats.org/drawingml/2006/main" prst="roundRect">
            <a:avLst>
              <a:gd name="adj" fmla="val 5882"/>
            </a:avLst>
          </a:prstGeom>
          <a:solidFill xmlns:a="http://schemas.openxmlformats.org/drawingml/2006/main">
            <a:srgbClr val="102A43"/>
          </a:solidFill>
          <a:ln xmlns:a="http://schemas.openxmlformats.org/drawingml/2006/main" w="9525">
            <a:solidFill>
              <a:srgbClr val="102A43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2C850B5-3C41-43C6-BFBB-CC9C09FDE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028825"/>
            <a:ext cx="16859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GRV-M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231D4C7-D55D-43D6-9004-FA47A2FB5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1933575"/>
            <a:ext cx="8334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Role clarity, capability practice, observation, coaching, leadership rhythm, readiness, bench development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E8608C-6B6E-4FF3-8BAE-FB471FA81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33675"/>
            <a:ext cx="1952625" cy="647700"/>
          </a:xfrm>
          <a:prstGeom xmlns:a="http://schemas.openxmlformats.org/drawingml/2006/main" prst="roundRect">
            <a:avLst>
              <a:gd name="adj" fmla="val 5882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8547D3A-5B10-4BF5-9122-4C94EE667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905125"/>
            <a:ext cx="16859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Authorized HR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826ECF-C005-48EA-BB4A-5A48BA87E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2809875"/>
            <a:ext cx="8334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Protected data, accommodations, leave, investigations, discipline, termination, compensation, classification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4B1C227-6EC2-4B83-9B02-90483102D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09975"/>
            <a:ext cx="1952625" cy="647700"/>
          </a:xfrm>
          <a:prstGeom xmlns:a="http://schemas.openxmlformats.org/drawingml/2006/main" prst="roundRect">
            <a:avLst>
              <a:gd name="adj" fmla="val 5882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B587816-F4C2-4F12-BD5B-1B69665D2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781425"/>
            <a:ext cx="16859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GRV-T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F179C81-404D-4DC4-BEC1-CD35A4C17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686175"/>
            <a:ext cx="8334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Employee task training, station certification, trainer evidence, and SOP skill completion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CE4D152-DD71-4629-9DD4-F1C0CC0CD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86275"/>
            <a:ext cx="1952625" cy="647700"/>
          </a:xfrm>
          <a:prstGeom xmlns:a="http://schemas.openxmlformats.org/drawingml/2006/main" prst="roundRect">
            <a:avLst>
              <a:gd name="adj" fmla="val 5882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CACBA0B-7B68-4268-8333-446625CED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657725"/>
            <a:ext cx="16859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Operating systems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5C716D6-52D3-4A6D-B82E-DA0AFDD62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4562475"/>
            <a:ext cx="8334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Service, staffing capacity, food/product execution, financial definitions, source authority, and risk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CB464B1-21E6-45F9-9E0C-2F8CD251D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629275"/>
            <a:ext cx="1063942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A4BB96E-3C8A-4741-B1E3-2A38BB1B8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81025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9A3428"/>
                </a:solidFill>
              </a:defRPr>
            </a:pPr>
            <a:r>
              <a:rPr sz="1650" b="1" i="0">
                <a:solidFill>
                  <a:srgbClr val="9A3428"/>
                </a:solidFill>
              </a:rPr>
              <a:t>Protected concerns, rights, safety, complaints, representation, wage, leave, or accommodation issues route to qualified review—never through a development workaround.</a:t>
            </a:r>
          </a:p>
        </p:txBody>
      </p:sp>
    </p:spTree>
    <p:extLst>
      <p:ext uri="{BB962C8B-B14F-4D97-AF65-F5344CB8AC3E}">
        <p14:creationId xmlns:p14="http://schemas.microsoft.com/office/powerpoint/2010/main" val="40255868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021D814C-A772-44F8-BE43-58AFA1408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3FA0452-BAF4-463B-A9FF-3FBF83B284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89C979-91BC-4FDA-BE72-A8A38239E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861299-B365-4449-B5B8-A08196682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89E9DAA-C302-4D6E-AD93-3247E2CFF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Six operating areas cover the full path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E77D12-963E-4135-BE0E-7E3C94D6D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01–05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F03C80-387B-49B4-BF17-127D1EF5C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1619250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Role clarity &amp; readiness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A72CA5F-8672-495C-9630-85271EBC2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057400"/>
            <a:ext cx="38576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Charter, assessment, ramp, conduct, goals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BF8D1F-9C5E-4209-B3CC-587698C49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5272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F8D4B38-5F15-4CAC-9141-8292AD569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161925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06–10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3383F92-20DA-4F27-8846-862C60566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1619250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Self-management &amp; judgment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B7813F7-F9D5-45D3-A943-4D040D427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057400"/>
            <a:ext cx="38576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Impact, pressure, decisions, priorities, reflection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2912B42-2DE7-46D0-8E3C-B19C04DC0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75272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1B2F0D9-C64F-41E9-BC4F-C1BB39067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11–15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7C001EB-1DA4-472C-80A5-5F30AE82A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000375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Communication &amp; trust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4C366E5-05F7-4F25-93FF-51A865A395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438525"/>
            <a:ext cx="38576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One-on-ones, listening, direction, difficult conversations, repair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DD86F76-F943-4C7E-A84F-628516B7A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33850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430B945-9BA7-4A1F-B604-0F4354464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000375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16–20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F2BB915-9873-4062-8A9E-9666519C9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000375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Coaching &amp; accountability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F040E9F-81B8-465E-A3C7-DDB71DEAC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438525"/>
            <a:ext cx="38576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Observation, coaching, feedback, support, recognition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4ACE869-39FD-442D-8F68-A9736DA83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4133850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4D223D3-E289-463C-9322-7DC2C3B19F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8150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21–25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1B84746-D354-404A-8885-DE46B25620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381500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Team leadership &amp; rhythm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2E47B51-A3DB-4B91-B6AB-725075B5D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819650"/>
            <a:ext cx="38576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Delegation, shift briefs, meetings, climate, handoffs; Daily Manager Log support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AECCDF3-DEA5-4E03-A64D-3BF8ADC87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51497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3337476A-0F12-4C31-B894-8888FD67C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438150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26–30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E387659-6CF8-41B5-A34E-CB7420B9B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4381500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Bench strength &amp; renewal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C4B15BD-C2CD-4056-82D6-DBECA879C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4819650"/>
            <a:ext cx="38576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Weekly review, scorecard, succession, experiments, roadmap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6AA30BB-E3E9-4569-9095-164916268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551497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DB1E1AB2-B31C-49C0-BFF8-58A1CD4CC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867400"/>
            <a:ext cx="1047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2E6A4F"/>
                </a:solidFill>
              </a:defRPr>
            </a:pPr>
            <a:r>
              <a:rPr sz="2025" b="1" i="0">
                <a:solidFill>
                  <a:srgbClr val="2E6A4F"/>
                </a:solidFill>
              </a:rPr>
              <a:t>The sequence starts with authority, develops behavior, and ends with verified renewal.</a:t>
            </a:r>
          </a:p>
        </p:txBody>
      </p:sp>
    </p:spTree>
    <p:extLst>
      <p:ext uri="{BB962C8B-B14F-4D97-AF65-F5344CB8AC3E}">
        <p14:creationId xmlns:p14="http://schemas.microsoft.com/office/powerpoint/2010/main" val="10035236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E000702-4487-4EBB-A2DD-A23E3C38A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97CCA15-7AA7-4EB8-BF4F-ECD226561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2ACCB8E-7800-4B5B-870E-061648493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5D567F8-8336-476E-89E6-1B9B8EF20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2E78473-4B3F-472B-81CD-28FC3485E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Thirty tools share one operating grammar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245850C-B259-43CB-8107-3F2D1E067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57875" y="1400175"/>
            <a:ext cx="5524500" cy="4381500"/>
          </a:xfrm>
          <a:prstGeom xmlns:a="http://schemas.openxmlformats.org/drawingml/2006/main" prst="roundRect">
            <a:avLst>
              <a:gd name="adj" fmla="val 217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99b2a3e988949ed"/>
          <a:stretch xmlns:a="http://schemas.openxmlformats.org/drawingml/2006/main"/>
        </p:blipFill>
        <p:spPr>
          <a:xfrm xmlns:a="http://schemas.openxmlformats.org/drawingml/2006/main">
            <a:off x="5905500" y="1733789"/>
            <a:ext cx="5429250" cy="3714272"/>
          </a:xfrm>
          <a:prstGeom xmlns:a="http://schemas.openxmlformats.org/drawingml/2006/main" prst="roundRect">
            <a:avLst>
              <a:gd name="adj" fmla="val 1778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18D278-8768-4151-8DE4-B4D458917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0020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THE ID CONNECTS EVERY SYSTEM COMPONENT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C97CF59-8DA4-47FF-9367-8A44A7D94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00250"/>
            <a:ext cx="476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102A43"/>
                </a:solidFill>
              </a:defRPr>
            </a:pPr>
            <a:r>
              <a:rPr sz="2700" b="1" i="0">
                <a:solidFill>
                  <a:srgbClr val="102A43"/>
                </a:solidFill>
              </a:rPr>
              <a:t>GRV-M01 through GRV-M30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930C40E-DE9C-4C2D-B392-5050A7759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813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E7DC7A7-463A-4B26-BDA4-F3DB5E863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7813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official name and purpose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CEA5517-084D-40AA-8A45-4CE58683B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337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4DE00AF-EA04-4B7A-B0B9-63B7BBA84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33375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owner and review frequency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91B77C-6A5E-4DF1-99F1-07655F3A6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862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D10ED41-31BF-485D-98A2-BCD2E4B66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862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evidence and limitation standard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F517AFB-262E-444E-9E14-6E61FF066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0880AF8-456B-4B17-A93D-0FFE1D036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43865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decision and next-review path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58829DF-7622-428E-BD3E-06848B0D0D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911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57B1EA8-155D-4837-AC1F-E959FBFA3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9911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No uncontrolled local duplicates</a:t>
            </a:r>
          </a:p>
        </p:txBody>
      </p:sp>
    </p:spTree>
    <p:extLst>
      <p:ext uri="{BB962C8B-B14F-4D97-AF65-F5344CB8AC3E}">
        <p14:creationId xmlns:p14="http://schemas.microsoft.com/office/powerpoint/2010/main" val="53278108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171F8C1-D6CA-4775-89FE-55A660B2B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FAD97A0-1E1F-44C0-93C8-1A9501542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7695B43-E482-49CD-864F-94DB6BACF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A5794BC-00E0-4BC6-B033-1C0F1EF29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DB8CFAB-48F4-412A-8C71-21BF8C32C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Install role clarity before authority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09AD68-2D9E-486A-A98D-B79A490C0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33550"/>
            <a:ext cx="1762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C89B3C"/>
                </a:solidFill>
              </a:defRPr>
            </a:pPr>
            <a:r>
              <a:rPr sz="1500" b="1" i="0">
                <a:solidFill>
                  <a:srgbClr val="C89B3C"/>
                </a:solidFill>
              </a:rPr>
              <a:t>30-DAY ACCELERATED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BFE449B-C5AF-4D11-B658-9AC7AB0D1D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169545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Bound the role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4F5DBD-1773-4CD3-BD35-380870330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33550"/>
            <a:ext cx="49053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Start with one pressure, one owner, 3–5 tools, clear decision rights, readiness evidence, and one development goal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CD5A8A6-A9ED-487D-94D8-1A398EFAA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47950"/>
            <a:ext cx="104298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2929D4F-8EC0-46DD-8FCF-AE497E195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86100"/>
            <a:ext cx="1762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C89B3C"/>
                </a:solidFill>
              </a:defRPr>
            </a:pPr>
            <a:r>
              <a:rPr sz="1500" b="1" i="0">
                <a:solidFill>
                  <a:srgbClr val="C89B3C"/>
                </a:solidFill>
              </a:rPr>
              <a:t>60-DAY GUIDED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6684296-A709-4015-ABE1-71B5D80F1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304800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Observe practice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152130-4C8A-4DD2-8FD8-5B104B370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3086100"/>
            <a:ext cx="49053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Use the same controls more gradually, with additional practice, observation, coaching, and support between checkpoints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BCA30AC-1E08-40C7-943C-899EDE035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00500"/>
            <a:ext cx="104298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6996855-F26E-4BAD-9D52-DEA3A8867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38650"/>
            <a:ext cx="1762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C89B3C"/>
                </a:solidFill>
              </a:defRPr>
            </a:pPr>
            <a:r>
              <a:rPr sz="1500" b="1" i="0">
                <a:solidFill>
                  <a:srgbClr val="C89B3C"/>
                </a:solidFill>
              </a:rPr>
              <a:t>DECISION GATE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E48168-D986-435D-A1BA-3D504B699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440055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Verify and release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5A841BF-D855-4E3A-906F-08C177BA8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438650"/>
            <a:ext cx="49053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Review evidence, close material gaps, and decide the next authority, support, or development step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FCE577B-A91C-438D-BF37-2EFBAEE53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772150"/>
            <a:ext cx="104298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3583884-1EB1-4D41-90AF-5865BC592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943600"/>
            <a:ext cx="1042987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02A43"/>
                </a:solidFill>
              </a:defRPr>
            </a:pPr>
            <a:r>
              <a:rPr sz="1725" b="1" i="0">
                <a:solidFill>
                  <a:srgbClr val="102A43"/>
                </a:solidFill>
              </a:rPr>
              <a:t>The 60-day path is differently sequenced—not a doubled 30-day plan. Release only authority supported by evidence and safeguards.</a:t>
            </a:r>
          </a:p>
        </p:txBody>
      </p:sp>
    </p:spTree>
    <p:extLst>
      <p:ext uri="{BB962C8B-B14F-4D97-AF65-F5344CB8AC3E}">
        <p14:creationId xmlns:p14="http://schemas.microsoft.com/office/powerpoint/2010/main" val="92937199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AD41570-4475-4A1A-AB28-33505577D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8D69A88-73B1-4A9F-B335-FB0D0CB8A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BC3A763-8C59-4A89-BC13-7A613B1F7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4BC384E-0477-4A3C-9A33-B65A472BB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30A351B-82CA-45B2-B3BE-CC9A7E367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Every tool follows the same six-step cycle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29181C4-38EC-4D7F-B29E-314B2A748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28750"/>
            <a:ext cx="3810000" cy="4667250"/>
          </a:xfrm>
          <a:prstGeom xmlns:a="http://schemas.openxmlformats.org/drawingml/2006/main" prst="roundRect">
            <a:avLst>
              <a:gd name="adj" fmla="val 25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  <p:txBody xmlns:a="http://schemas.openxmlformats.org/drawingml/2006/main">
          <a:bodyPr/>
          <a:p/>
        </p:txBody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06f1f954f14e4d"/>
          <a:stretch xmlns:a="http://schemas.openxmlformats.org/drawingml/2006/main"/>
        </p:blipFill>
        <p:spPr>
          <a:xfrm xmlns:a="http://schemas.openxmlformats.org/drawingml/2006/main">
            <a:off x="757670" y="1476375"/>
            <a:ext cx="3532909" cy="4572000"/>
          </a:xfrm>
          <a:prstGeom xmlns:a="http://schemas.openxmlformats.org/drawingml/2006/main" prst="roundRect">
            <a:avLst>
              <a:gd name="adj" fmla="val 2051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CD4D0C-7C49-43B7-98E8-ED61B31C29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6002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D5B0AB6-1FD5-401E-9665-3A53653BC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1619250"/>
            <a:ext cx="561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0" i="0">
                <a:solidFill>
                  <a:srgbClr val="102A43"/>
                </a:solidFill>
              </a:defRPr>
            </a:pPr>
            <a:r>
              <a:rPr sz="1950" b="0" i="0">
                <a:solidFill>
                  <a:srgbClr val="102A43"/>
                </a:solidFill>
              </a:rPr>
              <a:t>Select the GRV-M tool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A409148-E7E4-47DC-A110-3415C3D54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095500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7FF9511-9C54-409C-A39F-C9004FDD9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2860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77209DC-EFA4-42E8-90E1-F84B41C914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305050"/>
            <a:ext cx="561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0" i="0">
                <a:solidFill>
                  <a:srgbClr val="102A43"/>
                </a:solidFill>
              </a:defRPr>
            </a:pPr>
            <a:r>
              <a:rPr sz="1950" b="0" i="0">
                <a:solidFill>
                  <a:srgbClr val="102A43"/>
                </a:solidFill>
              </a:rPr>
              <a:t>Confirm authority and boundary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0C88A48-854C-490C-AE49-DDA072165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781300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249F901-ED46-4B55-836F-156059394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9718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8933479-0D90-4E0E-A982-06E80BAB4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990850"/>
            <a:ext cx="561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0" i="0">
                <a:solidFill>
                  <a:srgbClr val="102A43"/>
                </a:solidFill>
              </a:defRPr>
            </a:pPr>
            <a:r>
              <a:rPr sz="1950" b="0" i="0">
                <a:solidFill>
                  <a:srgbClr val="102A43"/>
                </a:solidFill>
              </a:rPr>
              <a:t>Record evidence and limitations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615C3C4-2DD3-40C2-BFE2-9031F5BE0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467100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C8F67FC-FBDD-46E2-B112-E052494DD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6576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B08798-8155-47C8-A87A-29A1C5A30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676650"/>
            <a:ext cx="561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0" i="0">
                <a:solidFill>
                  <a:srgbClr val="102A43"/>
                </a:solidFill>
              </a:defRPr>
            </a:pPr>
            <a:r>
              <a:rPr sz="1950" b="0" i="0">
                <a:solidFill>
                  <a:srgbClr val="102A43"/>
                </a:solidFill>
              </a:rPr>
              <a:t>Assign practice and support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EED3F19-5B0F-418E-8C94-739DD5DF14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152900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DA1E01A-D521-436A-BFEC-104323DFA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3434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DFE53A5-6AAC-4310-BC38-BBAAEEA18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362450"/>
            <a:ext cx="561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0" i="0">
                <a:solidFill>
                  <a:srgbClr val="102A43"/>
                </a:solidFill>
              </a:defRPr>
            </a:pPr>
            <a:r>
              <a:rPr sz="1950" b="0" i="0">
                <a:solidFill>
                  <a:srgbClr val="102A43"/>
                </a:solidFill>
              </a:rPr>
              <a:t>Observe and verify the result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42A2A76-A5CC-441B-8C52-27A6E0679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838700"/>
            <a:ext cx="5429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72ED173-C3C5-4C56-A7A7-6E1EDDB1F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0292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F6D12C5-77DC-48F1-8936-78E590E35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5048250"/>
            <a:ext cx="561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2E6A4F"/>
                </a:solidFill>
              </a:defRPr>
            </a:pPr>
            <a:r>
              <a:rPr sz="1950" b="1" i="0">
                <a:solidFill>
                  <a:srgbClr val="2E6A4F"/>
                </a:solidFill>
              </a:rPr>
              <a:t>Continue, change, stop, escalate, or expand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2874A6B-7923-4546-B60B-7F9F36DC9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753100"/>
            <a:ext cx="6191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65707D"/>
                </a:solidFill>
              </a:defRPr>
            </a:pPr>
            <a:r>
              <a:rPr sz="1650" b="0" i="0">
                <a:solidFill>
                  <a:srgbClr val="65707D"/>
                </a:solidFill>
              </a:rPr>
              <a:t>The form captures the decision record; the workbook manages recurring evidence and control.</a:t>
            </a:r>
          </a:p>
        </p:txBody>
      </p:sp>
    </p:spTree>
    <p:extLst>
      <p:ext uri="{BB962C8B-B14F-4D97-AF65-F5344CB8AC3E}">
        <p14:creationId xmlns:p14="http://schemas.microsoft.com/office/powerpoint/2010/main" val="124095789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F6C9790-0FCA-402C-90D0-D3BCCE064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CCFC868-FE22-4ED9-9070-491F01AF6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MANAGER DEVELOPMENT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FF3050A-7FBB-4FA5-84C6-3A0C05571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54BA9E0-AB75-47B6-B8AB-CB9792922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1AF582D-EF13-45A1-BC0A-F21BC987D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Controlled IDs protect fairness and restraint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D4BFE2-667E-4839-9862-25ECA703F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668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MGR-0042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EAA7B53-73DE-424A-9A5D-73DEA969D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526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ROLE-07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4A2EDAE-51DC-41AB-B859-96D9A2F72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384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COACH-2026-018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A4F291-330B-4347-8B94-D4F0564ED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7242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OBS-2026-044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4F00528-8001-4CF8-8830-C876B40DC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410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ACT-2026-031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20CE3E8-6AF4-4211-A5B8-3D959ADD2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38625" y="1581150"/>
            <a:ext cx="19050" cy="3714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F1920A8-965B-4615-B146-B8848CA29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1666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58A31C-AADB-4708-96AB-EB24DE7F2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666875"/>
            <a:ext cx="60007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Record observable facts—not labels or diagnoses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78559C6-984F-4B94-8667-FA34DF575E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3526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CFD27E6-E48F-40BC-85B0-2BE5225B3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352675"/>
            <a:ext cx="60007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Name the source, date, context, and limitations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A033FAF-2A57-4608-9424-634A5F48B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30384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5C8E7C6-8335-4458-969F-31472ED2C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038475"/>
            <a:ext cx="60007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Apply approved criteria consistently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8F9722C-8449-4D43-8DE0-F93578C93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37242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5B49421-FF64-45A1-B8DE-269A34CAE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724275"/>
            <a:ext cx="60007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Keep protected and confidential details in authorized systems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FC5BC70-C6D7-42B5-A4EB-74C11E83D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4100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CABA2BF-1178-4159-84C0-707570793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410075"/>
            <a:ext cx="60007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Mark unknown evidence as unverified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182E769-363C-4E02-BAB2-C0ED3745C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0"/>
            <a:ext cx="10287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91B553A-C8CA-45AB-AA03-42F763D32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53100"/>
            <a:ext cx="1028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9A3428"/>
                </a:solidFill>
              </a:defRPr>
            </a:pPr>
            <a:r>
              <a:rPr sz="1950" b="1" i="0">
                <a:solidFill>
                  <a:srgbClr val="9A3428"/>
                </a:solidFill>
              </a:rPr>
              <a:t>A score is a development signal—not an automatic promotion, discipline, or employment decision.</a:t>
            </a:r>
          </a:p>
        </p:txBody>
      </p:sp>
    </p:spTree>
    <p:extLst>
      <p:ext uri="{BB962C8B-B14F-4D97-AF65-F5344CB8AC3E}">
        <p14:creationId xmlns:p14="http://schemas.microsoft.com/office/powerpoint/2010/main" val="81633705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2026-08-10T09:44:31.3370000Z</dcterms:created>
  <dcterms:modified xsi:type="dcterms:W3CDTF">2026-08-10T09:44:31.3370000Z</dcterms:modified>
</coreProperties>
</file>