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4d43e3d9b4743a3" /><Relationship Type="http://schemas.openxmlformats.org/officeDocument/2006/relationships/extended-properties" Target="/docProps/app.xml" Id="Rbea5370820e54f63" /><Relationship Type="http://schemas.openxmlformats.org/officeDocument/2006/relationships/officeDocument" Target="/ppt/presentation.xml" Id="Rbb8bd2f85ee34fa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9d070c8f02e44cc"/>
  </p:sldMasterIdLst>
  <p:notesMasterIdLst>
    <p:notesMasterId xmlns:r="http://schemas.openxmlformats.org/officeDocument/2006/relationships" r:id="R6952c9b2ef2645e5"/>
  </p:notesMasterIdLst>
  <p:sldIdLst>
    <p:sldId xmlns:r="http://schemas.openxmlformats.org/officeDocument/2006/relationships" id="256" r:id="R2edcd967a47445cf"/>
    <p:sldId xmlns:r="http://schemas.openxmlformats.org/officeDocument/2006/relationships" id="257" r:id="R5b1381401b2c4d2a"/>
    <p:sldId xmlns:r="http://schemas.openxmlformats.org/officeDocument/2006/relationships" id="258" r:id="Rc68396a17db74a55"/>
    <p:sldId xmlns:r="http://schemas.openxmlformats.org/officeDocument/2006/relationships" id="259" r:id="R2c01a292a6254b80"/>
    <p:sldId xmlns:r="http://schemas.openxmlformats.org/officeDocument/2006/relationships" id="260" r:id="R8d7a0f7691424e45"/>
    <p:sldId xmlns:r="http://schemas.openxmlformats.org/officeDocument/2006/relationships" id="261" r:id="Ra5efe2ced3f746c0"/>
    <p:sldId xmlns:r="http://schemas.openxmlformats.org/officeDocument/2006/relationships" id="262" r:id="Rc23ec2a87fd74c59"/>
    <p:sldId xmlns:r="http://schemas.openxmlformats.org/officeDocument/2006/relationships" id="263" r:id="R9f886856fb774885"/>
    <p:sldId xmlns:r="http://schemas.openxmlformats.org/officeDocument/2006/relationships" id="264" r:id="Re0b2c5cf75594a99"/>
    <p:sldId xmlns:r="http://schemas.openxmlformats.org/officeDocument/2006/relationships" id="265" r:id="Rac83b1d43cfd434d"/>
    <p:sldId xmlns:r="http://schemas.openxmlformats.org/officeDocument/2006/relationships" id="266" r:id="Rca291bbfbc89429d"/>
    <p:sldId xmlns:r="http://schemas.openxmlformats.org/officeDocument/2006/relationships" id="267" r:id="R812eb0cfaf2c44a0"/>
    <p:sldId xmlns:r="http://schemas.openxmlformats.org/officeDocument/2006/relationships" id="268" r:id="R737b907db82c4fa4"/>
    <p:sldId xmlns:r="http://schemas.openxmlformats.org/officeDocument/2006/relationships" id="269" r:id="R91988b14a1c14377"/>
    <p:sldId xmlns:r="http://schemas.openxmlformats.org/officeDocument/2006/relationships" id="270" r:id="R3fa7c36aceb6417d"/>
    <p:sldId xmlns:r="http://schemas.openxmlformats.org/officeDocument/2006/relationships" id="271" r:id="Rd5c0b87798634dc8"/>
    <p:sldId xmlns:r="http://schemas.openxmlformats.org/officeDocument/2006/relationships" id="272" r:id="R179bfac307e14119"/>
    <p:sldId xmlns:r="http://schemas.openxmlformats.org/officeDocument/2006/relationships" id="273" r:id="R12d4bd6e5b3a4c33"/>
    <p:sldId xmlns:r="http://schemas.openxmlformats.org/officeDocument/2006/relationships" id="274" r:id="Rc57f5a6fd6b049c7"/>
    <p:sldId xmlns:r="http://schemas.openxmlformats.org/officeDocument/2006/relationships" id="275" r:id="Ra6509a35ec42403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69ac03aaedb45f2" /><Relationship Type="http://schemas.openxmlformats.org/officeDocument/2006/relationships/slideMaster" Target="/ppt/slideMasters/slideMaster1.xml" Id="Rd9d070c8f02e44cc" /><Relationship Type="http://schemas.openxmlformats.org/officeDocument/2006/relationships/notesMaster" Target="/ppt/notesMasters/notesMaster1.xml" Id="R6952c9b2ef2645e5" /><Relationship Type="http://schemas.openxmlformats.org/officeDocument/2006/relationships/presProps" Target="/ppt/presProps.xml" Id="R41a8c55a30514b4b" /><Relationship Type="http://schemas.openxmlformats.org/officeDocument/2006/relationships/tableStyles" Target="/ppt/tableStyles.xml" Id="R51c676dd58484705" /><Relationship Type="http://schemas.openxmlformats.org/officeDocument/2006/relationships/slide" Target="/ppt/slides/slide1.xml" Id="R2edcd967a47445cf" /><Relationship Type="http://schemas.openxmlformats.org/officeDocument/2006/relationships/slide" Target="/ppt/slides/slide2.xml" Id="R5b1381401b2c4d2a" /><Relationship Type="http://schemas.openxmlformats.org/officeDocument/2006/relationships/slide" Target="/ppt/slides/slide3.xml" Id="Rc68396a17db74a55" /><Relationship Type="http://schemas.openxmlformats.org/officeDocument/2006/relationships/slide" Target="/ppt/slides/slide4.xml" Id="R2c01a292a6254b80" /><Relationship Type="http://schemas.openxmlformats.org/officeDocument/2006/relationships/slide" Target="/ppt/slides/slide5.xml" Id="R8d7a0f7691424e45" /><Relationship Type="http://schemas.openxmlformats.org/officeDocument/2006/relationships/slide" Target="/ppt/slides/slide6.xml" Id="Ra5efe2ced3f746c0" /><Relationship Type="http://schemas.openxmlformats.org/officeDocument/2006/relationships/slide" Target="/ppt/slides/slide7.xml" Id="Rc23ec2a87fd74c59" /><Relationship Type="http://schemas.openxmlformats.org/officeDocument/2006/relationships/slide" Target="/ppt/slides/slide8.xml" Id="R9f886856fb774885" /><Relationship Type="http://schemas.openxmlformats.org/officeDocument/2006/relationships/slide" Target="/ppt/slides/slide9.xml" Id="Re0b2c5cf75594a99" /><Relationship Type="http://schemas.openxmlformats.org/officeDocument/2006/relationships/slide" Target="/ppt/slides/slide10.xml" Id="Rac83b1d43cfd434d" /><Relationship Type="http://schemas.openxmlformats.org/officeDocument/2006/relationships/slide" Target="/ppt/slides/slide11.xml" Id="Rca291bbfbc89429d" /><Relationship Type="http://schemas.openxmlformats.org/officeDocument/2006/relationships/slide" Target="/ppt/slides/slide12.xml" Id="R812eb0cfaf2c44a0" /><Relationship Type="http://schemas.openxmlformats.org/officeDocument/2006/relationships/slide" Target="/ppt/slides/slide13.xml" Id="R737b907db82c4fa4" /><Relationship Type="http://schemas.openxmlformats.org/officeDocument/2006/relationships/slide" Target="/ppt/slides/slide14.xml" Id="R91988b14a1c14377" /><Relationship Type="http://schemas.openxmlformats.org/officeDocument/2006/relationships/slide" Target="/ppt/slides/slide15.xml" Id="R3fa7c36aceb6417d" /><Relationship Type="http://schemas.openxmlformats.org/officeDocument/2006/relationships/slide" Target="/ppt/slides/slide16.xml" Id="Rd5c0b87798634dc8" /><Relationship Type="http://schemas.openxmlformats.org/officeDocument/2006/relationships/slide" Target="/ppt/slides/slide17.xml" Id="R179bfac307e14119" /><Relationship Type="http://schemas.openxmlformats.org/officeDocument/2006/relationships/slide" Target="/ppt/slides/slide18.xml" Id="R12d4bd6e5b3a4c33" /><Relationship Type="http://schemas.openxmlformats.org/officeDocument/2006/relationships/slide" Target="/ppt/slides/slide19.xml" Id="Rc57f5a6fd6b049c7" /><Relationship Type="http://schemas.openxmlformats.org/officeDocument/2006/relationships/slide" Target="/ppt/slides/slide20.xml" Id="Ra6509a35ec42403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7c8aa5d910b455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fd88ecdd2b343e7" /><Relationship Type="http://schemas.openxmlformats.org/officeDocument/2006/relationships/notesMaster" Target="/ppt/notesMasters/notesMaster1.xml" Id="R203f4820e4724118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84b06cafe3ca4c43" /><Relationship Type="http://schemas.openxmlformats.org/officeDocument/2006/relationships/notesMaster" Target="/ppt/notesMasters/notesMaster1.xml" Id="R438f26dcce5544c5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a1aa722223504e0b" /><Relationship Type="http://schemas.openxmlformats.org/officeDocument/2006/relationships/notesMaster" Target="/ppt/notesMasters/notesMaster1.xml" Id="R9cb4fb1ef3c944a1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b20edde52f4d4b13" /><Relationship Type="http://schemas.openxmlformats.org/officeDocument/2006/relationships/notesMaster" Target="/ppt/notesMasters/notesMaster1.xml" Id="R0b7ea0a037d2477b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f33fd6c0e71d4eed" /><Relationship Type="http://schemas.openxmlformats.org/officeDocument/2006/relationships/notesMaster" Target="/ppt/notesMasters/notesMaster1.xml" Id="R842c3ebf22a24f22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abfd475b80274ea9" /><Relationship Type="http://schemas.openxmlformats.org/officeDocument/2006/relationships/notesMaster" Target="/ppt/notesMasters/notesMaster1.xml" Id="Rdc9cdb108dab47d3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bc96a8cf43a14cc5" /><Relationship Type="http://schemas.openxmlformats.org/officeDocument/2006/relationships/notesMaster" Target="/ppt/notesMasters/notesMaster1.xml" Id="Rc686a081f4ac4790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b03cdd1b8fff4b01" /><Relationship Type="http://schemas.openxmlformats.org/officeDocument/2006/relationships/notesMaster" Target="/ppt/notesMasters/notesMaster1.xml" Id="Ra1f04f3bf214453b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d9f0ce724a1b436b" /><Relationship Type="http://schemas.openxmlformats.org/officeDocument/2006/relationships/notesMaster" Target="/ppt/notesMasters/notesMaster1.xml" Id="Rfb66b85c5a6b446c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d259cd4174cf4ee3" /><Relationship Type="http://schemas.openxmlformats.org/officeDocument/2006/relationships/notesMaster" Target="/ppt/notesMasters/notesMaster1.xml" Id="R36edcee288054619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d0ff883d61204205" /><Relationship Type="http://schemas.openxmlformats.org/officeDocument/2006/relationships/notesMaster" Target="/ppt/notesMasters/notesMaster1.xml" Id="R196f1e44c605472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dc2af8301e74f45" /><Relationship Type="http://schemas.openxmlformats.org/officeDocument/2006/relationships/notesMaster" Target="/ppt/notesMasters/notesMaster1.xml" Id="Rc0d4aba0bf1e44df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c6d5c20447ab4415" /><Relationship Type="http://schemas.openxmlformats.org/officeDocument/2006/relationships/notesMaster" Target="/ppt/notesMasters/notesMaster1.xml" Id="R99040841085e4c9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df71b82b6a94b04" /><Relationship Type="http://schemas.openxmlformats.org/officeDocument/2006/relationships/notesMaster" Target="/ppt/notesMasters/notesMaster1.xml" Id="R8710db88779a416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e1fcc6ccd2d4f46" /><Relationship Type="http://schemas.openxmlformats.org/officeDocument/2006/relationships/notesMaster" Target="/ppt/notesMasters/notesMaster1.xml" Id="Ra006d7e0bb55439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6f19ab8f8974dcb" /><Relationship Type="http://schemas.openxmlformats.org/officeDocument/2006/relationships/notesMaster" Target="/ppt/notesMasters/notesMaster1.xml" Id="Rc5a676be65ba48a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50c5b9e231b4add" /><Relationship Type="http://schemas.openxmlformats.org/officeDocument/2006/relationships/notesMaster" Target="/ppt/notesMasters/notesMaster1.xml" Id="R55e3cb6dc14d431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4767da2889f4ad8" /><Relationship Type="http://schemas.openxmlformats.org/officeDocument/2006/relationships/notesMaster" Target="/ppt/notesMasters/notesMaster1.xml" Id="R975d34e0f0754fd6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8160bb4063284010" /><Relationship Type="http://schemas.openxmlformats.org/officeDocument/2006/relationships/notesMaster" Target="/ppt/notesMasters/notesMaster1.xml" Id="Re5350f31f6484c7f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c5a7aae0074d4533" /><Relationship Type="http://schemas.openxmlformats.org/officeDocument/2006/relationships/notesMaster" Target="/ppt/notesMasters/notesMaster1.xml" Id="Rf37e10f70abc4b4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Restaurant Performance &amp; Profitability System Manual, Release 1.1.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GRV-P07 Menu Item Contribution Worksheet and The Gravity Restaurant Performance &amp; Profitability System Manual, Menu Contribution.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GRV-P08 Menu Sales Mix Tracker and GRV-P09 Menu Engineering Classification Matrix.</a:t>
            </a:r>
          </a:p>
          <a:p xmlns:a="http://schemas.openxmlformats.org/drawingml/2006/main">
            <a:r>
              <a:t>- The Gravity Restaurant Performance &amp; Profitability System Manual, Menu Engineering.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GRV-P10 Menu Price Change Decision Worksheet and GRV-P11 Menu Item Action &amp; Retest Log.</a:t>
            </a:r>
          </a:p>
          <a:p xmlns:a="http://schemas.openxmlformats.org/drawingml/2006/main">
            <a:r>
              <a:t>- The Gravity Restaurant Performance &amp; Profitability System Manual, Pricing Decisions.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GRV-P12–GRV-P16 Revenue &amp; Demand tools.</a:t>
            </a:r>
          </a:p>
          <a:p xmlns:a="http://schemas.openxmlformats.org/drawingml/2006/main">
            <a:r>
              <a:t>- The Gravity Restaurant Performance &amp; Profitability System Manual, Demand, Dayparts, Forecasts, and Capacity.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GRV-P17 Channel Profitability Worksheet and GRV-P18 Third-Party Delivery Economics Review.</a:t>
            </a:r>
          </a:p>
          <a:p xmlns:a="http://schemas.openxmlformats.org/drawingml/2006/main">
            <a:r>
              <a:t>- National Restaurant Association, Restaurant Delivery Survey / FTC Comments (2026): https://restaurant.org/getmedia/f925bcf1-9195-401d-9a1f-341e0e1e5b31/National-Restaurant-Association-Comments-FTC-Online-Food-Delivery-05182026.pdf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GRV-P19 Promotion &amp; Discount Profitability Planner and GRV-P20 Offer Redemption &amp; Incremental Margin Tracker.</a:t>
            </a:r>
          </a:p>
          <a:p xmlns:a="http://schemas.openxmlformats.org/drawingml/2006/main">
            <a:r>
              <a:t>- GRV-R campaign and relationship tools supply audience, permission, and follow-up evidence.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GRV-P22–GRV-P25 Leakage &amp; Control tools.</a:t>
            </a:r>
          </a:p>
          <a:p xmlns:a="http://schemas.openxmlformats.org/drawingml/2006/main">
            <a:r>
              <a:t>- The Gravity Restaurant Performance &amp; Profitability System Manual, Revenue Leakage and Exception Controls.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GRV-P26 Weekly Profitability Review, GRV-P27 Monthly Performance Scorecard, and Manual, Weekly and Monthly Operating Cadence.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Restaurant Performance &amp; Profitability System Digital Control Workbook, Dashboard, Checks, and Metric Definitions sheets.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Restaurant Performance &amp; Profitability System Manual, 60-Day Guided Installation Plan.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National Restaurant Association, Persistent Cost Increases and Enduring Demand Will Shape the Restaurant Industry in 2026: https://restaurant.org/research-and-media/media/press-releases/persistent-cost-increases-and-enduring-demand-will-shape-the-restaurant-industry-in-2026/</a:t>
            </a:r>
          </a:p>
          <a:p xmlns:a="http://schemas.openxmlformats.org/drawingml/2006/main">
            <a:r>
              <a:t>- The Gravity Restaurant Performance &amp; Profitability System Manual, The Management Problem.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Restaurant Performance &amp; Profitability System Manual, Release 1.1.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Restaurant Performance &amp; Profitability System Manual, Profit Operating Loop.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GRV-P Tool Index and The Gravity Restaurant Performance &amp; Profitability System Manual, System Architecture.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Restaurant Performance &amp; Profitability System Manual, Roles, Rights, and Separation of Duties.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GRV-P01 Profitability Data Source Map and GRV-P02 Account &amp; Category Mapping Worksheet.</a:t>
            </a:r>
          </a:p>
          <a:p xmlns:a="http://schemas.openxmlformats.org/drawingml/2006/main">
            <a:r>
              <a:t>- The Gravity Restaurant Performance &amp; Profitability System Manual, Data Sources and Tie-Out Discipline.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Restaurant Performance &amp; Profitability System Manual, Controlled Financial Definitions.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U.S. Small Business Administration, Break-Even Point: https://www.sba.gov/business-guide/plan-your-business/calculate-your-startup-costs/break-even-point</a:t>
            </a:r>
          </a:p>
          <a:p xmlns:a="http://schemas.openxmlformats.org/drawingml/2006/main">
            <a:r>
              <a:t>- GRV-P05 Break-Even Sales Calculator.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GRV-P06 Recipe Cost Input Verification.</a:t>
            </a:r>
          </a:p>
          <a:p xmlns:a="http://schemas.openxmlformats.org/drawingml/2006/main">
            <a:r>
              <a:t>- The Gravity Restaurant Performance &amp; Profitability System Manual, Menu Contribution and Menu Engineering; boundary with GRV-F.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4e414a23944404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9c5eec4e1504499" /><Relationship Type="http://schemas.openxmlformats.org/officeDocument/2006/relationships/slideLayout" Target="/ppt/slideLayouts/slideLayout1.xml" Id="Reed42c5a9d8a4b5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ed42c5a9d8a4b5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81eca4abf94ce8" /><Relationship Type="http://schemas.openxmlformats.org/officeDocument/2006/relationships/image" Target="/ppt/media/image.png" Id="R386901fab7d04ec0" /><Relationship Type="http://schemas.openxmlformats.org/officeDocument/2006/relationships/notesSlide" Target="/ppt/notesSlides/notesSlide1.xml" Id="Re4cfb629443e4b53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fcca61bd2d4f2b" /><Relationship Type="http://schemas.openxmlformats.org/officeDocument/2006/relationships/image" Target="/ppt/media/image13.png" Id="Rfff3105fa140406f" /><Relationship Type="http://schemas.openxmlformats.org/officeDocument/2006/relationships/image" Target="/ppt/media/image14.png" Id="R951ebfa8b7244cd1" /><Relationship Type="http://schemas.openxmlformats.org/officeDocument/2006/relationships/notesSlide" Target="/ppt/notesSlides/notesSlide10.xml" Id="R5d5959c3ff9b469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df3afa5a774326" /><Relationship Type="http://schemas.openxmlformats.org/officeDocument/2006/relationships/image" Target="/ppt/media/image15.png" Id="R63b4531698184197" /><Relationship Type="http://schemas.openxmlformats.org/officeDocument/2006/relationships/image" Target="/ppt/media/image16.png" Id="R144d970fabb64d77" /><Relationship Type="http://schemas.openxmlformats.org/officeDocument/2006/relationships/notesSlide" Target="/ppt/notesSlides/notesSlide11.xml" Id="R623e70cf9ed540e6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e376006e984fdc" /><Relationship Type="http://schemas.openxmlformats.org/officeDocument/2006/relationships/image" Target="/ppt/media/image17.png" Id="R27b9adc05db841ee" /><Relationship Type="http://schemas.openxmlformats.org/officeDocument/2006/relationships/image" Target="/ppt/media/image18.png" Id="R4dfc967ef3424089" /><Relationship Type="http://schemas.openxmlformats.org/officeDocument/2006/relationships/notesSlide" Target="/ppt/notesSlides/notesSlide12.xml" Id="Rcec4caae6c2d4fc8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53ca8d95f04d1e" /><Relationship Type="http://schemas.openxmlformats.org/officeDocument/2006/relationships/image" Target="/ppt/media/image19.png" Id="R9da0a6e942b04516" /><Relationship Type="http://schemas.openxmlformats.org/officeDocument/2006/relationships/image" Target="/ppt/media/image20.png" Id="R416da9d3394a4163" /><Relationship Type="http://schemas.openxmlformats.org/officeDocument/2006/relationships/notesSlide" Target="/ppt/notesSlides/notesSlide13.xml" Id="R4737ca508e6c4c1e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1d47caf52b4df9" /><Relationship Type="http://schemas.openxmlformats.org/officeDocument/2006/relationships/image" Target="/ppt/media/image21.png" Id="Rff18496fab2f4ad4" /><Relationship Type="http://schemas.openxmlformats.org/officeDocument/2006/relationships/image" Target="/ppt/media/image22.png" Id="R4c0c7a064cce4bac" /><Relationship Type="http://schemas.openxmlformats.org/officeDocument/2006/relationships/image" Target="/ppt/media/image23.png" Id="Rdfdba319153c46ab" /><Relationship Type="http://schemas.openxmlformats.org/officeDocument/2006/relationships/notesSlide" Target="/ppt/notesSlides/notesSlide14.xml" Id="Re55107a3abb54b44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afe92ec20a4653" /><Relationship Type="http://schemas.openxmlformats.org/officeDocument/2006/relationships/image" Target="/ppt/media/image24.png" Id="Rdc1e30316f9f4178" /><Relationship Type="http://schemas.openxmlformats.org/officeDocument/2006/relationships/image" Target="/ppt/media/image25.png" Id="R1bd2d2c4133e42b4" /><Relationship Type="http://schemas.openxmlformats.org/officeDocument/2006/relationships/notesSlide" Target="/ppt/notesSlides/notesSlide15.xml" Id="R19468861c63c4caf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194bec268b4b4b" /><Relationship Type="http://schemas.openxmlformats.org/officeDocument/2006/relationships/image" Target="/ppt/media/image26.png" Id="R81d7101363764e05" /><Relationship Type="http://schemas.openxmlformats.org/officeDocument/2006/relationships/image" Target="/ppt/media/image27.png" Id="Rb4d07aee35814f13" /><Relationship Type="http://schemas.openxmlformats.org/officeDocument/2006/relationships/notesSlide" Target="/ppt/notesSlides/notesSlide16.xml" Id="R223e1927a595484c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e07326e29f4d6a" /><Relationship Type="http://schemas.openxmlformats.org/officeDocument/2006/relationships/image" Target="/ppt/media/image28.png" Id="R366f1f8443da4d2d" /><Relationship Type="http://schemas.openxmlformats.org/officeDocument/2006/relationships/image" Target="/ppt/media/image29.png" Id="R178912a0f55041f7" /><Relationship Type="http://schemas.openxmlformats.org/officeDocument/2006/relationships/notesSlide" Target="/ppt/notesSlides/notesSlide17.xml" Id="R6f3983a709c5448c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83dc2f4e614cfa" /><Relationship Type="http://schemas.openxmlformats.org/officeDocument/2006/relationships/image" Target="/ppt/media/image30.png" Id="R2ecf4d3835944fd3" /><Relationship Type="http://schemas.openxmlformats.org/officeDocument/2006/relationships/image" Target="/ppt/media/image31.png" Id="R4bce66456ab249c5" /><Relationship Type="http://schemas.openxmlformats.org/officeDocument/2006/relationships/notesSlide" Target="/ppt/notesSlides/notesSlide18.xml" Id="R6a4187afa18942f3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d93a5ed9274cd3" /><Relationship Type="http://schemas.openxmlformats.org/officeDocument/2006/relationships/image" Target="/ppt/media/image32.png" Id="R92410253ac7f4ca7" /><Relationship Type="http://schemas.openxmlformats.org/officeDocument/2006/relationships/notesSlide" Target="/ppt/notesSlides/notesSlide19.xml" Id="Rb01618e5303e4a1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7f6f60c0de4928" /><Relationship Type="http://schemas.openxmlformats.org/officeDocument/2006/relationships/image" Target="/ppt/media/image2.png" Id="Rb4e09001c85f496b" /><Relationship Type="http://schemas.openxmlformats.org/officeDocument/2006/relationships/notesSlide" Target="/ppt/notesSlides/notesSlide2.xml" Id="Ree75e0899422471e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4f1ecc2e8b498e" /><Relationship Type="http://schemas.openxmlformats.org/officeDocument/2006/relationships/image" Target="/ppt/media/image33.png" Id="Rac4bf5695bfa4795" /><Relationship Type="http://schemas.openxmlformats.org/officeDocument/2006/relationships/notesSlide" Target="/ppt/notesSlides/notesSlide20.xml" Id="R823d0a1ca191410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fdebd1bc094e0e" /><Relationship Type="http://schemas.openxmlformats.org/officeDocument/2006/relationships/image" Target="/ppt/media/image3.png" Id="Rdc75bedcec5b433a" /><Relationship Type="http://schemas.openxmlformats.org/officeDocument/2006/relationships/notesSlide" Target="/ppt/notesSlides/notesSlide3.xml" Id="Rb18d8906a07e4b0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a39796a730c405e" /><Relationship Type="http://schemas.openxmlformats.org/officeDocument/2006/relationships/image" Target="/ppt/media/image4.png" Id="R5b7916926d374cd1" /><Relationship Type="http://schemas.openxmlformats.org/officeDocument/2006/relationships/notesSlide" Target="/ppt/notesSlides/notesSlide4.xml" Id="Ra88c72b1947b4ea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29c511eb87406d" /><Relationship Type="http://schemas.openxmlformats.org/officeDocument/2006/relationships/image" Target="/ppt/media/image5.png" Id="Rc8f09a92c46a4d45" /><Relationship Type="http://schemas.openxmlformats.org/officeDocument/2006/relationships/notesSlide" Target="/ppt/notesSlides/notesSlide5.xml" Id="R0d055dfd37634df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00f2085d6f431a" /><Relationship Type="http://schemas.openxmlformats.org/officeDocument/2006/relationships/image" Target="/ppt/media/image6.png" Id="R8969b14d9bd94317" /><Relationship Type="http://schemas.openxmlformats.org/officeDocument/2006/relationships/image" Target="/ppt/media/image7.png" Id="R9efc70dd04b24877" /><Relationship Type="http://schemas.openxmlformats.org/officeDocument/2006/relationships/notesSlide" Target="/ppt/notesSlides/notesSlide6.xml" Id="R8df280eb7ebf49f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8e3f59e3ab84e60" /><Relationship Type="http://schemas.openxmlformats.org/officeDocument/2006/relationships/image" Target="/ppt/media/image8.png" Id="Rc326596b510b48d7" /><Relationship Type="http://schemas.openxmlformats.org/officeDocument/2006/relationships/notesSlide" Target="/ppt/notesSlides/notesSlide7.xml" Id="Reeca2836100049e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17e5dd593f4b60" /><Relationship Type="http://schemas.openxmlformats.org/officeDocument/2006/relationships/image" Target="/ppt/media/image9.png" Id="Re544c6346c804141" /><Relationship Type="http://schemas.openxmlformats.org/officeDocument/2006/relationships/image" Target="/ppt/media/image10.png" Id="R97fcf662e4fc4ac5" /><Relationship Type="http://schemas.openxmlformats.org/officeDocument/2006/relationships/notesSlide" Target="/ppt/notesSlides/notesSlide8.xml" Id="R96e5fada6c1644a9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e2fdae7e766490d" /><Relationship Type="http://schemas.openxmlformats.org/officeDocument/2006/relationships/image" Target="/ppt/media/image11.png" Id="R48705bff2e024d8f" /><Relationship Type="http://schemas.openxmlformats.org/officeDocument/2006/relationships/image" Target="/ppt/media/image12.png" Id="R0182b6c1cd25427b" /><Relationship Type="http://schemas.openxmlformats.org/officeDocument/2006/relationships/notesSlide" Target="/ppt/notesSlides/notesSlide9.xml" Id="R726cd09854124414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3233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D7AB432-AC80-48D3-A228-062E28154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F2DE4F1-B63A-4FB8-8A67-F6223143EB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953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9A44D"/>
                </a:solidFill>
              </a:defRPr>
            </a:pPr>
            <a:r>
              <a:rPr sz="1350" b="1" i="0">
                <a:solidFill>
                  <a:srgbClr val="C9A44D"/>
                </a:solidFill>
              </a:rPr>
              <a:t>THE GRAVITY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DA02584-7914-4194-BEB2-F35110761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62050"/>
            <a:ext cx="752475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FFFF"/>
                </a:solidFill>
              </a:defRPr>
            </a:pPr>
            <a:r>
              <a:rPr sz="3750" b="1" i="0">
                <a:solidFill>
                  <a:srgbClr val="FFFFFF"/>
                </a:solidFill>
              </a:rPr>
              <a:t>Restaurant Performance</a:t>
            </a:r>
          </a:p>
          <a:p xmlns:a="http://schemas.openxmlformats.org/drawingml/2006/main">
            <a:pPr algn="l">
              <a:defRPr sz="3750" b="1" i="0">
                <a:solidFill>
                  <a:srgbClr val="FFFFFF"/>
                </a:solidFill>
              </a:defRPr>
            </a:pPr>
            <a:r>
              <a:rPr sz="3750" b="1" i="0">
                <a:solidFill>
                  <a:srgbClr val="FFFFFF"/>
                </a:solidFill>
              </a:rPr>
              <a:t>&amp; Profitability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B53B8CB-80F0-478E-86FA-EB7AF4E2F8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05150"/>
            <a:ext cx="68580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DDE5EF"/>
                </a:solidFill>
              </a:defRPr>
            </a:pPr>
            <a:r>
              <a:rPr sz="1725" b="0" i="0">
                <a:solidFill>
                  <a:srgbClr val="DDE5EF"/>
                </a:solidFill>
              </a:rPr>
              <a:t>How to connect sales, cost, menu, demand, channel, promotion, event, and leakage evidence to weekly profit decisions.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CCFD6F4-5E81-4C20-9FB4-176025C17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0"/>
            <a:ext cx="20002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E77B1DB-9E04-4D9F-8459-3C07B961FC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857750"/>
            <a:ext cx="7429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30 OPERATING TOOLS • 6 DECISION AREAS • 1 PROFIT RHYTHM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F76D963-640D-4893-93C0-73F3B9A61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76950"/>
            <a:ext cx="5715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0" i="0">
                <a:solidFill>
                  <a:srgbClr val="AEB8C6"/>
                </a:solidFill>
              </a:defRPr>
            </a:pPr>
            <a:r>
              <a:rPr sz="750" b="0" i="0">
                <a:solidFill>
                  <a:srgbClr val="AEB8C6"/>
                </a:solidFill>
              </a:rPr>
              <a:t>Published by Thomas Monroe Books | Author: Thomas Butler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97FBD09-2C51-47E3-8EBD-9D75E8AFE0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666750"/>
            <a:ext cx="3067050" cy="5276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19050">
            <a:solidFill>
              <a:srgbClr val="C9A44D"/>
            </a:solidFill>
            <a:prstDash val="solid"/>
          </a:ln>
        </p:spPr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86901fab7d04ec0"/>
          <a:stretch xmlns:a="http://schemas.openxmlformats.org/drawingml/2006/main"/>
        </p:blipFill>
        <p:spPr>
          <a:xfrm xmlns:a="http://schemas.openxmlformats.org/drawingml/2006/main">
            <a:off x="8763000" y="952500"/>
            <a:ext cx="2419350" cy="2419350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000B3E9-B381-4E3D-B6D8-8F334DEB9E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3714750"/>
            <a:ext cx="22288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MAP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0FF35E5-8C8B-4037-990C-6A7FA5639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4143375"/>
            <a:ext cx="22288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MEASURE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1AE5307-FECA-43F5-AE66-202563A71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4572000"/>
            <a:ext cx="22288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DECIDE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E645EF9-E225-41CD-BE99-5CB89AAC80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5000625"/>
            <a:ext cx="22288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C9A44D"/>
                </a:solidFill>
              </a:defRPr>
            </a:pPr>
            <a:r>
              <a:rPr sz="1500" b="1" i="0">
                <a:solidFill>
                  <a:srgbClr val="C9A44D"/>
                </a:solidFill>
              </a:rPr>
              <a:t>VERIFY</a:t>
            </a:r>
          </a:p>
        </p:txBody>
      </p:sp>
    </p:spTree>
    <p:extLst>
      <p:ext uri="{BB962C8B-B14F-4D97-AF65-F5344CB8AC3E}">
        <p14:creationId xmlns:p14="http://schemas.microsoft.com/office/powerpoint/2010/main" val="39726196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10F6D52-51D0-4160-9F9D-AAA3860D7C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7448ECF-40FF-4DC8-86E4-1633CBBFF1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MENU ITEM ECONOMICS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ff3105fa140406f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D8AB629-D0E7-49E5-B3AF-F60FBBCA95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2DFBFFE-BD6A-4580-A2F8-E3FAD3BC48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10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B724BA9-9666-4EB9-B96F-6247A0E181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Contribution shows what each item adds before fixed cost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1704519-8328-41C3-B03A-89241CDA8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51ebfa8b7244cd1"/>
          <a:stretch xmlns:a="http://schemas.openxmlformats.org/drawingml/2006/main"/>
        </p:blipFill>
        <p:spPr>
          <a:xfrm xmlns:a="http://schemas.openxmlformats.org/drawingml/2006/main">
            <a:off x="7435994" y="1409700"/>
            <a:ext cx="3606511" cy="4667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42389CD-0C83-43C8-BC99-DE33B7209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1619250"/>
            <a:ext cx="2476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13233B"/>
                </a:solidFill>
              </a:defRPr>
            </a:pPr>
            <a:r>
              <a:rPr sz="1725" b="1" i="0">
                <a:solidFill>
                  <a:srgbClr val="13233B"/>
                </a:solidFill>
              </a:rPr>
              <a:t>SELLING PRICE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55EEC58-138C-41C6-B4C9-5034B9D189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581150"/>
            <a:ext cx="476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400" b="1" i="0">
                <a:solidFill>
                  <a:srgbClr val="A98432"/>
                </a:solidFill>
              </a:defRPr>
            </a:pPr>
            <a:r>
              <a:rPr sz="2400" b="1" i="0">
                <a:solidFill>
                  <a:srgbClr val="A98432"/>
                </a:solidFill>
              </a:rPr>
              <a:t>−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48DCCB9-EA7C-4DE4-8550-AA243C9AF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1619250"/>
            <a:ext cx="266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13233B"/>
                </a:solidFill>
              </a:defRPr>
            </a:pPr>
            <a:r>
              <a:rPr sz="1725" b="1" i="0">
                <a:solidFill>
                  <a:srgbClr val="13233B"/>
                </a:solidFill>
              </a:rPr>
              <a:t>VARIABLE ITEM COST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AF9B922-50EA-4811-940C-617E6A64E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200275"/>
            <a:ext cx="57150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0F00F22-263C-47F2-885D-F02B223ACB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5810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467058"/>
                </a:solidFill>
              </a:defRPr>
            </a:pPr>
            <a:r>
              <a:rPr sz="2175" b="1" i="0">
                <a:solidFill>
                  <a:srgbClr val="467058"/>
                </a:solidFill>
              </a:rPr>
              <a:t>CONTRIBUTION PER ITEM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3CE8C51-9A0E-4C36-9C26-6A6C4DBDD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238500"/>
            <a:ext cx="561975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Recipe or food cost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Packaging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Item-specific channel fee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Per-item promotion or discount</a:t>
            </a:r>
          </a:p>
          <a:p xmlns:a="http://schemas.openxmlformats.org/drawingml/2006/main">
            <a:pPr algn="l">
              <a:defRPr sz="1575" b="0" i="0">
                <a:solidFill>
                  <a:srgbClr val="17202B"/>
                </a:solidFill>
              </a:defRPr>
            </a:pPr>
            <a:r>
              <a:rPr sz="1575" b="0" i="0">
                <a:solidFill>
                  <a:srgbClr val="17202B"/>
                </a:solidFill>
              </a:rPr>
              <a:t>• Other cost that changes with the sale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AAF5600-2A66-40C7-8BB8-F1EA669CD7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5476875"/>
            <a:ext cx="58293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B53E4D2-F4DF-418F-842C-0DD435A24D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5610225"/>
            <a:ext cx="53721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The included cost categories must be written beside the metric.</a:t>
            </a:r>
          </a:p>
        </p:txBody>
      </p:sp>
    </p:spTree>
    <p:extLst>
      <p:ext uri="{BB962C8B-B14F-4D97-AF65-F5344CB8AC3E}">
        <p14:creationId xmlns:p14="http://schemas.microsoft.com/office/powerpoint/2010/main" val="182144858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40A6D82-ED60-418B-9E9D-6646962310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698FC11-07D7-4DBE-8F42-8B85D6DC57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MENU ENGINEERING</a:t>
            </a:r>
          </a:p>
        </p:txBody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3b4531698184197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FBC0FDD-CE22-4484-9789-D6B3505B27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47CDCCF-75F5-4B88-A188-62E47FF6D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FF113F1-DC57-4D14-9A43-6715A92715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Menu classifications should lead to a controlled test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4CB49E8-13C2-4ECA-83CE-DB86352A7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44d970fabb64d77"/>
          <a:stretch xmlns:a="http://schemas.openxmlformats.org/drawingml/2006/main"/>
        </p:blipFill>
        <p:spPr>
          <a:xfrm xmlns:a="http://schemas.openxmlformats.org/drawingml/2006/main">
            <a:off x="787544" y="1409700"/>
            <a:ext cx="3606511" cy="4667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935412A-B3FA-49F1-9CF9-843C508D7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619250"/>
            <a:ext cx="2857500" cy="1476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467058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C3AA332-E5E7-46BB-8420-34178E403B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24450" y="1790700"/>
            <a:ext cx="2514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467058"/>
                </a:solidFill>
              </a:defRPr>
            </a:pPr>
            <a:r>
              <a:rPr sz="1350" b="1" i="0">
                <a:solidFill>
                  <a:srgbClr val="467058"/>
                </a:solidFill>
              </a:rPr>
              <a:t>HIGH POPULARITY</a:t>
            </a:r>
          </a:p>
          <a:p xmlns:a="http://schemas.openxmlformats.org/drawingml/2006/main">
            <a:pPr algn="ctr">
              <a:defRPr sz="1350" b="1" i="0">
                <a:solidFill>
                  <a:srgbClr val="467058"/>
                </a:solidFill>
              </a:defRPr>
            </a:pPr>
            <a:r>
              <a:rPr sz="1350" b="1" i="0">
                <a:solidFill>
                  <a:srgbClr val="467058"/>
                </a:solidFill>
              </a:rPr>
              <a:t>HIGH CONTRIBUTION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F6F1D9E-1371-4E35-A28C-C5C5D00F37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62550" y="2476500"/>
            <a:ext cx="24384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Protect • feature • preserve execution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908CDE8-DB84-4A4A-A259-58B1A0451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1619250"/>
            <a:ext cx="2857500" cy="1476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4E789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ACFF0B4-8717-4741-AFEB-C64A63E4C8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1790700"/>
            <a:ext cx="2514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4E789B"/>
                </a:solidFill>
              </a:defRPr>
            </a:pPr>
            <a:r>
              <a:rPr sz="1350" b="1" i="0">
                <a:solidFill>
                  <a:srgbClr val="4E789B"/>
                </a:solidFill>
              </a:rPr>
              <a:t>LOW POPULARITY</a:t>
            </a:r>
          </a:p>
          <a:p xmlns:a="http://schemas.openxmlformats.org/drawingml/2006/main">
            <a:pPr algn="ctr">
              <a:defRPr sz="1350" b="1" i="0">
                <a:solidFill>
                  <a:srgbClr val="4E789B"/>
                </a:solidFill>
              </a:defRPr>
            </a:pPr>
            <a:r>
              <a:rPr sz="1350" b="1" i="0">
                <a:solidFill>
                  <a:srgbClr val="4E789B"/>
                </a:solidFill>
              </a:rPr>
              <a:t>HIGH CONTRIBUTION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62825AC-71B8-4984-949D-1BBD99AD51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476500"/>
            <a:ext cx="24384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Improve visibility • description • placement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BDED5FA-34CB-4709-8F60-4D06DDD7D5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3476625"/>
            <a:ext cx="2857500" cy="1476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B66A32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102BEE3-20AC-4F34-9C9A-DF29339C8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24450" y="3648075"/>
            <a:ext cx="2514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B66A32"/>
                </a:solidFill>
              </a:defRPr>
            </a:pPr>
            <a:r>
              <a:rPr sz="1350" b="1" i="0">
                <a:solidFill>
                  <a:srgbClr val="B66A32"/>
                </a:solidFill>
              </a:rPr>
              <a:t>HIGH POPULARITY</a:t>
            </a:r>
          </a:p>
          <a:p xmlns:a="http://schemas.openxmlformats.org/drawingml/2006/main">
            <a:pPr algn="ctr">
              <a:defRPr sz="1350" b="1" i="0">
                <a:solidFill>
                  <a:srgbClr val="B66A32"/>
                </a:solidFill>
              </a:defRPr>
            </a:pPr>
            <a:r>
              <a:rPr sz="1350" b="1" i="0">
                <a:solidFill>
                  <a:srgbClr val="B66A32"/>
                </a:solidFill>
              </a:rPr>
              <a:t>LOW CONTRIBUTION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4F2A223-8CBE-4603-9565-02F931D8F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62550" y="4333875"/>
            <a:ext cx="24384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Test price • cost • portion • attachment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F772284-4554-43D7-B34B-63244BCEB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476625"/>
            <a:ext cx="2857500" cy="1476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9A4A3C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7D26307-C276-4002-A006-399916F66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3648075"/>
            <a:ext cx="2514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9A4A3C"/>
                </a:solidFill>
              </a:defRPr>
            </a:pPr>
            <a:r>
              <a:rPr sz="1350" b="1" i="0">
                <a:solidFill>
                  <a:srgbClr val="9A4A3C"/>
                </a:solidFill>
              </a:rPr>
              <a:t>LOW POPULARITY</a:t>
            </a:r>
          </a:p>
          <a:p xmlns:a="http://schemas.openxmlformats.org/drawingml/2006/main">
            <a:pPr algn="ctr">
              <a:defRPr sz="1350" b="1" i="0">
                <a:solidFill>
                  <a:srgbClr val="9A4A3C"/>
                </a:solidFill>
              </a:defRPr>
            </a:pPr>
            <a:r>
              <a:rPr sz="1350" b="1" i="0">
                <a:solidFill>
                  <a:srgbClr val="9A4A3C"/>
                </a:solidFill>
              </a:rPr>
              <a:t>LOW CONTRIBUTION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3ADD6CE-F39D-4114-8397-3A21F75758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4333875"/>
            <a:ext cx="24384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Redesign • replace • remove after context review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19374B1-6E4B-4B15-A868-56B580DAC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5381625"/>
            <a:ext cx="5715000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7845EA0-ED85-42EB-95B9-3FA269A709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81625" y="5505450"/>
            <a:ext cx="5238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Set the comparison set and thresholds before classifying. Retest after one controlled change.</a:t>
            </a:r>
          </a:p>
        </p:txBody>
      </p:sp>
    </p:spTree>
    <p:extLst>
      <p:ext uri="{BB962C8B-B14F-4D97-AF65-F5344CB8AC3E}">
        <p14:creationId xmlns:p14="http://schemas.microsoft.com/office/powerpoint/2010/main" val="136273226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5A64C53-A6F9-4FAF-81E9-41D540F7AE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BA6EE20-364B-4E3A-877D-D51091C203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PRICING DECISIONS</a:t>
            </a:r>
          </a:p>
        </p:txBody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7b9adc05db841ee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DBB60AD-4641-47EA-9722-F9B4453C0E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D037E09-30FC-4893-9F2C-9A53EDE81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12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2DA79EA-84A6-4F92-92A7-18A8C60C74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Price changes need math, value evidence, and a reversal rule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C8F9FDF-A1FC-46F3-9F4A-4D12B33FA8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dfc967ef3424089"/>
          <a:stretch xmlns:a="http://schemas.openxmlformats.org/drawingml/2006/main"/>
        </p:blipFill>
        <p:spPr>
          <a:xfrm xmlns:a="http://schemas.openxmlformats.org/drawingml/2006/main">
            <a:off x="7507432" y="1409700"/>
            <a:ext cx="3606511" cy="4667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1D7F5A3-AADF-4437-AC6D-699F6EC64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152400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56F0938-8F20-4F28-BACB-509A13622B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52575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BASELINE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1AEEEF6-5F61-4F89-A4E3-F38AA2E433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1524000"/>
            <a:ext cx="3857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Current price, units, variable cost, contribution, guest-value role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1AEA679-3D27-480E-A110-62287EF88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40030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C44BB62-51C6-460D-8183-71C6A5A642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428875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PROPOSAL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879954D-60E6-44C6-B3F1-CD20A77996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2400300"/>
            <a:ext cx="3857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New price, expected contribution, and visible volume-response assumption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EDA1607-CDB8-4511-A80C-77EEEB7B23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27660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BDB9552-39B4-490B-BBF5-8A48A8C2DC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305175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CONTEXT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7157CC2-FC2F-4963-B7FD-38B7CDAEE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3276600"/>
            <a:ext cx="3857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Competitive, channel, contract, tax/fee disclosure, menu, and training effects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26F3266-2B5C-4387-B91F-663BB88437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15290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9C746A9-D400-4A39-973F-EFDA21C3A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181475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TEST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710A24C-7A2D-44B1-9A57-EE52E3DC04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4152900"/>
            <a:ext cx="3857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Location, item, channel, dates, primary result, and guardrails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6D385EC-7D20-44DC-BDD9-A3A51DC098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502920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0EC7A6C-610D-4251-84B4-C9652EBC5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5057775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DECIDE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74A00DA-9C7A-4101-8731-EA88D9358B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5029200"/>
            <a:ext cx="3857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Continue, change, or reverse based on unit, contribution, mix, complaint, and execution evidence</a:t>
            </a:r>
          </a:p>
        </p:txBody>
      </p:sp>
    </p:spTree>
    <p:extLst>
      <p:ext uri="{BB962C8B-B14F-4D97-AF65-F5344CB8AC3E}">
        <p14:creationId xmlns:p14="http://schemas.microsoft.com/office/powerpoint/2010/main" val="170823022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73CFF13-9800-4C5D-8875-73941623B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82156EB-866E-457A-84F5-45C84E86E2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DEMAND, DAYPARTS &amp; FORECAST</a:t>
            </a:r>
          </a:p>
        </p:txBody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da0a6e942b04516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C0351CF-15D3-497C-B8C7-985582ECF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2E2BBD2-AF33-47FD-BA99-6B85EB236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13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E733792-B817-41B4-8FFB-B469F35A9B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Separate traffic, check, mix, channel, and capacity before acting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0322FEC-AE78-4BF4-8E89-4601DC3F5A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16da9d3394a4163"/>
          <a:stretch xmlns:a="http://schemas.openxmlformats.org/drawingml/2006/main"/>
        </p:blipFill>
        <p:spPr>
          <a:xfrm xmlns:a="http://schemas.openxmlformats.org/drawingml/2006/main">
            <a:off x="787544" y="1409700"/>
            <a:ext cx="3606511" cy="4667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A935CCE-C29B-44CD-B8B0-E1D6033A36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146685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GUEST COUNT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F027EA2-7067-42E4-A0DF-EBE3DA327A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1447800"/>
            <a:ext cx="4000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Did demand change—or only price and mix?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9D70B9F-7000-403B-B3DE-4743F08458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2085975"/>
            <a:ext cx="62388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4A461D7-47C9-4720-8718-7B95D91B9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230505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AVERAGE CHECK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CB681AE-A11B-4859-8285-7E5E0DE00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286000"/>
            <a:ext cx="4000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Is movement from price, category mix, discount, or channel?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1CAE9CA-E38B-4330-86A1-08DD351BFD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2924175"/>
            <a:ext cx="62388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938B6B3-2951-473F-AEEC-87CD3A1DD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314325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DAYPART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7748B65-7C36-4742-A2CA-18D4D03CD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124200"/>
            <a:ext cx="4000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Which hours create contribution, congestion, or unused capacity?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04A65E1-742B-43E0-904F-8AC45C0D4D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3762375"/>
            <a:ext cx="62388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D1D7B0A-CA9A-401C-90AD-7601617E89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398145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FORECAST ERROR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06E7CD4-9917-48D8-AA41-8EA78B0F4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962400"/>
            <a:ext cx="4000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What changed, why was it missed, and how will the method change?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EF273FA-AFC6-4D2E-9109-E0E5931FDB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4600575"/>
            <a:ext cx="62388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520266F-47F3-49DE-BCF2-0BDE13F0A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481965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CAPACITY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2AD1A00-0FDB-47EF-B182-14B5066788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800600"/>
            <a:ext cx="4000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Is the constraint seats, speed, pacing, staffing, menu complexity, or channel congestion?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7D52E61-38C7-42F2-A6E6-CEED93BDC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5438775"/>
            <a:ext cx="62388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07FD5D0-F549-4D27-9566-4B9D26F75A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5657850"/>
            <a:ext cx="623887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0229DFE-B28B-4F9E-9768-E42FE42CCF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9700" y="5753100"/>
            <a:ext cx="580072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Send staffing changes to GRV-C and process changes to GRV-S.</a:t>
            </a:r>
          </a:p>
        </p:txBody>
      </p:sp>
    </p:spTree>
    <p:extLst>
      <p:ext uri="{BB962C8B-B14F-4D97-AF65-F5344CB8AC3E}">
        <p14:creationId xmlns:p14="http://schemas.microsoft.com/office/powerpoint/2010/main" val="3609233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68AB6B3-41A7-4A31-864A-91A5BF847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0B48BC5-A386-40CF-9C3C-D9EC65F7E9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CHANNEL PROFITABILITY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f18496fab2f4ad4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AA55C3A-99F4-4056-9B69-2B642309B9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EF9AC61-3B5D-4A5A-B0C8-1F0DE6B71C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14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74361FC-77EE-452F-9D1C-EAF6E039C6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More channel sales do not guarantee more channel profit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4099950-C3DF-4C28-B92C-D5C1A5C9F7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c0c7a064cce4bac"/>
          <a:stretch xmlns:a="http://schemas.openxmlformats.org/drawingml/2006/main"/>
        </p:blipFill>
        <p:spPr>
          <a:xfrm xmlns:a="http://schemas.openxmlformats.org/drawingml/2006/main">
            <a:off x="793173" y="1428750"/>
            <a:ext cx="3547630" cy="4591050"/>
          </a:xfrm>
          <a:prstGeom xmlns:a="http://schemas.openxmlformats.org/drawingml/2006/main" prst="rect">
            <a:avLst/>
          </a:prstGeom>
        </p:spPr>
      </p:pic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fdba319153c46ab"/>
          <a:stretch xmlns:a="http://schemas.openxmlformats.org/drawingml/2006/main"/>
        </p:blipFill>
        <p:spPr>
          <a:xfrm xmlns:a="http://schemas.openxmlformats.org/drawingml/2006/main">
            <a:off x="8334375" y="1844488"/>
            <a:ext cx="2905125" cy="3759574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B394810-0B8B-473D-B876-2BF9DAEF7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1571625"/>
            <a:ext cx="2952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950" b="1" i="0">
                <a:solidFill>
                  <a:srgbClr val="13233B"/>
                </a:solidFill>
              </a:defRPr>
            </a:pPr>
            <a:r>
              <a:rPr sz="1950" b="1" i="0">
                <a:solidFill>
                  <a:srgbClr val="13233B"/>
                </a:solidFill>
              </a:rPr>
              <a:t>NET SALES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AB3504F-46C0-482D-8119-95E3F0FE9F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8375" y="2038350"/>
            <a:ext cx="571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400" b="1" i="0">
                <a:solidFill>
                  <a:srgbClr val="A98432"/>
                </a:solidFill>
              </a:defRPr>
            </a:pPr>
            <a:r>
              <a:rPr sz="2400" b="1" i="0">
                <a:solidFill>
                  <a:srgbClr val="A98432"/>
                </a:solidFill>
              </a:rPr>
              <a:t>−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5AC9C4F-B493-4CF4-B57A-43AE342981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428875"/>
            <a:ext cx="314325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Food / beverage cost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Packaging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Commission and transaction fees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Platform-funded or restaurant-funded discount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Refunds and chargebacks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Variable labor, delivery, or other direct cost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BAAA31A-45FD-4EDD-BEE3-3A3F22EC37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00625" y="5000625"/>
            <a:ext cx="300037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E272073-BF41-4B07-BEE4-ADCC1CC04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5162550"/>
            <a:ext cx="3286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467058"/>
                </a:solidFill>
              </a:defRPr>
            </a:pPr>
            <a:r>
              <a:rPr sz="1800" b="1" i="0">
                <a:solidFill>
                  <a:srgbClr val="467058"/>
                </a:solidFill>
              </a:rPr>
              <a:t>CHANNEL CONTRIBUTION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B2F176D-BCDE-486F-B6D6-CFFA2110B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5657850"/>
            <a:ext cx="3143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1" i="0">
                <a:solidFill>
                  <a:srgbClr val="13233B"/>
                </a:solidFill>
              </a:defRPr>
            </a:pPr>
            <a:r>
              <a:rPr sz="1200" b="1" i="0">
                <a:solidFill>
                  <a:srgbClr val="13233B"/>
                </a:solidFill>
              </a:rPr>
              <a:t>Also review capacity, accuracy, packaging, refund causes, guest relationship, and contract limits.</a:t>
            </a:r>
          </a:p>
        </p:txBody>
      </p:sp>
    </p:spTree>
    <p:extLst>
      <p:ext uri="{BB962C8B-B14F-4D97-AF65-F5344CB8AC3E}">
        <p14:creationId xmlns:p14="http://schemas.microsoft.com/office/powerpoint/2010/main" val="2070151909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75730E5-4541-41FB-901A-D7C75A7D08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83A9B54-61A7-43B6-9521-523EC8953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PROMOTION ECONOMICS</a:t>
            </a:r>
          </a:p>
        </p:txBody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c1e30316f9f4178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91F84CD-037F-4250-98E7-38F21C6AFD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1F3D877-6567-4B8E-B5D7-E64E38739E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15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D16C34E-7DB4-4D42-A1B0-201AE51BD8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A promotion should buy a defined behavior at an approved cost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50495A6-1EAD-4578-87B2-E189AD898D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bd2d2c4133e42b4"/>
          <a:stretch xmlns:a="http://schemas.openxmlformats.org/drawingml/2006/main"/>
        </p:blipFill>
        <p:spPr>
          <a:xfrm xmlns:a="http://schemas.openxmlformats.org/drawingml/2006/main">
            <a:off x="835169" y="1409700"/>
            <a:ext cx="3606511" cy="4667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33359A6-25B6-4E0B-8D3A-5C44D329D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1466850"/>
            <a:ext cx="2000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PURPOSE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3A1F29B-C505-4513-B034-D225149666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1447800"/>
            <a:ext cx="4048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Audience, channel, date, behavior, and capacity need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0E8BD82-B55D-43C1-BFA9-E2B593A2B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114550"/>
            <a:ext cx="619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0207E28-FEB1-4670-BAB8-495F2365C7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305050"/>
            <a:ext cx="2000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UNIT ECONOMICS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7300D02-B15C-4DC2-9E01-4EDEEEC0B0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2286000"/>
            <a:ext cx="4048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Offer price less discount and approved variable cost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536B99-0CB0-45BF-9269-1532D7A81C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952750"/>
            <a:ext cx="619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04018CF-D263-408E-98B7-8AE3EE47D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143250"/>
            <a:ext cx="2000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INCREMENTALITY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8FD5759-B77F-429E-8A52-362097A4C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3124200"/>
            <a:ext cx="4048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Separate likely new behavior from purchases that would happen anyway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FC2B9BE-3957-45AE-8F1E-6B2E5B6D89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790950"/>
            <a:ext cx="619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C35222B-A45B-4B13-A7E8-50A7EC86E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981450"/>
            <a:ext cx="2000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GUARDRAILS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2BA99C9-1C95-474F-BAD0-216EA67B7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3962400"/>
            <a:ext cx="4048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Budget, cap, tracking method, approval, and stop/change rule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4FF73B8-1214-4DD0-A853-AECD5DE438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629150"/>
            <a:ext cx="619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9782BE8-1E8C-40E5-B073-BC01D8D25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819650"/>
            <a:ext cx="2000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RESULT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0A58899-F16B-4FD5-90E5-475944ECDF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4800600"/>
            <a:ext cx="4048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Redemption, sales, discount, variable cost, incremental contribution, follow-on behavior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24D1DCC-A0E2-46F0-B8E3-B23118C863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5467350"/>
            <a:ext cx="619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C2415794-AE7E-46AE-861B-25C080F16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5619750"/>
            <a:ext cx="6191250" cy="428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C24EEDB-B4DA-4ACC-AFCE-0803790E3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57800" y="5715000"/>
            <a:ext cx="57721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Never report all promotional revenue as incremental revenue.</a:t>
            </a:r>
          </a:p>
        </p:txBody>
      </p:sp>
    </p:spTree>
    <p:extLst>
      <p:ext uri="{BB962C8B-B14F-4D97-AF65-F5344CB8AC3E}">
        <p14:creationId xmlns:p14="http://schemas.microsoft.com/office/powerpoint/2010/main" val="758514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8FDCDD1-D5BD-4A80-B793-75FE7B6B33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9505820-396C-4E60-9794-D18F447D1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LEAKAGE &amp; EXCEPTION CONTROL</a:t>
            </a:r>
          </a:p>
        </p:txBody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1d7101363764e05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19B22FB-F4A4-436E-8BCC-8351ABE3CD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F73BCAC-0E9E-4427-811B-2FC1801E7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16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1FACB34-A062-451E-B54F-70393F9D9E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Revenue leakage is a pattern problem—not only a cash problem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3B50B5B-DD6B-4150-8C31-F4E2491E8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4d07aee35814f13"/>
          <a:stretch xmlns:a="http://schemas.openxmlformats.org/drawingml/2006/main"/>
        </p:blipFill>
        <p:spPr>
          <a:xfrm xmlns:a="http://schemas.openxmlformats.org/drawingml/2006/main">
            <a:off x="835169" y="1409700"/>
            <a:ext cx="3606511" cy="4667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74188C2-9D31-4F95-BBC6-57580DAB3E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146685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9A4A3C"/>
                </a:solidFill>
              </a:defRPr>
            </a:pPr>
            <a:r>
              <a:rPr sz="1425" b="1" i="0">
                <a:solidFill>
                  <a:srgbClr val="9A4A3C"/>
                </a:solidFill>
              </a:rPr>
              <a:t>TRANSACTION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88CDC4A-EA6C-435D-AD77-92509533B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1447800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Discount • comp • void • refund • missed charge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3FCABBC-AB90-4BCA-B4F5-6DB756390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076450"/>
            <a:ext cx="619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5A93F64-8359-4FE2-9BAF-71FF322429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28600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9A4A3C"/>
                </a:solidFill>
              </a:defRPr>
            </a:pPr>
            <a:r>
              <a:rPr sz="1425" b="1" i="0">
                <a:solidFill>
                  <a:srgbClr val="9A4A3C"/>
                </a:solidFill>
              </a:rPr>
              <a:t>PRICE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5C13B10-E589-4E89-90A5-25D57F9AB6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266950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Override • wrong menu price • wrong platform price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2178F8F-4786-4E3C-9598-0BE90D4F3D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895600"/>
            <a:ext cx="619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273791D-AD62-436E-AD59-F9EA55E9F0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10515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9A4A3C"/>
                </a:solidFill>
              </a:defRPr>
            </a:pPr>
            <a:r>
              <a:rPr sz="1425" b="1" i="0">
                <a:solidFill>
                  <a:srgbClr val="9A4A3C"/>
                </a:solidFill>
              </a:rPr>
              <a:t>PLATFORM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A30A8BC-4362-4639-82FC-7B10472548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086100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Unexplained deduction • refund • chargeback • settlement gap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73765CE-07EA-4705-8268-7DD60893C0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714750"/>
            <a:ext cx="619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9819A5E-D38D-41A4-8041-835F023317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92430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9A4A3C"/>
                </a:solidFill>
              </a:defRPr>
            </a:pPr>
            <a:r>
              <a:rPr sz="1425" b="1" i="0">
                <a:solidFill>
                  <a:srgbClr val="9A4A3C"/>
                </a:solidFill>
              </a:rPr>
              <a:t>PROCESS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7B439AA-F3C2-4737-B454-0650CBF0F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905250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Remake • unrecorded sale • repeated reason-code misuse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E65C3DA-3822-4E32-B718-864FC4047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533900"/>
            <a:ext cx="619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D586467-A125-43DB-A74A-0061B0BD8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74345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9A4A3C"/>
                </a:solidFill>
              </a:defRPr>
            </a:pPr>
            <a:r>
              <a:rPr sz="1425" b="1" i="0">
                <a:solidFill>
                  <a:srgbClr val="9A4A3C"/>
                </a:solidFill>
              </a:rPr>
              <a:t>CASH / DEPOSIT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16E98B8-5D60-4373-B4F7-DF6E63B96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724400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Recount, source review, escalation, restricted investigation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ACBBDA5-F8E5-49AA-BDEB-1A4DA3FB2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5353050"/>
            <a:ext cx="6191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256D2BC-C221-41E9-AD0C-F12B0A31A5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5562600"/>
            <a:ext cx="619125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37E2EA1-ACAF-4540-9243-93D960E9F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0" y="5657850"/>
            <a:ext cx="5810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Record facts first. Group patterns weekly. Correct authority, training, process, pricing, or technology.</a:t>
            </a:r>
          </a:p>
        </p:txBody>
      </p:sp>
    </p:spTree>
    <p:extLst>
      <p:ext uri="{BB962C8B-B14F-4D97-AF65-F5344CB8AC3E}">
        <p14:creationId xmlns:p14="http://schemas.microsoft.com/office/powerpoint/2010/main" val="471059035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676D0DB-68FA-4073-95D5-A2D5152860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9F9E3E9-9CCA-4811-AFE9-3DAF705B44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MANAGEMENT RHYTHM</a:t>
            </a:r>
          </a:p>
        </p:txBody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66f1f8443da4d2d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E64B4FB-37C0-4438-B789-D389D4D6F6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49B68CA-7CD8-4465-9ABB-30F710C6F8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17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E9B6961-0BFA-4E6F-9C0A-ED6B71DCF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Daily, weekly, monthly, and quarterly reviews do different work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5934416-AC75-46D8-89A1-54DF7829A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78912a0f55041f7"/>
          <a:stretch xmlns:a="http://schemas.openxmlformats.org/drawingml/2006/main"/>
        </p:blipFill>
        <p:spPr>
          <a:xfrm xmlns:a="http://schemas.openxmlformats.org/drawingml/2006/main">
            <a:off x="8096250" y="1709457"/>
            <a:ext cx="3143250" cy="4067735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7A5B947-6151-444C-B7E3-DB8E29FF7F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2095500" cy="3381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D4591B0-D8EC-4DB7-8273-ED84E68511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209550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D0A0A09-B45E-40CF-9836-2D72D39DA2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1695450"/>
            <a:ext cx="18288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DAILY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CFAECBF-5F8B-4797-8679-BAF45D99FB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162175"/>
            <a:ext cx="1752600" cy="2695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Close and tie POS according to policy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Capture sales, demand context, and material exceptions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Assign missing settlement or source follow-up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D53DA25-BA8E-42FF-B6E8-8AD3C933E2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67050" y="1619250"/>
            <a:ext cx="2095500" cy="3381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C849D23-1512-4FCA-907F-2417AEA6E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67050" y="1619250"/>
            <a:ext cx="209550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FC7DAD6-DE5C-4BBD-88C6-9E6DCF48A7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00400" y="1695450"/>
            <a:ext cx="18288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WEEKLY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5550AD7-1007-4ADE-BF5B-01BCFEAE4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2162175"/>
            <a:ext cx="1752600" cy="2695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Refresh preliminary snapshot and forecast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Review menu, daypart, channel, offer, and leakage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Choose no more than three actions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C4340C2-3647-44B6-8286-64B3F396B9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48300" y="1619250"/>
            <a:ext cx="2095500" cy="3381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C137930-675E-4CFC-A17A-E143250912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48300" y="1619250"/>
            <a:ext cx="209550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F2DABC1-7149-45AE-9096-12FD260072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81650" y="1695450"/>
            <a:ext cx="18288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MONTHLY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E17BAC4-44BC-45AD-BA98-40BA21BCD7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2162175"/>
            <a:ext cx="1752600" cy="2695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Reconcile to closed statement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Review break-even and scorecard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Approve next priority and retire weak actions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6BF1C42-78AB-4AF7-ADE9-40A09A8E6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81625"/>
            <a:ext cx="685800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50BE575-7BC1-49EA-9CEB-43F72B21E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5524500"/>
            <a:ext cx="63627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Quarterly: reset definitions, mappings, authority, contracts, targets, access, and the 90-day plan.</a:t>
            </a:r>
          </a:p>
        </p:txBody>
      </p:sp>
    </p:spTree>
    <p:extLst>
      <p:ext uri="{BB962C8B-B14F-4D97-AF65-F5344CB8AC3E}">
        <p14:creationId xmlns:p14="http://schemas.microsoft.com/office/powerpoint/2010/main" val="29820282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CA35266-BCBA-42AE-81C3-E844B5E391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3AAFDCE-2064-4581-A5D5-608EF0F546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DIGITAL CONTROL WORKBOOK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ecf4d3835944fd3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9DC9C7C-0D06-4FB9-815A-9228EDFA4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F11FA30-A684-4E21-AF06-D49F376A60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18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2BF67C8-0E3F-42E1-8AC7-413C46DFB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Trace every important number before managers 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66EF271-DF54-4AF4-BB0C-641B8EADE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bce66456ab249c5"/>
          <a:stretch xmlns:a="http://schemas.openxmlformats.org/drawingml/2006/main"/>
        </p:blipFill>
        <p:spPr>
          <a:xfrm xmlns:a="http://schemas.openxmlformats.org/drawingml/2006/main">
            <a:off x="2137024" y="1381125"/>
            <a:ext cx="4669928" cy="4667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9ED1B35-550F-4085-BA2C-319FEA2532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0" y="1504950"/>
            <a:ext cx="2571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A98432"/>
                </a:solidFill>
              </a:defRPr>
            </a:pPr>
            <a:r>
              <a:rPr sz="1650" b="1" i="0">
                <a:solidFill>
                  <a:srgbClr val="A98432"/>
                </a:solidFill>
              </a:rPr>
              <a:t>CONTROL FEATURES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C7E976B-1D50-4CF0-8D6E-E42C4C6B0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38350"/>
            <a:ext cx="2857500" cy="3105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19 coordinated sheets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Blue input and black/green formula conventions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Source and metric definitions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Break-even, menu, channel, promotion, event, and leakage calculations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Formula-driven dashboard and native chart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Visible model-status checks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Open and overdue action control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8D8BA4D-7F9E-4A5B-B68D-760B67CE31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96300" y="5276850"/>
            <a:ext cx="278130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289104F-EC4A-4FFB-A49E-397C8AD1F5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5391150"/>
            <a:ext cx="2438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PASS means setup controls pass.</a:t>
            </a:r>
          </a:p>
          <a:p xmlns:a="http://schemas.openxmlformats.org/drawingml/2006/main">
            <a:pPr algn="ctr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It is not an audit opinion.</a:t>
            </a:r>
          </a:p>
        </p:txBody>
      </p:sp>
    </p:spTree>
    <p:extLst>
      <p:ext uri="{BB962C8B-B14F-4D97-AF65-F5344CB8AC3E}">
        <p14:creationId xmlns:p14="http://schemas.microsoft.com/office/powerpoint/2010/main" val="488058401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803CFCC-9504-4BC9-81F4-599E94F817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173B434-FF07-4B87-9470-75BA880536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60-Day Guided Installation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2410253ac7f4ca7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E2093A0-EC22-4E2C-9C2E-A26CCBB82F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9997CC9-9EBF-4F73-88E0-048AB6F5AB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19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303EF85-479D-4A7F-9587-B9818FC941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Install the decision rhythm before deeper analysis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C8A6998-0407-4315-99C1-2E6B2F7074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D97DE0A-F1EE-499B-B6A4-A4B0D8B52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76375"/>
            <a:ext cx="333375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987BEE8-54FE-4D3B-BC02-7B95ECD71A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00200"/>
            <a:ext cx="2990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DAYS 1–30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4553104-A7FB-44A9-A11E-3818DCF8CF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24050"/>
            <a:ext cx="29908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MAP &amp; STABILIZE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BB87275-552D-4F5D-A1C6-E302C08F7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647950"/>
            <a:ext cx="2762250" cy="2524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Approve P01, P02, P03, P05, P12, P22, P26, P30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Name definitions, sources, owners, close status, adjustments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Complete first POS and accounting tie-outs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Train preliminary versus final labels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31BDCEA-DA7E-41FE-811B-9A9AD4B14E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1476375"/>
            <a:ext cx="333375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DE09FFF-5977-458A-BF5D-A1C24C3550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00575" y="1600200"/>
            <a:ext cx="2990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DAYS 31–60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6C04B62-B69F-44B4-915B-F74F6A0135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00575" y="1924050"/>
            <a:ext cx="29908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ANALYZE &amp; ACT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E4E6652-0014-46A0-8B53-0B16B3C21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14875" y="2647950"/>
            <a:ext cx="2762250" cy="2524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Launch only the menu, demand, channel, offer, and event tools needed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Set restaurant-specific targets and materiality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Complete one controlled profit action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Protect safety, quality, hospitality, and capacity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260C337-43F1-4FE2-B51B-6BEA54DA8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1476375"/>
            <a:ext cx="333375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60A0457-0EBD-41B8-89D8-E4EAD621B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1600200"/>
            <a:ext cx="2990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DAYS 61–90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2A5A8DA-5315-49CE-B5B6-7F945D7BA0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1924050"/>
            <a:ext cx="29908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VERIFY &amp; GOVERN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5ABE953-C714-431C-8A0C-E091C4C37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647950"/>
            <a:ext cx="2762250" cy="2524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Launch monthly scorecard and 90-day plan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Reconcile estimates to closed results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Verify actions and update standards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Review access, mappings, contracts, exports, and versions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EEFB467-2B14-46C0-B829-8A65AD1C09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38300" y="5429250"/>
            <a:ext cx="891540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ED7AE8A-AFB0-4A48-A92C-ABADDD375C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24050" y="5553075"/>
            <a:ext cx="83439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Advance only when sources are identified, definitions are approved, checks explain failures, and managers can state what changes because of the number.</a:t>
            </a:r>
          </a:p>
        </p:txBody>
      </p:sp>
    </p:spTree>
    <p:extLst>
      <p:ext uri="{BB962C8B-B14F-4D97-AF65-F5344CB8AC3E}">
        <p14:creationId xmlns:p14="http://schemas.microsoft.com/office/powerpoint/2010/main" val="164217365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0E50072-2258-46F1-B442-BC8BE799E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D42084B-1803-4403-808F-9589B7B46F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PERFORMANCE &amp; PROFITABILITY</a:t>
            </a:r>
          </a:p>
        </p:txBody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4e09001c85f496b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2F2A8AB-1013-44DF-AEAD-C27AE1533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9C355E6-59EA-4B44-AC19-912BB4D3E8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02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F7C2DE7-9899-462C-84CE-3A5ED85BA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Sales can grow while the restaurant still loses financial ground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7576F07-6151-4458-9949-75C3A9752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6C9AE65-1017-42F3-A3E0-806B385835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66850"/>
            <a:ext cx="2571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5400" b="1" i="0">
                <a:solidFill>
                  <a:srgbClr val="9A4A3C"/>
                </a:solidFill>
              </a:defRPr>
            </a:pPr>
            <a:r>
              <a:rPr sz="5400" b="1" i="0">
                <a:solidFill>
                  <a:srgbClr val="9A4A3C"/>
                </a:solidFill>
              </a:rPr>
              <a:t>42%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B7B333D-0EAF-4AEB-8FAB-2AB809264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571750"/>
            <a:ext cx="276225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of restaurant operators reported that their restaurant was not profitable in 2025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C713704-FADF-42AE-9E36-1592B2508A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1466850"/>
            <a:ext cx="28575" cy="409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44BEC85-3DBE-4735-880A-454630C996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1428750"/>
            <a:ext cx="18097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FRAGMENTED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347C276-4C61-4A33-8A63-432F1AE2AD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1409700"/>
            <a:ext cx="4762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Sales, labor, inventory, accounting, delivery, and promotion data arrive on different schedules.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1C70A72-D86E-4F27-8998-03503A6F8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209800"/>
            <a:ext cx="67151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00C96E6-9645-44E8-8B7C-0612303EF6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419350"/>
            <a:ext cx="18097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LATE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786FA5B-75E4-48D0-A7B0-63CD2344F0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2400300"/>
            <a:ext cx="4762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Month-end explains what happened after daily pricing, scheduling, and channel decisions were already made.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4FFFBEB-F199-4098-BD41-F6E45331E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200400"/>
            <a:ext cx="67151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60BE59B-DB01-4754-AACC-9A093FB287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409950"/>
            <a:ext cx="18097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INCOMPLETE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CF6982E-A0E1-417B-8F92-24C22127E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3390900"/>
            <a:ext cx="4762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Revenue looks attractive before fees, discounts, refunds, packaging, variable labor, and direct event cost.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322340E-C291-42F6-A749-93BFF75AFD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4191000"/>
            <a:ext cx="67151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83246E1-1736-4A1B-AFA9-98557CB09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4400550"/>
            <a:ext cx="18097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UNOWNED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5F860F1-F9F4-4BB6-B966-CC75B01AF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4381500"/>
            <a:ext cx="4762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Reports are reviewed, but no action receives an expected effect, owner, due date, and proof.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A218D45-EAAF-44B1-89C7-F4EC04B61F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5181600"/>
            <a:ext cx="67151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39958784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13233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DE2D716-4534-45F7-978E-19C405CB7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C15CC8E-A6B5-413F-AAF1-F8DBED7F3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8572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THE GRAVITY RESTAURANT PERFORMANCE &amp; PROFITABILITY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3A01955-663D-4521-96FF-A4322DADD2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695325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FFFFFF"/>
                </a:solidFill>
              </a:defRPr>
            </a:pPr>
            <a:r>
              <a:rPr sz="3600" b="1" i="0">
                <a:solidFill>
                  <a:srgbClr val="FFFFFF"/>
                </a:solidFill>
              </a:rPr>
              <a:t>Trust the source.</a:t>
            </a:r>
          </a:p>
          <a:p xmlns:a="http://schemas.openxmlformats.org/drawingml/2006/main">
            <a:pPr algn="l">
              <a:defRPr sz="3600" b="1" i="0">
                <a:solidFill>
                  <a:srgbClr val="FFFFFF"/>
                </a:solidFill>
              </a:defRPr>
            </a:pPr>
            <a:r>
              <a:rPr sz="3600" b="1" i="0">
                <a:solidFill>
                  <a:srgbClr val="FFFFFF"/>
                </a:solidFill>
              </a:rPr>
              <a:t>Name the decision.</a:t>
            </a:r>
          </a:p>
          <a:p xmlns:a="http://schemas.openxmlformats.org/drawingml/2006/main">
            <a:pPr algn="l">
              <a:defRPr sz="3600" b="1" i="0">
                <a:solidFill>
                  <a:srgbClr val="FFFFFF"/>
                </a:solidFill>
              </a:defRPr>
            </a:pPr>
            <a:r>
              <a:rPr sz="3600" b="1" i="0">
                <a:solidFill>
                  <a:srgbClr val="FFFFFF"/>
                </a:solidFill>
              </a:rPr>
              <a:t>Verify the result.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2DAB616-9F61-4B8D-B603-4415A1F02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638550"/>
            <a:ext cx="3143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9A44D"/>
                </a:solidFill>
              </a:defRPr>
            </a:pPr>
            <a:r>
              <a:rPr sz="1725" b="1" i="0">
                <a:solidFill>
                  <a:srgbClr val="C9A44D"/>
                </a:solidFill>
              </a:rPr>
              <a:t>BEGIN WITH FIVE ACTIONS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C0BB8BC-AACC-4D58-A210-4ECE5D4078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14800"/>
            <a:ext cx="619125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E3EAF2"/>
                </a:solidFill>
              </a:defRPr>
            </a:pPr>
            <a:r>
              <a:rPr sz="1575" b="0" i="0">
                <a:solidFill>
                  <a:srgbClr val="E3EAF2"/>
                </a:solidFill>
              </a:rPr>
              <a:t>• Assign the owner and finance reviewer</a:t>
            </a:r>
          </a:p>
          <a:p xmlns:a="http://schemas.openxmlformats.org/drawingml/2006/main">
            <a:pPr algn="l">
              <a:defRPr sz="1575" b="0" i="0">
                <a:solidFill>
                  <a:srgbClr val="E3EAF2"/>
                </a:solidFill>
              </a:defRPr>
            </a:pPr>
            <a:r>
              <a:rPr sz="1575" b="0" i="0">
                <a:solidFill>
                  <a:srgbClr val="E3EAF2"/>
                </a:solidFill>
              </a:rPr>
              <a:t>• Set the selected period and contribution definition</a:t>
            </a:r>
          </a:p>
          <a:p xmlns:a="http://schemas.openxmlformats.org/drawingml/2006/main">
            <a:pPr algn="l">
              <a:defRPr sz="1575" b="0" i="0">
                <a:solidFill>
                  <a:srgbClr val="E3EAF2"/>
                </a:solidFill>
              </a:defRPr>
            </a:pPr>
            <a:r>
              <a:rPr sz="1575" b="0" i="0">
                <a:solidFill>
                  <a:srgbClr val="E3EAF2"/>
                </a:solidFill>
              </a:rPr>
              <a:t>• Complete the source and account map</a:t>
            </a:r>
          </a:p>
          <a:p xmlns:a="http://schemas.openxmlformats.org/drawingml/2006/main">
            <a:pPr algn="l">
              <a:defRPr sz="1575" b="0" i="0">
                <a:solidFill>
                  <a:srgbClr val="E3EAF2"/>
                </a:solidFill>
              </a:defRPr>
            </a:pPr>
            <a:r>
              <a:rPr sz="1575" b="0" i="0">
                <a:solidFill>
                  <a:srgbClr val="E3EAF2"/>
                </a:solidFill>
              </a:rPr>
              <a:t>• Launch the weekly snapshot and exception log</a:t>
            </a:r>
          </a:p>
          <a:p xmlns:a="http://schemas.openxmlformats.org/drawingml/2006/main">
            <a:pPr algn="l">
              <a:defRPr sz="1575" b="0" i="0">
                <a:solidFill>
                  <a:srgbClr val="E3EAF2"/>
                </a:solidFill>
              </a:defRPr>
            </a:pPr>
            <a:r>
              <a:rPr sz="1575" b="0" i="0">
                <a:solidFill>
                  <a:srgbClr val="E3EAF2"/>
                </a:solidFill>
              </a:rPr>
              <a:t>• Hold the first weekly profitability review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DE7EFD9-7695-41F6-AC1B-415F512A6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762000"/>
            <a:ext cx="3619500" cy="495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19050">
            <a:solidFill>
              <a:srgbClr val="C9A44D"/>
            </a:solidFill>
            <a:prstDash val="solid"/>
          </a:ln>
        </p:spPr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c4bf5695bfa4795"/>
          <a:stretch xmlns:a="http://schemas.openxmlformats.org/drawingml/2006/main"/>
        </p:blipFill>
        <p:spPr>
          <a:xfrm xmlns:a="http://schemas.openxmlformats.org/drawingml/2006/main">
            <a:off x="8143875" y="1066800"/>
            <a:ext cx="2952750" cy="2952750"/>
          </a:xfrm>
          <a:prstGeom xmlns:a="http://schemas.openxmlformats.org/drawingml/2006/main" prst="rect">
            <a:avLst/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01DF6BE-DEA7-4324-9702-070C3DF1D0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267200"/>
            <a:ext cx="3048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75" b="1" i="0">
                <a:solidFill>
                  <a:srgbClr val="FFFFFF"/>
                </a:solidFill>
              </a:defRPr>
            </a:pPr>
            <a:r>
              <a:rPr sz="1575" b="1" i="0">
                <a:solidFill>
                  <a:srgbClr val="FFFFFF"/>
                </a:solidFill>
              </a:rPr>
              <a:t>MAP • MEASURE • DECIDE</a:t>
            </a:r>
          </a:p>
          <a:p xmlns:a="http://schemas.openxmlformats.org/drawingml/2006/main">
            <a:pPr algn="ctr">
              <a:defRPr sz="1575" b="1" i="0">
                <a:solidFill>
                  <a:srgbClr val="FFFFFF"/>
                </a:solidFill>
              </a:defRPr>
            </a:pPr>
            <a:r>
              <a:rPr sz="1575" b="1" i="0">
                <a:solidFill>
                  <a:srgbClr val="FFFFFF"/>
                </a:solidFill>
              </a:rPr>
              <a:t>OWN • VERIFY • IMPROVE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3E1CA98-2AC9-499A-9D39-6CCAFA76D8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5334000"/>
            <a:ext cx="3048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675" b="0" i="0">
                <a:solidFill>
                  <a:srgbClr val="AEB8C6"/>
                </a:solidFill>
              </a:defRPr>
            </a:pPr>
            <a:r>
              <a:rPr sz="675" b="0" i="0">
                <a:solidFill>
                  <a:srgbClr val="AEB8C6"/>
                </a:solidFill>
              </a:rPr>
              <a:t>Published by Thomas Monroe Books</a:t>
            </a:r>
          </a:p>
        </p:txBody>
      </p:sp>
    </p:spTree>
    <p:extLst>
      <p:ext uri="{BB962C8B-B14F-4D97-AF65-F5344CB8AC3E}">
        <p14:creationId xmlns:p14="http://schemas.microsoft.com/office/powerpoint/2010/main" val="172523883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0F356181-6E48-4674-B6B3-F54CE32391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CAF57F9-A93B-4525-93D2-64BF04A26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HOW THE SYSTEM WORKS</a:t>
            </a:r>
          </a:p>
        </p:txBody>
      </p:sp>
      <p:pic>
        <p:nvPicPr>
          <p:cNvPr id="4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c75bedcec5b433a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43C3385-9EE3-4EAE-A8F0-C2D23B3B0E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B7809F4-ABA7-481B-8083-DBAF64FDB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03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B0881CF-A0EC-4BFA-883F-9BB5EDD36C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One controlled loop turns source data into verified profit improvement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36C0C2A-BACF-45D9-8B2A-7316BD863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7A4C96E-3518-41D4-AC39-D2A77BD47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762125"/>
            <a:ext cx="1638300" cy="2190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A356B39-139A-48CD-9600-95DECA890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81100" y="1952625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4F14DA6-CCDC-4752-8DCE-A9021C1C24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667000"/>
            <a:ext cx="14097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MAP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128EDEF-466E-4D8C-933E-620908B845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162300"/>
            <a:ext cx="13144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Name source, owner, period, definition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2F4E36F-30F3-4E64-9271-4F41045C62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24100" y="2619375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A98432"/>
                </a:solidFill>
              </a:defRPr>
            </a:pPr>
            <a:r>
              <a:rPr sz="210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FDB18CA-A26A-4620-B179-8BCD73E1F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1762125"/>
            <a:ext cx="1638300" cy="2190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009EAFC-AC77-4298-8BBC-85303D9340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90850" y="1952625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AF29908-0D90-4961-A35F-B4DD8CDD6E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09850" y="2667000"/>
            <a:ext cx="14097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VERIFY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5AA94EC-AAB0-4988-8A31-7B18AB7D16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57475" y="3162300"/>
            <a:ext cx="13144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Tie totals and label preliminary data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B0CF49F-49B6-40C3-9084-9089BBE38D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33850" y="2619375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A98432"/>
                </a:solidFill>
              </a:defRPr>
            </a:pPr>
            <a:r>
              <a:rPr sz="210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F760104-D2F5-45FD-ACE4-7FD246268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1762125"/>
            <a:ext cx="1638300" cy="2190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8561F18-174F-4CFD-B440-562538B0D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00600" y="1952625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99F2A11-9687-43CD-BF9D-C3AE1264C3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2667000"/>
            <a:ext cx="14097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MEASURE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6729810-76E4-49F5-ABF5-4F0011BCEF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67225" y="3162300"/>
            <a:ext cx="13144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Calculate comparable contribution evidence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F4734B4-DE94-4710-B12E-06AB11295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43600" y="2619375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A98432"/>
                </a:solidFill>
              </a:defRPr>
            </a:pPr>
            <a:r>
              <a:rPr sz="210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F00B519-3B12-4B72-9239-78362544D4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1762125"/>
            <a:ext cx="1638300" cy="2190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D4AC2FEB-4377-45F7-A893-7E4C422EEC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10350" y="1952625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7CFAFC3B-4562-486E-9FB5-D67A418A5C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667000"/>
            <a:ext cx="14097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DECIDE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C8294C19-6C8C-4D92-8094-9E7EC3C338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76975" y="3162300"/>
            <a:ext cx="13144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Choose one controlled action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697560DE-3CFE-4AB6-BAAB-D21D004DE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53350" y="2619375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A98432"/>
                </a:solidFill>
              </a:defRPr>
            </a:pPr>
            <a:r>
              <a:rPr sz="210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914761A5-DF91-4F0D-8B47-F73FB97BFF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1762125"/>
            <a:ext cx="1638300" cy="2190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F733A7A8-A71A-417A-899A-DC2647829E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1952625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2F31DA24-5CA7-42B9-A07C-82076F251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667000"/>
            <a:ext cx="14097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OWN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F51A9756-0A7A-46F8-A602-706D8C930C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6725" y="3162300"/>
            <a:ext cx="13144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Assign effect, owner, due date, proof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1025604B-8ED6-413E-A6AA-D7520BBB06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63100" y="2619375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A98432"/>
                </a:solidFill>
              </a:defRPr>
            </a:pPr>
            <a:r>
              <a:rPr sz="210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85521668-6038-40F7-A63B-8A1434653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1762125"/>
            <a:ext cx="1638300" cy="2190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7A5EC420-F356-4595-A53A-A59B63C76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29850" y="1952625"/>
            <a:ext cx="6477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C9A44D"/>
                </a:solidFill>
              </a:defRPr>
            </a:pPr>
            <a:r>
              <a:rPr sz="2325" b="1" i="0">
                <a:solidFill>
                  <a:srgbClr val="C9A44D"/>
                </a:solidFill>
              </a:rPr>
              <a:t>6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C30B0C8B-6C65-4CF1-89BA-65C1B39E6E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48850" y="2667000"/>
            <a:ext cx="14097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RETEST</a:t>
            </a:r>
          </a:p>
        </p:txBody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6DA9FA3A-65F6-4F55-80DE-B26E581176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96475" y="3162300"/>
            <a:ext cx="13144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E6ECF2"/>
                </a:solidFill>
              </a:defRPr>
            </a:pPr>
            <a:r>
              <a:rPr sz="1200" b="0" i="0">
                <a:solidFill>
                  <a:srgbClr val="E6ECF2"/>
                </a:solidFill>
              </a:rPr>
              <a:t>Verify result and update the standard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9F8F3159-208E-4265-A323-6C7F56943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4686300"/>
            <a:ext cx="8763000" cy="1028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EBFE6AF4-34D4-4DFB-8EFB-7C7D2477F8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76450" y="4905375"/>
            <a:ext cx="80391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The system is complete only when the calculation is traceable, the action is owned, and the financial and operating result is verified.</a:t>
            </a:r>
          </a:p>
        </p:txBody>
      </p:sp>
    </p:spTree>
    <p:extLst>
      <p:ext uri="{BB962C8B-B14F-4D97-AF65-F5344CB8AC3E}">
        <p14:creationId xmlns:p14="http://schemas.microsoft.com/office/powerpoint/2010/main" val="72831651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6" name="">
            <a:extLst xmlns:a="http://schemas.openxmlformats.org/drawingml/2006/main">
              <a:ext uri="{FF2B5EF4-FFF2-40B4-BE49-F238E27FC236}">
                <a16:creationId xmlns:a16="http://schemas.microsoft.com/office/drawing/2014/main" id="{C5A15F33-6337-4FF7-89C3-67907C59F2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C17333E-1E38-44DC-A049-37EAE1332E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30-TOOL ARCHITECTURE</a:t>
            </a:r>
          </a:p>
        </p:txBody>
      </p:sp>
      <p:pic>
        <p:nvPicPr>
          <p:cNvPr id="4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b7916926d374cd1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5DC7198-2629-480C-9A8F-95F395C2D2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0116997-D00B-4BEC-9A2B-CA2AE5CB37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04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648161B-A94A-4212-8FB7-49B9B49CF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Thirty tools cover the full management decision—not another software platform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630F4AF-28A0-4EA6-9F8C-11035F52E4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189BA7B-E616-41C4-B102-6940C62C52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04950"/>
            <a:ext cx="18034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20279E0-4F6E-47DA-9698-C08B6D35E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38300"/>
            <a:ext cx="18034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EF6C6A7-30BB-4ACB-8247-99B64B7BF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38350"/>
            <a:ext cx="18034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12175EE-975E-48EE-85EB-05F6069EA6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89200" y="1504950"/>
            <a:ext cx="216408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6FC3C55-AEDD-425F-85A3-3D353168A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89200" y="1638300"/>
            <a:ext cx="216408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4BFA978-ECD9-4AC3-A32C-AA0AB1F0B1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89200" y="2038350"/>
            <a:ext cx="216408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C1731CD-C183-4C5A-83D4-D1732A0322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3280" y="1504950"/>
            <a:ext cx="18034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08C0848-2AD6-4094-A420-75D48F6BD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3280" y="1638300"/>
            <a:ext cx="18034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49CB7B7-EB6E-4263-B5E8-F63BA78F2C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3280" y="2038350"/>
            <a:ext cx="18034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4AA4F4B-6EC5-4C78-939A-7BD3D4628F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6680" y="1504950"/>
            <a:ext cx="18034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66A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7F1DD8C-FFFD-4F58-A4A7-68909B67A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6680" y="1638300"/>
            <a:ext cx="18034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F28709C-5644-464E-BCBD-A9187CB189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6680" y="2038350"/>
            <a:ext cx="18034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E7EFA27-E796-4BC9-BE53-6C83AD142C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0080" y="1504950"/>
            <a:ext cx="144272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1D12303-5E64-47FF-9805-C91EBD2CC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0080" y="1638300"/>
            <a:ext cx="144272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A0B4958-B661-49D3-B5D4-91B83CFBA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0080" y="2038350"/>
            <a:ext cx="144272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CA832FE-2CB0-4A0B-92C0-4A34E86B39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02800" y="1504950"/>
            <a:ext cx="18034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E515250-D350-444C-B4C1-8D6189BEC8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02800" y="1638300"/>
            <a:ext cx="18034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F0E57AF-0D57-4D69-895A-61283D5E8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02800" y="2038350"/>
            <a:ext cx="18034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TOOLS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6B33443-DAA9-408F-B523-258DA9AA70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7813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07958112-284B-41ED-9CC1-82F0FC2E2D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724150"/>
            <a:ext cx="3333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Financial Foundation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B1409BA7-9F53-48E7-B2BE-9079A8A0DB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2724150"/>
            <a:ext cx="952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5 tools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A6E8D69F-0478-4B0E-B999-B0D1354231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38900" y="27813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8BF133BE-04E0-41EA-8363-94924C6CB7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00850" y="2724150"/>
            <a:ext cx="3333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Menu Performance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99352074-69BB-4290-8EDD-69C2A472F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344150" y="2724150"/>
            <a:ext cx="952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467058"/>
                </a:solidFill>
              </a:defRPr>
            </a:pPr>
            <a:r>
              <a:rPr sz="1425" b="1" i="0">
                <a:solidFill>
                  <a:srgbClr val="467058"/>
                </a:solidFill>
              </a:rPr>
              <a:t>6 tools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E0E66148-24D9-4F74-AE34-E688A009C4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60045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B84952F3-D539-41CC-9AFF-B1A747A244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543300"/>
            <a:ext cx="3333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Revenue &amp; Demand</a:t>
            </a:r>
          </a:p>
        </p:txBody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C25BDEE6-6B35-4040-B874-9ECFA7C78F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543300"/>
            <a:ext cx="952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4E789B"/>
                </a:solidFill>
              </a:defRPr>
            </a:pPr>
            <a:r>
              <a:rPr sz="1425" b="1" i="0">
                <a:solidFill>
                  <a:srgbClr val="4E789B"/>
                </a:solidFill>
              </a:rPr>
              <a:t>5 tools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D8B2474D-A02A-452B-82D4-C8EB06EFA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38900" y="360045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66A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5B9370A3-7BDC-4D11-B105-CB189686A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00850" y="3543300"/>
            <a:ext cx="3333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Channel &amp; Offer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E9B59085-2CAF-4B67-B102-B604F13A81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344150" y="3543300"/>
            <a:ext cx="952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B66A32"/>
                </a:solidFill>
              </a:defRPr>
            </a:pPr>
            <a:r>
              <a:rPr sz="1425" b="1" i="0">
                <a:solidFill>
                  <a:srgbClr val="B66A32"/>
                </a:solidFill>
              </a:rPr>
              <a:t>5 tools</a:t>
            </a:r>
          </a:p>
        </p:txBody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1FA96529-E48F-4658-9F65-E27C925B30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4196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AFEA58AA-27AD-4A03-9CD8-8D74F01D07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3333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Leakage &amp; Controls</a:t>
            </a:r>
          </a:p>
        </p:txBody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F828AC2B-FFFB-4FF2-B053-FE58EF9D9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362450"/>
            <a:ext cx="952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9A4A3C"/>
                </a:solidFill>
              </a:defRPr>
            </a:pPr>
            <a:r>
              <a:rPr sz="1425" b="1" i="0">
                <a:solidFill>
                  <a:srgbClr val="9A4A3C"/>
                </a:solidFill>
              </a:rPr>
              <a:t>4 tools</a:t>
            </a:r>
          </a:p>
        </p:txBody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C6A32A35-55FB-4536-8BDC-83573D1164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38900" y="4419600"/>
            <a:ext cx="19050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14F75245-E45F-436E-AC79-DB17B7BC16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00850" y="4362450"/>
            <a:ext cx="3333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3233B"/>
                </a:solidFill>
              </a:defRPr>
            </a:pPr>
            <a:r>
              <a:rPr sz="1650" b="1" i="0">
                <a:solidFill>
                  <a:srgbClr val="13233B"/>
                </a:solidFill>
              </a:rPr>
              <a:t>Management Planning</a:t>
            </a:r>
          </a:p>
        </p:txBody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365C6306-214B-4641-A292-818164AB5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344150" y="4362450"/>
            <a:ext cx="952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5 tools</a:t>
            </a:r>
          </a:p>
        </p:txBody>
      </p:sp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57797323-495A-4BA2-8FAD-E11A60577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28800" y="5314950"/>
            <a:ext cx="853440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45" name="">
            <a:extLst xmlns:a="http://schemas.openxmlformats.org/drawingml/2006/main">
              <a:ext uri="{FF2B5EF4-FFF2-40B4-BE49-F238E27FC236}">
                <a16:creationId xmlns:a16="http://schemas.microsoft.com/office/drawing/2014/main" id="{521E5714-59E1-448F-B9CE-5C830CD22D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3125" y="5467350"/>
            <a:ext cx="7905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13233B"/>
                </a:solidFill>
              </a:defRPr>
            </a:pPr>
            <a:r>
              <a:rPr sz="1500" b="1" i="0">
                <a:solidFill>
                  <a:srgbClr val="13233B"/>
                </a:solidFill>
              </a:rPr>
              <a:t>Use GRV-P01 through GRV-P30 in the manual, forms, workbook, training, and version control.</a:t>
            </a:r>
          </a:p>
        </p:txBody>
      </p:sp>
    </p:spTree>
    <p:extLst>
      <p:ext uri="{BB962C8B-B14F-4D97-AF65-F5344CB8AC3E}">
        <p14:creationId xmlns:p14="http://schemas.microsoft.com/office/powerpoint/2010/main" val="163187674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E7E11C68-A717-49C3-8E0C-83B7C0F28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CB7E657-66B0-4FB1-9E28-CB07BEB455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OWNERSHIP &amp; DECISION RIGHTS</a:t>
            </a:r>
          </a:p>
        </p:txBody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8f09a92c46a4d45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E53E16E-05ED-472E-8868-59B22D30A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77D9E7F-1944-41C5-834B-80C9EBC3A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05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996B556-F283-4082-B80F-24C93E30E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Financial control begins with visible ownership and separation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7F01AA6-003D-4B2C-AF86-44567C5638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4868B87-600E-49D9-8FC6-33B1F6554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47800"/>
            <a:ext cx="26670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B975FAF-638D-4DA2-B766-91F43B6210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1447800"/>
            <a:ext cx="7334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Approves definitions, targets, price/channel decisions, authority, and 90-day priorities.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92C4253-ECD5-4E20-BA46-EA52DBE26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2095500"/>
            <a:ext cx="7334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5AA063E-F5C4-49DC-B6FC-F70C2C8D8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324100"/>
            <a:ext cx="26670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GENERAL MANAGER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2280ED8-B722-4E94-9E79-6B0BCFB27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2324100"/>
            <a:ext cx="7334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Owns weekly estimates, decisions, follow-through, and operating guardrails.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8C91823-AB30-4B4C-AF5C-4C85D3BB64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2971800"/>
            <a:ext cx="7334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983966B-3AB8-4A6A-9FBA-1F96AFF10D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200400"/>
            <a:ext cx="26670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FINANCE / ACCOUNTING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3B22C2E-94AB-4744-BD6E-10C6DBE2E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3200400"/>
            <a:ext cx="7334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Owns mapping, close status, reclassification, tie-outs, and final financial labels.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3A88A1C-3F88-4C48-BD08-0435C74A4B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3848100"/>
            <a:ext cx="7334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0448A46-9E9F-42A3-B354-EC035D0F98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076700"/>
            <a:ext cx="26670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CHEF / COST OWNER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88A56F2-F45E-4B32-AFE6-4D85B1215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4076700"/>
            <a:ext cx="7334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Supplies verified recipe, yield, portion, and ingredient-cost inputs from GRV-F.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7CCEFF7-1306-46ED-84D3-1D21D3B759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4724400"/>
            <a:ext cx="7334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291B8AB-70C2-4AF1-9330-ED062A774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953000"/>
            <a:ext cx="26670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CHANNEL / MARKETING / EVENT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C4EC2EF-C86A-40ED-B04C-65EA978CC1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4953000"/>
            <a:ext cx="7334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Supplies settlement, offer, campaign, and actual direct-cost evidence.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770C9A3-F9A3-47EB-9582-DD68DB451B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5600700"/>
            <a:ext cx="7334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151126B-6573-4022-B0BD-407EA635A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5667375"/>
            <a:ext cx="8572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B959B18-DE85-4479-95CD-AB2A7E4C58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772150"/>
            <a:ext cx="8001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One person may hold several roles; the source, preparer, approver, and verifier must still be visible.</a:t>
            </a:r>
          </a:p>
        </p:txBody>
      </p:sp>
    </p:spTree>
    <p:extLst>
      <p:ext uri="{BB962C8B-B14F-4D97-AF65-F5344CB8AC3E}">
        <p14:creationId xmlns:p14="http://schemas.microsoft.com/office/powerpoint/2010/main" val="4233921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26A59F8-CAB8-4AAD-BAF3-7375500BCD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275354D-25F6-4037-BB18-BB8DA651C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SOURCE DISCIPLINE</a:t>
            </a:r>
          </a:p>
        </p:txBody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969b14d9bd94317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E471B70-B89C-42C9-B8B5-0424317F7D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CBCB618-24BB-4F81-94A1-C7438E0A87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06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78BF0CA-0D9C-4947-A764-27B670EDEA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The source map prevents impressive-looking numbers with unclear meaning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5D1042F-D2FE-4683-A319-921A16F5DB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efc70dd04b24877"/>
          <a:stretch xmlns:a="http://schemas.openxmlformats.org/drawingml/2006/main"/>
        </p:blipFill>
        <p:spPr>
          <a:xfrm xmlns:a="http://schemas.openxmlformats.org/drawingml/2006/main">
            <a:off x="882794" y="1409700"/>
            <a:ext cx="3606511" cy="4667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55E8905-B4C4-4B45-9A95-41F66C93E1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1447800"/>
            <a:ext cx="1952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POS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31EA520-8DFF-4D80-9F8B-58CCF8317E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1428750"/>
            <a:ext cx="404812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Sales, checks, guests, item mix, discounts, comps, voids, refunds, channels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F1865A2-A39D-4C6D-81F3-057718ED39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095500"/>
            <a:ext cx="6096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71E9F49-E8CB-4964-936D-153D59A875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286000"/>
            <a:ext cx="1952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PAYROLL / GRV-C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797B860-CB9C-4D4C-9AE4-22C6A4311F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2266950"/>
            <a:ext cx="404812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Labor dollars, hours, burden policy, job and department mapping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77F8057-F440-4F5B-BE61-CECBCB0B2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933700"/>
            <a:ext cx="6096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2A5F6B9-B1A2-4455-B222-8BEDAEE151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124200"/>
            <a:ext cx="1952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INVENTORY / GRV-F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B1A119E-CEE9-4AC8-9651-DACD4F2866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3105150"/>
            <a:ext cx="404812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Recipe cost, yield, portions, purchasing, usage, waste, and counts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391D574-5179-4BC5-B98B-72414A7A5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771900"/>
            <a:ext cx="6096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2A2C590-D37B-4A4D-B175-E680776CFE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962400"/>
            <a:ext cx="1952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ACCOUNTING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6B99577-A37B-4C31-8F4C-94B5BAAC3E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3943350"/>
            <a:ext cx="404812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Closed sales, cost of sales, operating expenses, fixed cost, operating profit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2A73894-1CA4-40C9-900D-BC3D1620F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4610100"/>
            <a:ext cx="6096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5A75435-52EC-473A-BF58-D25DC37184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4800600"/>
            <a:ext cx="1952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PLATFORMS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C28D116-9A9F-4368-9B44-2ECC92D1D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4781550"/>
            <a:ext cx="404812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Delivery settlement, payment fees, promotion, event deposits, direct costs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C9F3EAE-6502-447F-A7D2-11246F8D03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5448300"/>
            <a:ext cx="6096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65453786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F2FA8DF-7F29-4AFB-B8FA-AA7AD263C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21CA245-E4FD-4AE7-834F-F53B68E300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CONTROLLED DEFINITIONS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326596b510b48d7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DF4CF31-2C35-425F-B223-0F1CEA96A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A45DA2F-BA0B-40BC-8512-05AF8A8955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07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7600717-0BF8-4F09-821A-DB49E9A3CE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A margin is comparable only when its definition is comparable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CF89AE5-90F4-4472-B797-F45EDAC23B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EBD5379-E13D-4A63-9EAF-3F188CE72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47800"/>
            <a:ext cx="233362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NET SALES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39AC29-7BD0-42EA-941E-063CDCB93D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14478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Approved gross revenue less contra-revenue; state tax, tip, fee, and refund treatment.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383E406-AA2C-4822-AB5B-E70B5DCB7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305050"/>
            <a:ext cx="233362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GROSS PROFIT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9598A3F-8692-42A9-B717-130EEEDCFC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30505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Net sales less the approved cost-of-sales categories.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C54EABD-40DC-4170-AB1B-E759291715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62300"/>
            <a:ext cx="233362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CONTRIBUTION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9D8DC0F-A183-4C9E-A11B-01F7165039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31623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Net sales less the variable costs included in the decision definition.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63BE5A-63F7-41FE-970C-FF7FEF1EB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019550"/>
            <a:ext cx="233362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OPERATING PROFIT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752926A-F059-4E27-9B02-703AA6556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401955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The approved statement result after the restaurant's defined operating expenses.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490ADDF-F8C9-4004-979F-7BA8F2D57E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876800"/>
            <a:ext cx="233362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AVERAGE CHECK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1469911-E094-4160-9A88-03AA2D78C5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48768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Net sales divided by checks—not guests or covers.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66173C1-F21B-4199-B2D0-6F71C1E83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695950"/>
            <a:ext cx="91440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4CA4E02-2FDF-4ADC-89CD-A145C33C13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5800725"/>
            <a:ext cx="857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Always state numerator, denominator, period, location, channel, and included cost categories.</a:t>
            </a:r>
          </a:p>
        </p:txBody>
      </p:sp>
    </p:spTree>
    <p:extLst>
      <p:ext uri="{BB962C8B-B14F-4D97-AF65-F5344CB8AC3E}">
        <p14:creationId xmlns:p14="http://schemas.microsoft.com/office/powerpoint/2010/main" val="190249719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6D3C71B7-3F01-416A-84D6-C66527C17E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80D04C2-947F-4785-A032-F426B0E0E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BREAK-EVEN &amp; TARGET PROFIT</a:t>
            </a:r>
          </a:p>
        </p:txBody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544c6346c804141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E236F64-38E9-4EC4-9F51-426DAB038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97116A9-A242-43A0-954F-4F081C4196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08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3CD3944-A81B-4059-A3A0-D7D0F5CD27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Break-even turns cost behavior into a sales requirement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7800D68-0357-4546-8D60-1976612B29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7fcf662e4fc4ac5"/>
          <a:stretch xmlns:a="http://schemas.openxmlformats.org/drawingml/2006/main"/>
        </p:blipFill>
        <p:spPr>
          <a:xfrm xmlns:a="http://schemas.openxmlformats.org/drawingml/2006/main">
            <a:off x="811357" y="1409700"/>
            <a:ext cx="3606511" cy="4667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15BA58B-DA3A-49A4-8AFA-1141A8B02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1485900"/>
            <a:ext cx="2571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98432"/>
                </a:solidFill>
              </a:defRPr>
            </a:pPr>
            <a:r>
              <a:rPr sz="1650" b="1" i="0">
                <a:solidFill>
                  <a:srgbClr val="A98432"/>
                </a:solidFill>
              </a:rPr>
              <a:t>CORE FORMULAS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D414EB8-048F-47F2-B650-CF9DEC3CC0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038350"/>
            <a:ext cx="22383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CM ratio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4B8A59B-9783-4DCA-B68E-8A759D2568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81875" y="2019300"/>
            <a:ext cx="3810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(Net sales − approved variable costs) ÷ net sales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5EEAFDD-4D05-4B21-95CD-788B8E299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581275"/>
            <a:ext cx="61436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DB76256-B148-47F4-B3DA-ABF1F4886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857500"/>
            <a:ext cx="22383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Break-even sales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BA6F5E0-AD5E-4A09-843F-44B490077A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81875" y="2838450"/>
            <a:ext cx="3810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Fixed costs ÷ contribution margin ratio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38C5E9A-BEB8-44C3-B327-3B51599801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400425"/>
            <a:ext cx="61436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A8B348E-3E38-4535-9C8D-6F856F89E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676650"/>
            <a:ext cx="22383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Sales for target profit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94EC533-7896-4904-BD72-1CFFB2A376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81875" y="3657600"/>
            <a:ext cx="3810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(Fixed costs + target profit) ÷ contribution margin ratio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DF2B3BC-FD23-4458-91FE-39B26D853A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219575"/>
            <a:ext cx="61436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3C8F3D0-F102-4A20-9B48-3A161E18F3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495800"/>
            <a:ext cx="22383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Margin of safety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CCD37B7-6661-4D1F-BB76-5AA251287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81875" y="4476750"/>
            <a:ext cx="3810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Actual or forecast sales − break-even sales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06D9805-C82D-45D3-960A-27ADFC2F6B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5038725"/>
            <a:ext cx="61436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EA12AAE-4AB7-497A-8843-F25A47F10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5381625"/>
            <a:ext cx="6143625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2773081-7D36-4077-A1DC-4D9640D0B5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5514975"/>
            <a:ext cx="566737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13233B"/>
                </a:solidFill>
              </a:defRPr>
            </a:pPr>
            <a:r>
              <a:rPr sz="1275" b="1" i="0">
                <a:solidFill>
                  <a:srgbClr val="13233B"/>
                </a:solidFill>
              </a:rPr>
              <a:t>Use the same period. Stop when sales or the contribution ratio is zero or negative. Test sensitivity when mix is changing.</a:t>
            </a:r>
          </a:p>
        </p:txBody>
      </p:sp>
    </p:spTree>
    <p:extLst>
      <p:ext uri="{BB962C8B-B14F-4D97-AF65-F5344CB8AC3E}">
        <p14:creationId xmlns:p14="http://schemas.microsoft.com/office/powerpoint/2010/main" val="169055446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E9045A8-AE87-460C-A234-4D43CEC32C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53A51B5-18F8-41A4-9B8C-53C3113E6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GRAVITY SYSTEM CONNECTIONS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8705bff2e024d8f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19C6B23-934A-4219-B64B-CC356A98F0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8FD68B8-AE52-473E-9961-4E57029E7F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09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84997BB-CBF8-47E9-BBB1-5922B5659A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625" b="1" i="0">
                <a:solidFill>
                  <a:srgbClr val="13233B"/>
                </a:solidFill>
              </a:defRPr>
            </a:pPr>
            <a:r>
              <a:rPr sz="2625" b="1" i="0">
                <a:solidFill>
                  <a:srgbClr val="13233B"/>
                </a:solidFill>
              </a:rPr>
              <a:t>GRV-F controls the cost input; GRV-P controls the profit decision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81A37FC-4CAA-43B7-886A-EA099E2C08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182b6c1cd25427b"/>
          <a:stretch xmlns:a="http://schemas.openxmlformats.org/drawingml/2006/main"/>
        </p:blipFill>
        <p:spPr>
          <a:xfrm xmlns:a="http://schemas.openxmlformats.org/drawingml/2006/main">
            <a:off x="853570" y="1428750"/>
            <a:ext cx="3569710" cy="4619625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1940A89-15D0-4C60-A75A-C439B9F8F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1524000"/>
            <a:ext cx="266700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EF2687E-FAD5-44A4-9A11-EE9AA12B7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1524000"/>
            <a:ext cx="266700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D91CE77-E8B1-43FA-B3BF-8B361969B0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76850" y="1600200"/>
            <a:ext cx="24003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GRV-F OWNS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0D464E9-1A21-47F4-9284-3B9FE10789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14950" y="2066925"/>
            <a:ext cx="23241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Recipe and batch yield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Portion standards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Ingredient cost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Inventory and purchasing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Waste and usage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4D4B5DE-6EB8-4421-9D63-A7676FCAB9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724150"/>
            <a:ext cx="571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A98432"/>
                </a:solidFill>
              </a:defRPr>
            </a:pPr>
            <a:r>
              <a:rPr sz="315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E070DB5-0245-4776-B6FA-6493D77FE0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0" y="1524000"/>
            <a:ext cx="266700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7179053-2F39-4610-834F-4FC7AA7697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0" y="1524000"/>
            <a:ext cx="2667000" cy="38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4E66844-6F85-467D-941E-E58646EF0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05850" y="1600200"/>
            <a:ext cx="24003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GRV-P USES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D3F1E50-4EE3-4EEB-993E-593D1606B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43950" y="2066925"/>
            <a:ext cx="23241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Verified item cost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Selling price by channel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Contribution per item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Sales mix and popularity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Price, feature, redesign, or removal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23CF050-A914-42BB-9E77-C1E5A9EA56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5143500"/>
            <a:ext cx="60960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096116B-5C0D-4472-88AC-26271DEEA7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0" y="5314950"/>
            <a:ext cx="5524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Do not rebuild recipes, counts, purchasing, or waste logs inside the profitability system.</a:t>
            </a:r>
          </a:p>
        </p:txBody>
      </p:sp>
    </p:spTree>
    <p:extLst>
      <p:ext uri="{BB962C8B-B14F-4D97-AF65-F5344CB8AC3E}">
        <p14:creationId xmlns:p14="http://schemas.microsoft.com/office/powerpoint/2010/main" val="131711352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2026-08-10T05:17:38.3290000Z</dcterms:created>
  <dcterms:modified xsi:type="dcterms:W3CDTF">2026-08-10T05:17:38.3290000Z</dcterms:modified>
</coreProperties>
</file>