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aa2d3b8f004e4874" /><Relationship Type="http://schemas.openxmlformats.org/officeDocument/2006/relationships/extended-properties" Target="/docProps/app.xml" Id="R5f44bfe0c89a4eee" /><Relationship Type="http://schemas.openxmlformats.org/officeDocument/2006/relationships/officeDocument" Target="/ppt/presentation.xml" Id="R075dbbec33b24e5f" /></Relationships>
</file>

<file path=ppt/presentation.xml><?xml version="1.0" encoding="utf-8"?>
<p:presentation xmlns:p="http://schemas.openxmlformats.org/presentationml/2006/main">
  <p:sldMasterIdLst>
    <p:sldMasterId xmlns:r="http://schemas.openxmlformats.org/officeDocument/2006/relationships" id="2147483648" r:id="R31703850d01f4b4a"/>
  </p:sldMasterIdLst>
  <p:notesMasterIdLst>
    <p:notesMasterId xmlns:r="http://schemas.openxmlformats.org/officeDocument/2006/relationships" r:id="R14abb226c6ab4d71"/>
  </p:notesMasterIdLst>
  <p:sldIdLst>
    <p:sldId xmlns:r="http://schemas.openxmlformats.org/officeDocument/2006/relationships" id="256" r:id="R9c212834790a4644"/>
    <p:sldId xmlns:r="http://schemas.openxmlformats.org/officeDocument/2006/relationships" id="257" r:id="Rc21ce0f1bad045ad"/>
    <p:sldId xmlns:r="http://schemas.openxmlformats.org/officeDocument/2006/relationships" id="258" r:id="R96f83df9db154ed5"/>
    <p:sldId xmlns:r="http://schemas.openxmlformats.org/officeDocument/2006/relationships" id="259" r:id="R3ab89d3805c44856"/>
    <p:sldId xmlns:r="http://schemas.openxmlformats.org/officeDocument/2006/relationships" id="260" r:id="Rb19b1c83506f4d5d"/>
    <p:sldId xmlns:r="http://schemas.openxmlformats.org/officeDocument/2006/relationships" id="261" r:id="R4cd57cdb65614682"/>
    <p:sldId xmlns:r="http://schemas.openxmlformats.org/officeDocument/2006/relationships" id="262" r:id="Rf071f70b8a4444d2"/>
    <p:sldId xmlns:r="http://schemas.openxmlformats.org/officeDocument/2006/relationships" id="263" r:id="R2506bb3541364ddf"/>
    <p:sldId xmlns:r="http://schemas.openxmlformats.org/officeDocument/2006/relationships" id="264" r:id="R073a9d43ea444303"/>
    <p:sldId xmlns:r="http://schemas.openxmlformats.org/officeDocument/2006/relationships" id="265" r:id="Ra2dc2f9383bc442d"/>
    <p:sldId xmlns:r="http://schemas.openxmlformats.org/officeDocument/2006/relationships" id="266" r:id="Rb0d64c26dc2e4a3b"/>
    <p:sldId xmlns:r="http://schemas.openxmlformats.org/officeDocument/2006/relationships" id="267" r:id="Raf554911442a4a8f"/>
    <p:sldId xmlns:r="http://schemas.openxmlformats.org/officeDocument/2006/relationships" id="268" r:id="Rbedac16ef5e4485a"/>
    <p:sldId xmlns:r="http://schemas.openxmlformats.org/officeDocument/2006/relationships" id="269" r:id="R9cca528cd1014c58"/>
    <p:sldId xmlns:r="http://schemas.openxmlformats.org/officeDocument/2006/relationships" id="270" r:id="R5bb8cd123cf9499f"/>
    <p:sldId xmlns:r="http://schemas.openxmlformats.org/officeDocument/2006/relationships" id="271" r:id="R26b2fe6f2f5a4cdc"/>
    <p:sldId xmlns:r="http://schemas.openxmlformats.org/officeDocument/2006/relationships" id="272" r:id="R08a5fff307ef4d7e"/>
    <p:sldId xmlns:r="http://schemas.openxmlformats.org/officeDocument/2006/relationships" id="273" r:id="Rb609ee516af44e13"/>
    <p:sldId xmlns:r="http://schemas.openxmlformats.org/officeDocument/2006/relationships" id="274" r:id="R33d2e32d0e9e4b07"/>
    <p:sldId xmlns:r="http://schemas.openxmlformats.org/officeDocument/2006/relationships" id="275" r:id="R23f67a5303c1407b"/>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56f3933adc19469e" /><Relationship Type="http://schemas.openxmlformats.org/officeDocument/2006/relationships/slideMaster" Target="/ppt/slideMasters/slideMaster1.xml" Id="R31703850d01f4b4a" /><Relationship Type="http://schemas.openxmlformats.org/officeDocument/2006/relationships/notesMaster" Target="/ppt/notesMasters/notesMaster1.xml" Id="R14abb226c6ab4d71" /><Relationship Type="http://schemas.openxmlformats.org/officeDocument/2006/relationships/presProps" Target="/ppt/presProps.xml" Id="R738636ef07c04414" /><Relationship Type="http://schemas.openxmlformats.org/officeDocument/2006/relationships/tableStyles" Target="/ppt/tableStyles.xml" Id="Ra8ed703d6eea4631" /><Relationship Type="http://schemas.openxmlformats.org/officeDocument/2006/relationships/slide" Target="/ppt/slides/slide1.xml" Id="R9c212834790a4644" /><Relationship Type="http://schemas.openxmlformats.org/officeDocument/2006/relationships/slide" Target="/ppt/slides/slide2.xml" Id="Rc21ce0f1bad045ad" /><Relationship Type="http://schemas.openxmlformats.org/officeDocument/2006/relationships/slide" Target="/ppt/slides/slide3.xml" Id="R96f83df9db154ed5" /><Relationship Type="http://schemas.openxmlformats.org/officeDocument/2006/relationships/slide" Target="/ppt/slides/slide4.xml" Id="R3ab89d3805c44856" /><Relationship Type="http://schemas.openxmlformats.org/officeDocument/2006/relationships/slide" Target="/ppt/slides/slide5.xml" Id="Rb19b1c83506f4d5d" /><Relationship Type="http://schemas.openxmlformats.org/officeDocument/2006/relationships/slide" Target="/ppt/slides/slide6.xml" Id="R4cd57cdb65614682" /><Relationship Type="http://schemas.openxmlformats.org/officeDocument/2006/relationships/slide" Target="/ppt/slides/slide7.xml" Id="Rf071f70b8a4444d2" /><Relationship Type="http://schemas.openxmlformats.org/officeDocument/2006/relationships/slide" Target="/ppt/slides/slide8.xml" Id="R2506bb3541364ddf" /><Relationship Type="http://schemas.openxmlformats.org/officeDocument/2006/relationships/slide" Target="/ppt/slides/slide9.xml" Id="R073a9d43ea444303" /><Relationship Type="http://schemas.openxmlformats.org/officeDocument/2006/relationships/slide" Target="/ppt/slides/slide10.xml" Id="Ra2dc2f9383bc442d" /><Relationship Type="http://schemas.openxmlformats.org/officeDocument/2006/relationships/slide" Target="/ppt/slides/slide11.xml" Id="Rb0d64c26dc2e4a3b" /><Relationship Type="http://schemas.openxmlformats.org/officeDocument/2006/relationships/slide" Target="/ppt/slides/slide12.xml" Id="Raf554911442a4a8f" /><Relationship Type="http://schemas.openxmlformats.org/officeDocument/2006/relationships/slide" Target="/ppt/slides/slide13.xml" Id="Rbedac16ef5e4485a" /><Relationship Type="http://schemas.openxmlformats.org/officeDocument/2006/relationships/slide" Target="/ppt/slides/slide14.xml" Id="R9cca528cd1014c58" /><Relationship Type="http://schemas.openxmlformats.org/officeDocument/2006/relationships/slide" Target="/ppt/slides/slide15.xml" Id="R5bb8cd123cf9499f" /><Relationship Type="http://schemas.openxmlformats.org/officeDocument/2006/relationships/slide" Target="/ppt/slides/slide16.xml" Id="R26b2fe6f2f5a4cdc" /><Relationship Type="http://schemas.openxmlformats.org/officeDocument/2006/relationships/slide" Target="/ppt/slides/slide17.xml" Id="R08a5fff307ef4d7e" /><Relationship Type="http://schemas.openxmlformats.org/officeDocument/2006/relationships/slide" Target="/ppt/slides/slide18.xml" Id="Rb609ee516af44e13" /><Relationship Type="http://schemas.openxmlformats.org/officeDocument/2006/relationships/slide" Target="/ppt/slides/slide19.xml" Id="R33d2e32d0e9e4b07" /><Relationship Type="http://schemas.openxmlformats.org/officeDocument/2006/relationships/slide" Target="/ppt/slides/slide20.xml" Id="R23f67a5303c1407b"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d9496f0a7c8c4cc1"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67f16a37461f4733" /><Relationship Type="http://schemas.openxmlformats.org/officeDocument/2006/relationships/notesMaster" Target="/ppt/notesMasters/notesMaster1.xml" Id="Rbcc7287723124644"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ea7eb5b1334e4471" /><Relationship Type="http://schemas.openxmlformats.org/officeDocument/2006/relationships/notesMaster" Target="/ppt/notesMasters/notesMaster1.xml" Id="R89240894e5874e0d"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2b4c6f3fc6b4433f" /><Relationship Type="http://schemas.openxmlformats.org/officeDocument/2006/relationships/notesMaster" Target="/ppt/notesMasters/notesMaster1.xml" Id="R1b31c1d548174486"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252752ae4dc34646" /><Relationship Type="http://schemas.openxmlformats.org/officeDocument/2006/relationships/notesMaster" Target="/ppt/notesMasters/notesMaster1.xml" Id="Raf9188f61c6a42c9"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1fe6128c82a64831" /><Relationship Type="http://schemas.openxmlformats.org/officeDocument/2006/relationships/notesMaster" Target="/ppt/notesMasters/notesMaster1.xml" Id="R6d719a5e2c5e4394"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4c01261ca06f4544" /><Relationship Type="http://schemas.openxmlformats.org/officeDocument/2006/relationships/notesMaster" Target="/ppt/notesMasters/notesMaster1.xml" Id="Rde11d56eaaab41ef"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24fb43b290204687" /><Relationship Type="http://schemas.openxmlformats.org/officeDocument/2006/relationships/notesMaster" Target="/ppt/notesMasters/notesMaster1.xml" Id="R3c80bae7a7884658"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12018302d1c24c76" /><Relationship Type="http://schemas.openxmlformats.org/officeDocument/2006/relationships/notesMaster" Target="/ppt/notesMasters/notesMaster1.xml" Id="Rea2b8ec7fac249f6"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4f84e17db41f4239" /><Relationship Type="http://schemas.openxmlformats.org/officeDocument/2006/relationships/notesMaster" Target="/ppt/notesMasters/notesMaster1.xml" Id="R5c417d6a34b04f17"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639ae7490e42483c" /><Relationship Type="http://schemas.openxmlformats.org/officeDocument/2006/relationships/notesMaster" Target="/ppt/notesMasters/notesMaster1.xml" Id="R0d4d647f7c9c4388"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a4870771f1f04e78" /><Relationship Type="http://schemas.openxmlformats.org/officeDocument/2006/relationships/notesMaster" Target="/ppt/notesMasters/notesMaster1.xml" Id="R8fc54519b8dc4c8d" /></Relationships>
</file>

<file path=ppt/notesSlides/_rels/notesSlide2.xml.rels>&#65279;<?xml version="1.0" encoding="utf-8"?><Relationships xmlns="http://schemas.openxmlformats.org/package/2006/relationships"><Relationship Type="http://schemas.openxmlformats.org/officeDocument/2006/relationships/slide" Target="/ppt/slides/slide2.xml" Id="Redb968bc3b474f77" /><Relationship Type="http://schemas.openxmlformats.org/officeDocument/2006/relationships/notesMaster" Target="/ppt/notesMasters/notesMaster1.xml" Id="R3fec876597194128"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85d8a59b52fc400e" /><Relationship Type="http://schemas.openxmlformats.org/officeDocument/2006/relationships/notesMaster" Target="/ppt/notesMasters/notesMaster1.xml" Id="R66b8ef01f0b64d17" /></Relationships>
</file>

<file path=ppt/notesSlides/_rels/notesSlide3.xml.rels>&#65279;<?xml version="1.0" encoding="utf-8"?><Relationships xmlns="http://schemas.openxmlformats.org/package/2006/relationships"><Relationship Type="http://schemas.openxmlformats.org/officeDocument/2006/relationships/slide" Target="/ppt/slides/slide3.xml" Id="Rb3e798421c694352" /><Relationship Type="http://schemas.openxmlformats.org/officeDocument/2006/relationships/notesMaster" Target="/ppt/notesMasters/notesMaster1.xml" Id="Ra02030ac6c3a4dcf" /></Relationships>
</file>

<file path=ppt/notesSlides/_rels/notesSlide4.xml.rels>&#65279;<?xml version="1.0" encoding="utf-8"?><Relationships xmlns="http://schemas.openxmlformats.org/package/2006/relationships"><Relationship Type="http://schemas.openxmlformats.org/officeDocument/2006/relationships/slide" Target="/ppt/slides/slide4.xml" Id="R60bc07828fad4930" /><Relationship Type="http://schemas.openxmlformats.org/officeDocument/2006/relationships/notesMaster" Target="/ppt/notesMasters/notesMaster1.xml" Id="R2502388071364fa4" /></Relationships>
</file>

<file path=ppt/notesSlides/_rels/notesSlide5.xml.rels>&#65279;<?xml version="1.0" encoding="utf-8"?><Relationships xmlns="http://schemas.openxmlformats.org/package/2006/relationships"><Relationship Type="http://schemas.openxmlformats.org/officeDocument/2006/relationships/slide" Target="/ppt/slides/slide5.xml" Id="R60f24f82bb3d4238" /><Relationship Type="http://schemas.openxmlformats.org/officeDocument/2006/relationships/notesMaster" Target="/ppt/notesMasters/notesMaster1.xml" Id="Rfd2238fff7b141a4" /></Relationships>
</file>

<file path=ppt/notesSlides/_rels/notesSlide6.xml.rels>&#65279;<?xml version="1.0" encoding="utf-8"?><Relationships xmlns="http://schemas.openxmlformats.org/package/2006/relationships"><Relationship Type="http://schemas.openxmlformats.org/officeDocument/2006/relationships/slide" Target="/ppt/slides/slide6.xml" Id="R1ffd223fef424e60" /><Relationship Type="http://schemas.openxmlformats.org/officeDocument/2006/relationships/notesMaster" Target="/ppt/notesMasters/notesMaster1.xml" Id="R491f444c280a448e" /></Relationships>
</file>

<file path=ppt/notesSlides/_rels/notesSlide7.xml.rels>&#65279;<?xml version="1.0" encoding="utf-8"?><Relationships xmlns="http://schemas.openxmlformats.org/package/2006/relationships"><Relationship Type="http://schemas.openxmlformats.org/officeDocument/2006/relationships/slide" Target="/ppt/slides/slide7.xml" Id="R1d179580334e4428" /><Relationship Type="http://schemas.openxmlformats.org/officeDocument/2006/relationships/notesMaster" Target="/ppt/notesMasters/notesMaster1.xml" Id="Rd9b039bc3d444bc7" /></Relationships>
</file>

<file path=ppt/notesSlides/_rels/notesSlide8.xml.rels>&#65279;<?xml version="1.0" encoding="utf-8"?><Relationships xmlns="http://schemas.openxmlformats.org/package/2006/relationships"><Relationship Type="http://schemas.openxmlformats.org/officeDocument/2006/relationships/slide" Target="/ppt/slides/slide8.xml" Id="R9c208953f1d340f8" /><Relationship Type="http://schemas.openxmlformats.org/officeDocument/2006/relationships/notesMaster" Target="/ppt/notesMasters/notesMaster1.xml" Id="Rce35dc212cc84d38" /></Relationships>
</file>

<file path=ppt/notesSlides/_rels/notesSlide9.xml.rels>&#65279;<?xml version="1.0" encoding="utf-8"?><Relationships xmlns="http://schemas.openxmlformats.org/package/2006/relationships"><Relationship Type="http://schemas.openxmlformats.org/officeDocument/2006/relationships/slide" Target="/ppt/slides/slide9.xml" Id="R2f708163ecfe47f8" /><Relationship Type="http://schemas.openxmlformats.org/officeDocument/2006/relationships/notesMaster" Target="/ppt/notesMasters/notesMaster1.xml" Id="R6b495ff668994975"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Operating Manual, Release 1.1.</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OSHA 29 CFR 1910.38: https://www.osha.gov/laws-regs/regulations/standardnumber/1910/1910.38</a:t>
            </a:r>
          </a:p>
          <a:p xmlns:a="http://schemas.openxmlformats.org/drawingml/2006/main">
            <a:r>
              <a:t>- The Gravity Risk &amp; Continuity System Operating Manual, Emergency Action and Life Safety.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Restaurant SOP Library, finalized Power Outage and Tornado/Severe Weather procedures.</a:t>
            </a:r>
          </a:p>
          <a:p xmlns:a="http://schemas.openxmlformats.org/drawingml/2006/main">
            <a:r>
              <a:t>- The Gravity Risk &amp; Continuity System Operating Manual, Severe Weather, Fire, Utility, and Facility Emergencies.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Ready.gov Business Continuity Planning: https://www.ready.gov/business/emergency-plans/continuity-planning</a:t>
            </a:r>
          </a:p>
          <a:p xmlns:a="http://schemas.openxmlformats.org/drawingml/2006/main">
            <a:r>
              <a:t>- The Gravity Risk &amp; Continuity System Operating Manual, Continuity Strategy and Minimum Operations.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Operating Manual, Backup Leadership, Staffing, and Contact Trees; GRV-RC17–RC18.</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Ready.gov Crisis Communications Plans: https://www.ready.gov/business/emergency-plans/crisis-communications-plans</a:t>
            </a:r>
          </a:p>
          <a:p xmlns:a="http://schemas.openxmlformats.org/drawingml/2006/main">
            <a:r>
              <a:t>- The Gravity Risk &amp; Continuity System Operating Manual, Crisis Communication.</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FEMA NIMS Components: https://www.fema.gov/emergency-managers/nims/components</a:t>
            </a:r>
          </a:p>
          <a:p xmlns:a="http://schemas.openxmlformats.org/drawingml/2006/main">
            <a:r>
              <a:t>- FEMA Incident Command System: https://www.fema.gov/about/glossary/incident-command-system</a:t>
            </a:r>
          </a:p>
          <a:p xmlns:a="http://schemas.openxmlformats.org/drawingml/2006/main">
            <a:r>
              <a:t>- The Gravity Risk &amp; Continuity System Operating Manual, Incident Command and Decision Records.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Ready.gov IT Disaster Recovery Plan: https://www.ready.gov/business/emergency-plans/recovery-plan</a:t>
            </a:r>
          </a:p>
          <a:p xmlns:a="http://schemas.openxmlformats.org/drawingml/2006/main">
            <a:r>
              <a:t>- NIST SP 800-34 Rev. 1: https://csrc.nist.gov/pubs/sp/800/34/r1/upd1/final</a:t>
            </a:r>
          </a:p>
          <a:p xmlns:a="http://schemas.openxmlformats.org/drawingml/2006/main">
            <a:r>
              <a:t>- CISA Back Up Business Data: https://www.cisa.gov/audiences/small-and-medium-businesses/secure-your-business/back-up-business-data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FEMA National Disaster Recovery Framework: https://www.fema.gov/national-disaster-recovery-framework</a:t>
            </a:r>
          </a:p>
          <a:p xmlns:a="http://schemas.openxmlformats.org/drawingml/2006/main">
            <a:r>
              <a:t>- The Gravity Risk &amp; Continuity System Operating Manual, Phased Restart and Reopening.</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FEMA Continuity Resource Toolkit: https://www.fema.gov/emergency-managers/national-preparedness/continuity</a:t>
            </a:r>
          </a:p>
          <a:p xmlns:a="http://schemas.openxmlformats.org/drawingml/2006/main">
            <a:r>
              <a:t>- The Gravity Risk &amp; Continuity System Operating Manual, Exercises, Drills, and After-Action Learning.</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Digital Control Workbook, Dashboard and Checks.</a:t>
            </a:r>
          </a:p>
          <a:p xmlns:a="http://schemas.openxmlformats.org/drawingml/2006/main">
            <a:r>
              <a:t>- The Gravity Risk &amp; Continuity System Operating Manual, Installation and 60-Day Guided Rollout.</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Operating Manual, The Management Problem.</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Operating Manual, Release 1.1.</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Operating Manual, Continuity Loop and Installation Gate.</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GRV-RC Tool Index and The Gravity Risk &amp; Continuity System Operating Manual, Architecture and Boundaries.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Operating Manual, Architecture and Boundaries; Connections to the Complete Gravity System.</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Operating Manual, Governance, Roles, and Incident Authority.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Operating Manual, Risk Method and Prioritization; GRV-RC01–RC04.</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Operating Manual, Critical Operations and Business Impact Analysis; GRV-RC06–RC07.</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p>
          <a:p xmlns:a="http://schemas.openxmlformats.org/drawingml/2006/main">
            <a:r>
              <a:t>- The Gravity Risk &amp; Continuity System Operating Manual, Dependencies, Suppliers, Utilities, and Single Points of Failure; GRV-RC08–RC10.</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ef3d03344b0948df"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c10424e15ba74a9a" /><Relationship Type="http://schemas.openxmlformats.org/officeDocument/2006/relationships/slideLayout" Target="/ppt/slideLayouts/slideLayout1.xml" Id="Rf2945571cdce4a65"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f2945571cdce4a65"/>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a9eb3ac876964c20" /><Relationship Type="http://schemas.openxmlformats.org/officeDocument/2006/relationships/image" Target="/ppt/media/image.png" Id="R94d8d04dc84b4b32" /><Relationship Type="http://schemas.openxmlformats.org/officeDocument/2006/relationships/notesSlide" Target="/ppt/notesSlides/notesSlide1.xml" Id="Re3f7579386804c4d"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8d4b801d0e9d45e2" /><Relationship Type="http://schemas.openxmlformats.org/officeDocument/2006/relationships/image" Target="/ppt/media/image13.png" Id="R83210797481c4e4f" /><Relationship Type="http://schemas.openxmlformats.org/officeDocument/2006/relationships/image" Target="/ppt/media/image14.png" Id="R6bcb7d2511034244" /><Relationship Type="http://schemas.openxmlformats.org/officeDocument/2006/relationships/notesSlide" Target="/ppt/notesSlides/notesSlide10.xml" Id="R5eecc7c76a4e425b"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356f50c01a674fba" /><Relationship Type="http://schemas.openxmlformats.org/officeDocument/2006/relationships/image" Target="/ppt/media/image15.png" Id="R6ce5385d623f4d2d" /><Relationship Type="http://schemas.openxmlformats.org/officeDocument/2006/relationships/image" Target="/ppt/media/image16.png" Id="Rb21df97755334b75" /><Relationship Type="http://schemas.openxmlformats.org/officeDocument/2006/relationships/notesSlide" Target="/ppt/notesSlides/notesSlide11.xml" Id="Ra30fde8304984e78"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295260aaa3c74e52" /><Relationship Type="http://schemas.openxmlformats.org/officeDocument/2006/relationships/image" Target="/ppt/media/image17.png" Id="R8c192a21ab9c4a16" /><Relationship Type="http://schemas.openxmlformats.org/officeDocument/2006/relationships/image" Target="/ppt/media/image18.png" Id="Rdee05296208e4c0e" /><Relationship Type="http://schemas.openxmlformats.org/officeDocument/2006/relationships/notesSlide" Target="/ppt/notesSlides/notesSlide12.xml" Id="R0dc10135978747cf"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03a61745e8ff4491" /><Relationship Type="http://schemas.openxmlformats.org/officeDocument/2006/relationships/image" Target="/ppt/media/image19.png" Id="R2096e573a2184ac1" /><Relationship Type="http://schemas.openxmlformats.org/officeDocument/2006/relationships/image" Target="/ppt/media/image20.png" Id="R534030e9b2c24f57" /><Relationship Type="http://schemas.openxmlformats.org/officeDocument/2006/relationships/notesSlide" Target="/ppt/notesSlides/notesSlide13.xml" Id="R7faa7be6578f4bc9"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bdd49b0be8544420" /><Relationship Type="http://schemas.openxmlformats.org/officeDocument/2006/relationships/image" Target="/ppt/media/image21.png" Id="R418558527e2749aa" /><Relationship Type="http://schemas.openxmlformats.org/officeDocument/2006/relationships/image" Target="/ppt/media/image22.png" Id="R117775b7025c4123" /><Relationship Type="http://schemas.openxmlformats.org/officeDocument/2006/relationships/notesSlide" Target="/ppt/notesSlides/notesSlide14.xml" Id="R2eeea4ffa5824a06"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f947d6be33ba4d8b" /><Relationship Type="http://schemas.openxmlformats.org/officeDocument/2006/relationships/image" Target="/ppt/media/image23.png" Id="R1a3e7c3e7f6b451e" /><Relationship Type="http://schemas.openxmlformats.org/officeDocument/2006/relationships/image" Target="/ppt/media/image24.png" Id="R2a04948bf2904c5b" /><Relationship Type="http://schemas.openxmlformats.org/officeDocument/2006/relationships/notesSlide" Target="/ppt/notesSlides/notesSlide15.xml" Id="Rf4a7aa902ce847a2"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d195f32786fd4298" /><Relationship Type="http://schemas.openxmlformats.org/officeDocument/2006/relationships/image" Target="/ppt/media/image25.png" Id="R8ff8a2f76e6b41a6" /><Relationship Type="http://schemas.openxmlformats.org/officeDocument/2006/relationships/image" Target="/ppt/media/image26.png" Id="Rbc720596364c40c0" /><Relationship Type="http://schemas.openxmlformats.org/officeDocument/2006/relationships/notesSlide" Target="/ppt/notesSlides/notesSlide16.xml" Id="Re70cf92a90fc46a6"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100ce377162046f8" /><Relationship Type="http://schemas.openxmlformats.org/officeDocument/2006/relationships/image" Target="/ppt/media/image27.png" Id="R23496b7042c6480c" /><Relationship Type="http://schemas.openxmlformats.org/officeDocument/2006/relationships/image" Target="/ppt/media/image28.png" Id="Rb3313cbed76f42dd" /><Relationship Type="http://schemas.openxmlformats.org/officeDocument/2006/relationships/notesSlide" Target="/ppt/notesSlides/notesSlide17.xml" Id="R2d0a2de1661645e9"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a7932a610f1d4e3c" /><Relationship Type="http://schemas.openxmlformats.org/officeDocument/2006/relationships/image" Target="/ppt/media/image29.png" Id="R20eedb2521394a44" /><Relationship Type="http://schemas.openxmlformats.org/officeDocument/2006/relationships/image" Target="/ppt/media/image30.png" Id="R906238cc09724aa9" /><Relationship Type="http://schemas.openxmlformats.org/officeDocument/2006/relationships/image" Target="/ppt/media/image31.png" Id="R846f397a1cfb4677" /><Relationship Type="http://schemas.openxmlformats.org/officeDocument/2006/relationships/notesSlide" Target="/ppt/notesSlides/notesSlide18.xml" Id="Rbdf649db4eb34569"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bd980c66fb6f4940" /><Relationship Type="http://schemas.openxmlformats.org/officeDocument/2006/relationships/image" Target="/ppt/media/image32.png" Id="R17bed1ec1ad04bd5" /><Relationship Type="http://schemas.openxmlformats.org/officeDocument/2006/relationships/image" Target="/ppt/media/image33.png" Id="Rc1e82faf90f14a77" /><Relationship Type="http://schemas.openxmlformats.org/officeDocument/2006/relationships/notesSlide" Target="/ppt/notesSlides/notesSlide19.xml" Id="R50167fe818f04239"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77cc996fafc244cc" /><Relationship Type="http://schemas.openxmlformats.org/officeDocument/2006/relationships/image" Target="/ppt/media/image2.png" Id="Rb761d89ef46d42c3" /><Relationship Type="http://schemas.openxmlformats.org/officeDocument/2006/relationships/notesSlide" Target="/ppt/notesSlides/notesSlide2.xml" Id="Rd73769d571304d61"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ddc11a552a054c90" /><Relationship Type="http://schemas.openxmlformats.org/officeDocument/2006/relationships/image" Target="/ppt/media/image34.png" Id="R041399c6fb664594" /><Relationship Type="http://schemas.openxmlformats.org/officeDocument/2006/relationships/notesSlide" Target="/ppt/notesSlides/notesSlide20.xml" Id="R53d5293e1767482a"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095afc955bb8427a" /><Relationship Type="http://schemas.openxmlformats.org/officeDocument/2006/relationships/image" Target="/ppt/media/image3.png" Id="Ra0f551469f204e39" /><Relationship Type="http://schemas.openxmlformats.org/officeDocument/2006/relationships/notesSlide" Target="/ppt/notesSlides/notesSlide3.xml" Id="Re43f8ee34c3e44d8"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cf6e5fce098247ed" /><Relationship Type="http://schemas.openxmlformats.org/officeDocument/2006/relationships/image" Target="/ppt/media/image4.png" Id="R37fb9f00c71241bd" /><Relationship Type="http://schemas.openxmlformats.org/officeDocument/2006/relationships/notesSlide" Target="/ppt/notesSlides/notesSlide4.xml" Id="R80a0857c615244ee"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513e98ad24df4bca" /><Relationship Type="http://schemas.openxmlformats.org/officeDocument/2006/relationships/image" Target="/ppt/media/image5.png" Id="Rdc2e7b720a714ef4" /><Relationship Type="http://schemas.openxmlformats.org/officeDocument/2006/relationships/notesSlide" Target="/ppt/notesSlides/notesSlide5.xml" Id="R666db48f9a974470"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0c36ff298f364b20" /><Relationship Type="http://schemas.openxmlformats.org/officeDocument/2006/relationships/image" Target="/ppt/media/image6.png" Id="Re53fdd397a674e75" /><Relationship Type="http://schemas.openxmlformats.org/officeDocument/2006/relationships/notesSlide" Target="/ppt/notesSlides/notesSlide6.xml" Id="R0ce4e36138b14dfb"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53d69bbf9ad647a6" /><Relationship Type="http://schemas.openxmlformats.org/officeDocument/2006/relationships/image" Target="/ppt/media/image7.png" Id="R49568ec03fba4329" /><Relationship Type="http://schemas.openxmlformats.org/officeDocument/2006/relationships/image" Target="/ppt/media/image8.png" Id="R81b4709367294112" /><Relationship Type="http://schemas.openxmlformats.org/officeDocument/2006/relationships/notesSlide" Target="/ppt/notesSlides/notesSlide7.xml" Id="Rc98649d8e4124033"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cce14fff83584bca" /><Relationship Type="http://schemas.openxmlformats.org/officeDocument/2006/relationships/image" Target="/ppt/media/image9.png" Id="Raf7a45a516e0461a" /><Relationship Type="http://schemas.openxmlformats.org/officeDocument/2006/relationships/image" Target="/ppt/media/image10.png" Id="Rf2c58349b04848cc" /><Relationship Type="http://schemas.openxmlformats.org/officeDocument/2006/relationships/notesSlide" Target="/ppt/notesSlides/notesSlide8.xml" Id="R908e2227581e43ad"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69d0d1ca131a4973" /><Relationship Type="http://schemas.openxmlformats.org/officeDocument/2006/relationships/image" Target="/ppt/media/image11.png" Id="R1f5ad7328b684e07" /><Relationship Type="http://schemas.openxmlformats.org/officeDocument/2006/relationships/image" Target="/ppt/media/image12.png" Id="R7e236c7162a94d62" /><Relationship Type="http://schemas.openxmlformats.org/officeDocument/2006/relationships/notesSlide" Target="/ppt/notesSlides/notesSlide9.xml" Id="R2635bd79f46f49b6" /></Relationships>
</file>

<file path=ppt/slides/slide1.xml><?xml version="1.0" encoding="utf-8"?>
<p:sld xmlns:p="http://schemas.openxmlformats.org/presentationml/2006/main">
  <p:cSld>
    <p:bg>
      <p:bgPr>
        <a:solidFill xmlns:a="http://schemas.openxmlformats.org/drawingml/2006/main">
          <a:srgbClr val="13233B"/>
        </a:solidFill>
      </p:bgPr>
    </p:bg>
    <p:spTree>
      <p:nvGrpSpPr>
        <p:cNvPr id="1" name=""/>
        <p:cNvGrpSpPr/>
        <p:nvPr/>
      </p:nvGrpSpPr>
      <p:grpSpPr>
        <a:xfrm xmlns:a="http://schemas.openxmlformats.org/drawingml/2006/main"/>
      </p:grpSpPr>
      <p:sp>
        <p:nvSpPr>
          <p:cNvPr id="14" name="">
            <a:extLst xmlns:a="http://schemas.openxmlformats.org/drawingml/2006/main">
              <a:ext uri="{FF2B5EF4-FFF2-40B4-BE49-F238E27FC236}">
                <a16:creationId xmlns:a16="http://schemas.microsoft.com/office/drawing/2014/main" id="{55CC9909-DAFF-41DC-98F4-D455A9125887}"/>
              </a:ext>
            </a:extLst>
          </p:cNvPr>
          <p:cNvSpPr>
            <a:spLocks xmlns:a="http://schemas.openxmlformats.org/drawingml/2006/main" noGrp="1"/>
          </p:cNvSpPr>
          <p:nvPr/>
        </p:nvSpPr>
        <p:spPr>
          <a:xfrm xmlns:a="http://schemas.openxmlformats.org/drawingml/2006/main">
            <a:off x="0" y="0"/>
            <a:ext cx="12192000" cy="9525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92DD7BEB-DF8E-48A2-A0A0-3AE159764283}"/>
              </a:ext>
            </a:extLst>
          </p:cNvPr>
          <p:cNvSpPr>
            <a:spLocks xmlns:a="http://schemas.openxmlformats.org/drawingml/2006/main" noGrp="1"/>
          </p:cNvSpPr>
          <p:nvPr/>
        </p:nvSpPr>
        <p:spPr>
          <a:xfrm xmlns:a="http://schemas.openxmlformats.org/drawingml/2006/main">
            <a:off x="685800" y="552450"/>
            <a:ext cx="4953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9A44D"/>
                </a:solidFill>
              </a:defRPr>
            </a:pPr>
            <a:r>
              <a:rPr sz="1350" b="1" i="0">
                <a:solidFill>
                  <a:srgbClr val="C9A44D"/>
                </a:solidFill>
              </a:rPr>
              <a:t>THE GRAVITY SYSTEM</a:t>
            </a:r>
          </a:p>
        </p:txBody>
      </p:sp>
      <p:sp>
        <p:nvSpPr>
          <p:cNvPr id="3" name="">
            <a:extLst xmlns:a="http://schemas.openxmlformats.org/drawingml/2006/main">
              <a:ext uri="{FF2B5EF4-FFF2-40B4-BE49-F238E27FC236}">
                <a16:creationId xmlns:a16="http://schemas.microsoft.com/office/drawing/2014/main" id="{514A3469-AA4D-47CE-B9E1-924A087A0F97}"/>
              </a:ext>
            </a:extLst>
          </p:cNvPr>
          <p:cNvSpPr>
            <a:spLocks xmlns:a="http://schemas.openxmlformats.org/drawingml/2006/main" noGrp="1"/>
          </p:cNvSpPr>
          <p:nvPr/>
        </p:nvSpPr>
        <p:spPr>
          <a:xfrm xmlns:a="http://schemas.openxmlformats.org/drawingml/2006/main">
            <a:off x="685800" y="1200150"/>
            <a:ext cx="6858000" cy="1428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4050" b="1" i="0">
                <a:solidFill>
                  <a:srgbClr val="FFFFFF"/>
                </a:solidFill>
              </a:defRPr>
            </a:pPr>
            <a:r>
              <a:rPr sz="4050" b="1" i="0">
                <a:solidFill>
                  <a:srgbClr val="FFFFFF"/>
                </a:solidFill>
              </a:rPr>
              <a:t>Risk &amp; Continuity</a:t>
            </a:r>
          </a:p>
          <a:p xmlns:a="http://schemas.openxmlformats.org/drawingml/2006/main">
            <a:pPr algn="l">
              <a:defRPr sz="4050" b="1" i="0">
                <a:solidFill>
                  <a:srgbClr val="FFFFFF"/>
                </a:solidFill>
              </a:defRPr>
            </a:pPr>
            <a:r>
              <a:rPr sz="4050" b="1" i="0">
                <a:solidFill>
                  <a:srgbClr val="FFFFFF"/>
                </a:solidFill>
              </a:rPr>
              <a:t>System</a:t>
            </a:r>
          </a:p>
        </p:txBody>
      </p:sp>
      <p:sp>
        <p:nvSpPr>
          <p:cNvPr id="4" name="">
            <a:extLst xmlns:a="http://schemas.openxmlformats.org/drawingml/2006/main">
              <a:ext uri="{FF2B5EF4-FFF2-40B4-BE49-F238E27FC236}">
                <a16:creationId xmlns:a16="http://schemas.microsoft.com/office/drawing/2014/main" id="{34B7E9E8-6BE9-4D88-BEA7-118D78093344}"/>
              </a:ext>
            </a:extLst>
          </p:cNvPr>
          <p:cNvSpPr>
            <a:spLocks xmlns:a="http://schemas.openxmlformats.org/drawingml/2006/main" noGrp="1"/>
          </p:cNvSpPr>
          <p:nvPr/>
        </p:nvSpPr>
        <p:spPr>
          <a:xfrm xmlns:a="http://schemas.openxmlformats.org/drawingml/2006/main">
            <a:off x="685800" y="3048000"/>
            <a:ext cx="6858000" cy="1066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725" b="0" i="0">
                <a:solidFill>
                  <a:srgbClr val="DDE5EF"/>
                </a:solidFill>
              </a:defRPr>
            </a:pPr>
            <a:r>
              <a:rPr sz="1725" b="0" i="0">
                <a:solidFill>
                  <a:srgbClr val="DDE5EF"/>
                </a:solidFill>
              </a:rPr>
              <a:t>How to anticipate disruption, protect people, continue critical work, recover in priority order, and reopen through verified gates.</a:t>
            </a:r>
          </a:p>
        </p:txBody>
      </p:sp>
      <p:sp>
        <p:nvSpPr>
          <p:cNvPr id="5" name="">
            <a:extLst xmlns:a="http://schemas.openxmlformats.org/drawingml/2006/main">
              <a:ext uri="{FF2B5EF4-FFF2-40B4-BE49-F238E27FC236}">
                <a16:creationId xmlns:a16="http://schemas.microsoft.com/office/drawing/2014/main" id="{A25C454B-FC9D-4040-8714-C4F1782E56E2}"/>
              </a:ext>
            </a:extLst>
          </p:cNvPr>
          <p:cNvSpPr>
            <a:spLocks xmlns:a="http://schemas.openxmlformats.org/drawingml/2006/main" noGrp="1"/>
          </p:cNvSpPr>
          <p:nvPr/>
        </p:nvSpPr>
        <p:spPr>
          <a:xfrm xmlns:a="http://schemas.openxmlformats.org/drawingml/2006/main">
            <a:off x="685800" y="4591050"/>
            <a:ext cx="2000250" cy="47625"/>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9F81A429-E78E-4D0A-B2F0-B3E6C2E7D3EA}"/>
              </a:ext>
            </a:extLst>
          </p:cNvPr>
          <p:cNvSpPr>
            <a:spLocks xmlns:a="http://schemas.openxmlformats.org/drawingml/2006/main" noGrp="1"/>
          </p:cNvSpPr>
          <p:nvPr/>
        </p:nvSpPr>
        <p:spPr>
          <a:xfrm xmlns:a="http://schemas.openxmlformats.org/drawingml/2006/main">
            <a:off x="685800" y="4857750"/>
            <a:ext cx="762000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275" b="1" i="0">
                <a:solidFill>
                  <a:srgbClr val="C9A44D"/>
                </a:solidFill>
              </a:defRPr>
            </a:pPr>
            <a:r>
              <a:rPr sz="1275" b="1" i="0">
                <a:solidFill>
                  <a:srgbClr val="C9A44D"/>
                </a:solidFill>
              </a:rPr>
              <a:t>30 OPERATING TOOLS • 6 CONTROL AREAS • 1 RISK-TO-RECOVERY LOOP</a:t>
            </a:r>
          </a:p>
        </p:txBody>
      </p:sp>
      <p:sp>
        <p:nvSpPr>
          <p:cNvPr id="7" name="">
            <a:extLst xmlns:a="http://schemas.openxmlformats.org/drawingml/2006/main">
              <a:ext uri="{FF2B5EF4-FFF2-40B4-BE49-F238E27FC236}">
                <a16:creationId xmlns:a16="http://schemas.microsoft.com/office/drawing/2014/main" id="{E834EED2-F578-42F0-9A1E-42896644FA69}"/>
              </a:ext>
            </a:extLst>
          </p:cNvPr>
          <p:cNvSpPr>
            <a:spLocks xmlns:a="http://schemas.openxmlformats.org/drawingml/2006/main" noGrp="1"/>
          </p:cNvSpPr>
          <p:nvPr/>
        </p:nvSpPr>
        <p:spPr>
          <a:xfrm xmlns:a="http://schemas.openxmlformats.org/drawingml/2006/main">
            <a:off x="685800" y="6076950"/>
            <a:ext cx="5715000" cy="209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750" b="0" i="0">
                <a:solidFill>
                  <a:srgbClr val="AEB8C6"/>
                </a:solidFill>
              </a:defRPr>
            </a:pPr>
            <a:r>
              <a:rPr sz="750" b="0" i="0">
                <a:solidFill>
                  <a:srgbClr val="AEB8C6"/>
                </a:solidFill>
              </a:rPr>
              <a:t>Published by Thomas Monroe Books | Author: Thomas Butler</a:t>
            </a:r>
          </a:p>
        </p:txBody>
      </p:sp>
      <p:sp>
        <p:nvSpPr>
          <p:cNvPr id="8" name="">
            <a:extLst xmlns:a="http://schemas.openxmlformats.org/drawingml/2006/main">
              <a:ext uri="{FF2B5EF4-FFF2-40B4-BE49-F238E27FC236}">
                <a16:creationId xmlns:a16="http://schemas.microsoft.com/office/drawing/2014/main" id="{A9226627-0BE9-436A-8C53-205E4185463B}"/>
              </a:ext>
            </a:extLst>
          </p:cNvPr>
          <p:cNvSpPr>
            <a:spLocks xmlns:a="http://schemas.openxmlformats.org/drawingml/2006/main" noGrp="1"/>
          </p:cNvSpPr>
          <p:nvPr/>
        </p:nvSpPr>
        <p:spPr>
          <a:xfrm xmlns:a="http://schemas.openxmlformats.org/drawingml/2006/main">
            <a:off x="8439150" y="666750"/>
            <a:ext cx="3067050" cy="5276850"/>
          </a:xfrm>
          <a:prstGeom xmlns:a="http://schemas.openxmlformats.org/drawingml/2006/main" prst="rect">
            <a:avLst/>
          </a:prstGeom>
          <a:solidFill xmlns:a="http://schemas.openxmlformats.org/drawingml/2006/main">
            <a:srgbClr val="203A5F"/>
          </a:solidFill>
          <a:ln xmlns:a="http://schemas.openxmlformats.org/drawingml/2006/main" w="19050">
            <a:solidFill>
              <a:srgbClr val="C9A44D"/>
            </a:solidFill>
            <a:prstDash val="solid"/>
          </a:ln>
        </p:spPr>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94d8d04dc84b4b32"/>
          <a:stretch xmlns:a="http://schemas.openxmlformats.org/drawingml/2006/main"/>
        </p:blipFill>
        <p:spPr>
          <a:xfrm xmlns:a="http://schemas.openxmlformats.org/drawingml/2006/main">
            <a:off x="8763000" y="952500"/>
            <a:ext cx="2419350" cy="2419350"/>
          </a:xfrm>
          <a:prstGeom xmlns:a="http://schemas.openxmlformats.org/drawingml/2006/main" prst="rect">
            <a:avLst/>
          </a:prstGeom>
        </p:spPr>
      </p:pic>
      <p:sp>
        <p:nvSpPr>
          <p:cNvPr id="10" name="">
            <a:extLst xmlns:a="http://schemas.openxmlformats.org/drawingml/2006/main">
              <a:ext uri="{FF2B5EF4-FFF2-40B4-BE49-F238E27FC236}">
                <a16:creationId xmlns:a16="http://schemas.microsoft.com/office/drawing/2014/main" id="{AEF24AD1-4F2D-4975-B64D-E4F0C370C2FA}"/>
              </a:ext>
            </a:extLst>
          </p:cNvPr>
          <p:cNvSpPr>
            <a:spLocks xmlns:a="http://schemas.openxmlformats.org/drawingml/2006/main" noGrp="1"/>
          </p:cNvSpPr>
          <p:nvPr/>
        </p:nvSpPr>
        <p:spPr>
          <a:xfrm xmlns:a="http://schemas.openxmlformats.org/drawingml/2006/main">
            <a:off x="8858250" y="3695700"/>
            <a:ext cx="22288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425" b="1" i="0">
                <a:solidFill>
                  <a:srgbClr val="FFFFFF"/>
                </a:solidFill>
              </a:defRPr>
            </a:pPr>
            <a:r>
              <a:rPr sz="1425" b="1" i="0">
                <a:solidFill>
                  <a:srgbClr val="FFFFFF"/>
                </a:solidFill>
              </a:rPr>
              <a:t>ANTICIPATE</a:t>
            </a:r>
          </a:p>
        </p:txBody>
      </p:sp>
      <p:sp>
        <p:nvSpPr>
          <p:cNvPr id="11" name="">
            <a:extLst xmlns:a="http://schemas.openxmlformats.org/drawingml/2006/main">
              <a:ext uri="{FF2B5EF4-FFF2-40B4-BE49-F238E27FC236}">
                <a16:creationId xmlns:a16="http://schemas.microsoft.com/office/drawing/2014/main" id="{53DEFBAB-013F-4157-8694-2CBC2AA9189C}"/>
              </a:ext>
            </a:extLst>
          </p:cNvPr>
          <p:cNvSpPr>
            <a:spLocks xmlns:a="http://schemas.openxmlformats.org/drawingml/2006/main" noGrp="1"/>
          </p:cNvSpPr>
          <p:nvPr/>
        </p:nvSpPr>
        <p:spPr>
          <a:xfrm xmlns:a="http://schemas.openxmlformats.org/drawingml/2006/main">
            <a:off x="8858250" y="4095750"/>
            <a:ext cx="22288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425" b="1" i="0">
                <a:solidFill>
                  <a:srgbClr val="FFFFFF"/>
                </a:solidFill>
              </a:defRPr>
            </a:pPr>
            <a:r>
              <a:rPr sz="1425" b="1" i="0">
                <a:solidFill>
                  <a:srgbClr val="FFFFFF"/>
                </a:solidFill>
              </a:rPr>
              <a:t>PROTECT</a:t>
            </a:r>
          </a:p>
        </p:txBody>
      </p:sp>
      <p:sp>
        <p:nvSpPr>
          <p:cNvPr id="12" name="">
            <a:extLst xmlns:a="http://schemas.openxmlformats.org/drawingml/2006/main">
              <a:ext uri="{FF2B5EF4-FFF2-40B4-BE49-F238E27FC236}">
                <a16:creationId xmlns:a16="http://schemas.microsoft.com/office/drawing/2014/main" id="{4845701D-C57D-4755-BBC5-4A683C44C37C}"/>
              </a:ext>
            </a:extLst>
          </p:cNvPr>
          <p:cNvSpPr>
            <a:spLocks xmlns:a="http://schemas.openxmlformats.org/drawingml/2006/main" noGrp="1"/>
          </p:cNvSpPr>
          <p:nvPr/>
        </p:nvSpPr>
        <p:spPr>
          <a:xfrm xmlns:a="http://schemas.openxmlformats.org/drawingml/2006/main">
            <a:off x="8858250" y="4495800"/>
            <a:ext cx="22288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425" b="1" i="0">
                <a:solidFill>
                  <a:srgbClr val="FFFFFF"/>
                </a:solidFill>
              </a:defRPr>
            </a:pPr>
            <a:r>
              <a:rPr sz="1425" b="1" i="0">
                <a:solidFill>
                  <a:srgbClr val="FFFFFF"/>
                </a:solidFill>
              </a:rPr>
              <a:t>CONTINUE</a:t>
            </a:r>
          </a:p>
        </p:txBody>
      </p:sp>
      <p:sp>
        <p:nvSpPr>
          <p:cNvPr id="13" name="">
            <a:extLst xmlns:a="http://schemas.openxmlformats.org/drawingml/2006/main">
              <a:ext uri="{FF2B5EF4-FFF2-40B4-BE49-F238E27FC236}">
                <a16:creationId xmlns:a16="http://schemas.microsoft.com/office/drawing/2014/main" id="{415F2660-24F1-4380-B3A4-FFAB5A2563EC}"/>
              </a:ext>
            </a:extLst>
          </p:cNvPr>
          <p:cNvSpPr>
            <a:spLocks xmlns:a="http://schemas.openxmlformats.org/drawingml/2006/main" noGrp="1"/>
          </p:cNvSpPr>
          <p:nvPr/>
        </p:nvSpPr>
        <p:spPr>
          <a:xfrm xmlns:a="http://schemas.openxmlformats.org/drawingml/2006/main">
            <a:off x="8858250" y="4895850"/>
            <a:ext cx="22288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425" b="1" i="0">
                <a:solidFill>
                  <a:srgbClr val="C9A44D"/>
                </a:solidFill>
              </a:defRPr>
            </a:pPr>
            <a:r>
              <a:rPr sz="1425" b="1" i="0">
                <a:solidFill>
                  <a:srgbClr val="C9A44D"/>
                </a:solidFill>
              </a:rPr>
              <a:t>RECOVER</a:t>
            </a:r>
          </a:p>
        </p:txBody>
      </p:sp>
    </p:spTree>
    <p:extLst>
      <p:ext uri="{BB962C8B-B14F-4D97-AF65-F5344CB8AC3E}">
        <p14:creationId xmlns:p14="http://schemas.microsoft.com/office/powerpoint/2010/main" val="1111769928"/>
      </p:ext>
    </p:extLst>
  </p:cSld>
</p:sld>
</file>

<file path=ppt/slides/slide10.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9" name="">
            <a:extLst xmlns:a="http://schemas.openxmlformats.org/drawingml/2006/main">
              <a:ext uri="{FF2B5EF4-FFF2-40B4-BE49-F238E27FC236}">
                <a16:creationId xmlns:a16="http://schemas.microsoft.com/office/drawing/2014/main" id="{BAC4FCD8-D9AB-47E8-BC81-2BB3207F70A9}"/>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9E695F12-0389-4A4E-8078-D62EEDCD62CC}"/>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EMERGENCY ACTION &amp; LIFE SAFETY</a:t>
            </a:r>
          </a:p>
        </p:txBody>
      </p:sp>
      <p:pic>
        <p:nvPicPr>
          <p:cNvPr id="31" name=""/>
          <p:cNvPicPr>
            <a:picLocks xmlns:a="http://schemas.openxmlformats.org/drawingml/2006/main" noChangeAspect="1"/>
          </p:cNvPicPr>
          <p:nvPr/>
        </p:nvPicPr>
        <p:blipFill>
          <a:blip xmlns:r="http://schemas.openxmlformats.org/officeDocument/2006/relationships" xmlns:a="http://schemas.openxmlformats.org/drawingml/2006/main" r:embed="R83210797481c4e4f"/>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A9F709C6-F043-4D22-8BEC-04E458A16EC2}"/>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744982FB-92BD-4486-B7EB-AB970C73E260}"/>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10</a:t>
            </a:r>
          </a:p>
        </p:txBody>
      </p:sp>
      <p:sp>
        <p:nvSpPr>
          <p:cNvPr id="6" name="">
            <a:extLst xmlns:a="http://schemas.openxmlformats.org/drawingml/2006/main">
              <a:ext uri="{FF2B5EF4-FFF2-40B4-BE49-F238E27FC236}">
                <a16:creationId xmlns:a16="http://schemas.microsoft.com/office/drawing/2014/main" id="{787B33B1-2F0E-4090-AB9F-D084DA750293}"/>
              </a:ext>
            </a:extLst>
          </p:cNvPr>
          <p:cNvSpPr>
            <a:spLocks xmlns:a="http://schemas.openxmlformats.org/drawingml/2006/main" noGrp="1"/>
          </p:cNvSpPr>
          <p:nvPr/>
        </p:nvSpPr>
        <p:spPr>
          <a:xfrm xmlns:a="http://schemas.openxmlformats.org/drawingml/2006/main">
            <a:off x="685800" y="609600"/>
            <a:ext cx="1082040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625" b="1" i="0">
                <a:solidFill>
                  <a:srgbClr val="13233B"/>
                </a:solidFill>
              </a:defRPr>
            </a:pPr>
            <a:r>
              <a:rPr sz="2625" b="1" i="0">
                <a:solidFill>
                  <a:srgbClr val="13233B"/>
                </a:solidFill>
              </a:rPr>
              <a:t>Life safety is immediate; paperwork follows the action</a:t>
            </a:r>
          </a:p>
        </p:txBody>
      </p:sp>
      <p:sp>
        <p:nvSpPr>
          <p:cNvPr id="7" name="">
            <a:extLst xmlns:a="http://schemas.openxmlformats.org/drawingml/2006/main">
              <a:ext uri="{FF2B5EF4-FFF2-40B4-BE49-F238E27FC236}">
                <a16:creationId xmlns:a16="http://schemas.microsoft.com/office/drawing/2014/main" id="{CE72CEC4-6540-4ABA-A5F2-D45982DBA959}"/>
              </a:ext>
            </a:extLst>
          </p:cNvPr>
          <p:cNvSpPr>
            <a:spLocks xmlns:a="http://schemas.openxmlformats.org/drawingml/2006/main" noGrp="1"/>
          </p:cNvSpPr>
          <p:nvPr/>
        </p:nvSpPr>
        <p:spPr>
          <a:xfrm xmlns:a="http://schemas.openxmlformats.org/drawingml/2006/main">
            <a:off x="685800" y="12192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6" name=""/>
          <p:cNvPicPr>
            <a:picLocks xmlns:a="http://schemas.openxmlformats.org/drawingml/2006/main" noChangeAspect="1"/>
          </p:cNvPicPr>
          <p:nvPr/>
        </p:nvPicPr>
        <p:blipFill>
          <a:blip xmlns:r="http://schemas.openxmlformats.org/officeDocument/2006/relationships" xmlns:a="http://schemas.openxmlformats.org/drawingml/2006/main" r:embed="R6bcb7d2511034244"/>
          <a:stretch xmlns:a="http://schemas.openxmlformats.org/drawingml/2006/main"/>
        </p:blipFill>
        <p:spPr>
          <a:xfrm xmlns:a="http://schemas.openxmlformats.org/drawingml/2006/main">
            <a:off x="811357"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DC76E23A-7072-4963-A6E3-F45B45F10F4B}"/>
              </a:ext>
            </a:extLst>
          </p:cNvPr>
          <p:cNvSpPr>
            <a:spLocks xmlns:a="http://schemas.openxmlformats.org/drawingml/2006/main" noGrp="1"/>
          </p:cNvSpPr>
          <p:nvPr/>
        </p:nvSpPr>
        <p:spPr>
          <a:xfrm xmlns:a="http://schemas.openxmlformats.org/drawingml/2006/main">
            <a:off x="5000625" y="1524000"/>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9525">
            <a:solidFill>
              <a:srgbClr val="9A4A3C"/>
            </a:solidFill>
            <a:prstDash val="solid"/>
          </a:ln>
        </p:spPr>
      </p:sp>
      <p:sp>
        <p:nvSpPr>
          <p:cNvPr id="10" name="">
            <a:extLst xmlns:a="http://schemas.openxmlformats.org/drawingml/2006/main">
              <a:ext uri="{FF2B5EF4-FFF2-40B4-BE49-F238E27FC236}">
                <a16:creationId xmlns:a16="http://schemas.microsoft.com/office/drawing/2014/main" id="{FE40E224-7923-43EC-9056-E9CB80A9F97B}"/>
              </a:ext>
            </a:extLst>
          </p:cNvPr>
          <p:cNvSpPr>
            <a:spLocks xmlns:a="http://schemas.openxmlformats.org/drawingml/2006/main" noGrp="1"/>
          </p:cNvSpPr>
          <p:nvPr/>
        </p:nvSpPr>
        <p:spPr>
          <a:xfrm xmlns:a="http://schemas.openxmlformats.org/drawingml/2006/main">
            <a:off x="5153025" y="1666875"/>
            <a:ext cx="25527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9A4A3C"/>
                </a:solidFill>
              </a:defRPr>
            </a:pPr>
            <a:r>
              <a:rPr sz="1350" b="1" i="0">
                <a:solidFill>
                  <a:srgbClr val="9A4A3C"/>
                </a:solidFill>
              </a:rPr>
              <a:t>REPORT</a:t>
            </a:r>
          </a:p>
        </p:txBody>
      </p:sp>
      <p:sp>
        <p:nvSpPr>
          <p:cNvPr id="11" name="">
            <a:extLst xmlns:a="http://schemas.openxmlformats.org/drawingml/2006/main">
              <a:ext uri="{FF2B5EF4-FFF2-40B4-BE49-F238E27FC236}">
                <a16:creationId xmlns:a16="http://schemas.microsoft.com/office/drawing/2014/main" id="{641D2C1B-F2F0-4590-9475-D290283AA029}"/>
              </a:ext>
            </a:extLst>
          </p:cNvPr>
          <p:cNvSpPr>
            <a:spLocks xmlns:a="http://schemas.openxmlformats.org/drawingml/2006/main" noGrp="1"/>
          </p:cNvSpPr>
          <p:nvPr/>
        </p:nvSpPr>
        <p:spPr>
          <a:xfrm xmlns:a="http://schemas.openxmlformats.org/drawingml/2006/main">
            <a:off x="5191125" y="2057400"/>
            <a:ext cx="2476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0" i="0">
                <a:solidFill>
                  <a:srgbClr val="17202B"/>
                </a:solidFill>
              </a:defRPr>
            </a:pPr>
            <a:r>
              <a:rPr sz="1275" b="0" i="0">
                <a:solidFill>
                  <a:srgbClr val="17202B"/>
                </a:solidFill>
              </a:rPr>
              <a:t>Fire and other emergencies</a:t>
            </a:r>
          </a:p>
        </p:txBody>
      </p:sp>
      <p:sp>
        <p:nvSpPr>
          <p:cNvPr id="12" name="">
            <a:extLst xmlns:a="http://schemas.openxmlformats.org/drawingml/2006/main">
              <a:ext uri="{FF2B5EF4-FFF2-40B4-BE49-F238E27FC236}">
                <a16:creationId xmlns:a16="http://schemas.microsoft.com/office/drawing/2014/main" id="{48FEB51E-12CD-490D-8241-2AE6D5323018}"/>
              </a:ext>
            </a:extLst>
          </p:cNvPr>
          <p:cNvSpPr>
            <a:spLocks xmlns:a="http://schemas.openxmlformats.org/drawingml/2006/main" noGrp="1"/>
          </p:cNvSpPr>
          <p:nvPr/>
        </p:nvSpPr>
        <p:spPr>
          <a:xfrm xmlns:a="http://schemas.openxmlformats.org/drawingml/2006/main">
            <a:off x="8143875" y="1524000"/>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9525">
            <a:solidFill>
              <a:srgbClr val="9A4A3C"/>
            </a:solidFill>
            <a:prstDash val="solid"/>
          </a:ln>
        </p:spPr>
      </p:sp>
      <p:sp>
        <p:nvSpPr>
          <p:cNvPr id="13" name="">
            <a:extLst xmlns:a="http://schemas.openxmlformats.org/drawingml/2006/main">
              <a:ext uri="{FF2B5EF4-FFF2-40B4-BE49-F238E27FC236}">
                <a16:creationId xmlns:a16="http://schemas.microsoft.com/office/drawing/2014/main" id="{44E7BD3E-B7CC-4797-98F1-F8EAA69A76E0}"/>
              </a:ext>
            </a:extLst>
          </p:cNvPr>
          <p:cNvSpPr>
            <a:spLocks xmlns:a="http://schemas.openxmlformats.org/drawingml/2006/main" noGrp="1"/>
          </p:cNvSpPr>
          <p:nvPr/>
        </p:nvSpPr>
        <p:spPr>
          <a:xfrm xmlns:a="http://schemas.openxmlformats.org/drawingml/2006/main">
            <a:off x="8296275" y="1666875"/>
            <a:ext cx="25527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9A4A3C"/>
                </a:solidFill>
              </a:defRPr>
            </a:pPr>
            <a:r>
              <a:rPr sz="1350" b="1" i="0">
                <a:solidFill>
                  <a:srgbClr val="9A4A3C"/>
                </a:solidFill>
              </a:rPr>
              <a:t>EVACUATE</a:t>
            </a:r>
          </a:p>
        </p:txBody>
      </p:sp>
      <p:sp>
        <p:nvSpPr>
          <p:cNvPr id="14" name="">
            <a:extLst xmlns:a="http://schemas.openxmlformats.org/drawingml/2006/main">
              <a:ext uri="{FF2B5EF4-FFF2-40B4-BE49-F238E27FC236}">
                <a16:creationId xmlns:a16="http://schemas.microsoft.com/office/drawing/2014/main" id="{353D85C7-273A-4C83-BDEB-059659E6D0F5}"/>
              </a:ext>
            </a:extLst>
          </p:cNvPr>
          <p:cNvSpPr>
            <a:spLocks xmlns:a="http://schemas.openxmlformats.org/drawingml/2006/main" noGrp="1"/>
          </p:cNvSpPr>
          <p:nvPr/>
        </p:nvSpPr>
        <p:spPr>
          <a:xfrm xmlns:a="http://schemas.openxmlformats.org/drawingml/2006/main">
            <a:off x="8334375" y="2057400"/>
            <a:ext cx="2476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0" i="0">
                <a:solidFill>
                  <a:srgbClr val="17202B"/>
                </a:solidFill>
              </a:defRPr>
            </a:pPr>
            <a:r>
              <a:rPr sz="1275" b="0" i="0">
                <a:solidFill>
                  <a:srgbClr val="17202B"/>
                </a:solidFill>
              </a:rPr>
              <a:t>Routes, exits, assignments</a:t>
            </a:r>
          </a:p>
        </p:txBody>
      </p:sp>
      <p:sp>
        <p:nvSpPr>
          <p:cNvPr id="15" name="">
            <a:extLst xmlns:a="http://schemas.openxmlformats.org/drawingml/2006/main">
              <a:ext uri="{FF2B5EF4-FFF2-40B4-BE49-F238E27FC236}">
                <a16:creationId xmlns:a16="http://schemas.microsoft.com/office/drawing/2014/main" id="{638235F1-F98A-445F-86E1-0F0ED82CC4CC}"/>
              </a:ext>
            </a:extLst>
          </p:cNvPr>
          <p:cNvSpPr>
            <a:spLocks xmlns:a="http://schemas.openxmlformats.org/drawingml/2006/main" noGrp="1"/>
          </p:cNvSpPr>
          <p:nvPr/>
        </p:nvSpPr>
        <p:spPr>
          <a:xfrm xmlns:a="http://schemas.openxmlformats.org/drawingml/2006/main">
            <a:off x="5000625" y="2762250"/>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9525">
            <a:solidFill>
              <a:srgbClr val="203A5F"/>
            </a:solidFill>
            <a:prstDash val="solid"/>
          </a:ln>
        </p:spPr>
      </p:sp>
      <p:sp>
        <p:nvSpPr>
          <p:cNvPr id="16" name="">
            <a:extLst xmlns:a="http://schemas.openxmlformats.org/drawingml/2006/main">
              <a:ext uri="{FF2B5EF4-FFF2-40B4-BE49-F238E27FC236}">
                <a16:creationId xmlns:a16="http://schemas.microsoft.com/office/drawing/2014/main" id="{FCDA8C8B-161E-4874-ADA9-60464107654B}"/>
              </a:ext>
            </a:extLst>
          </p:cNvPr>
          <p:cNvSpPr>
            <a:spLocks xmlns:a="http://schemas.openxmlformats.org/drawingml/2006/main" noGrp="1"/>
          </p:cNvSpPr>
          <p:nvPr/>
        </p:nvSpPr>
        <p:spPr>
          <a:xfrm xmlns:a="http://schemas.openxmlformats.org/drawingml/2006/main">
            <a:off x="5153025" y="2905125"/>
            <a:ext cx="25527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A98432"/>
                </a:solidFill>
              </a:defRPr>
            </a:pPr>
            <a:r>
              <a:rPr sz="1350" b="1" i="0">
                <a:solidFill>
                  <a:srgbClr val="A98432"/>
                </a:solidFill>
              </a:rPr>
              <a:t>CONTROL</a:t>
            </a:r>
          </a:p>
        </p:txBody>
      </p:sp>
      <p:sp>
        <p:nvSpPr>
          <p:cNvPr id="17" name="">
            <a:extLst xmlns:a="http://schemas.openxmlformats.org/drawingml/2006/main">
              <a:ext uri="{FF2B5EF4-FFF2-40B4-BE49-F238E27FC236}">
                <a16:creationId xmlns:a16="http://schemas.microsoft.com/office/drawing/2014/main" id="{C9ECB2FD-6048-4E39-B9B8-5AD17F01FEFC}"/>
              </a:ext>
            </a:extLst>
          </p:cNvPr>
          <p:cNvSpPr>
            <a:spLocks xmlns:a="http://schemas.openxmlformats.org/drawingml/2006/main" noGrp="1"/>
          </p:cNvSpPr>
          <p:nvPr/>
        </p:nvSpPr>
        <p:spPr>
          <a:xfrm xmlns:a="http://schemas.openxmlformats.org/drawingml/2006/main">
            <a:off x="5191125" y="3295650"/>
            <a:ext cx="2476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0" i="0">
                <a:solidFill>
                  <a:srgbClr val="17202B"/>
                </a:solidFill>
              </a:defRPr>
            </a:pPr>
            <a:r>
              <a:rPr sz="1275" b="0" i="0">
                <a:solidFill>
                  <a:srgbClr val="17202B"/>
                </a:solidFill>
              </a:rPr>
              <a:t>Only designated safe shutdown actions</a:t>
            </a:r>
          </a:p>
        </p:txBody>
      </p:sp>
      <p:sp>
        <p:nvSpPr>
          <p:cNvPr id="18" name="">
            <a:extLst xmlns:a="http://schemas.openxmlformats.org/drawingml/2006/main">
              <a:ext uri="{FF2B5EF4-FFF2-40B4-BE49-F238E27FC236}">
                <a16:creationId xmlns:a16="http://schemas.microsoft.com/office/drawing/2014/main" id="{7715A9DC-586A-4566-82ED-36900A3E5A1D}"/>
              </a:ext>
            </a:extLst>
          </p:cNvPr>
          <p:cNvSpPr>
            <a:spLocks xmlns:a="http://schemas.openxmlformats.org/drawingml/2006/main" noGrp="1"/>
          </p:cNvSpPr>
          <p:nvPr/>
        </p:nvSpPr>
        <p:spPr>
          <a:xfrm xmlns:a="http://schemas.openxmlformats.org/drawingml/2006/main">
            <a:off x="8143875" y="2762250"/>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9525">
            <a:solidFill>
              <a:srgbClr val="203A5F"/>
            </a:solidFill>
            <a:prstDash val="solid"/>
          </a:ln>
        </p:spPr>
      </p:sp>
      <p:sp>
        <p:nvSpPr>
          <p:cNvPr id="19" name="">
            <a:extLst xmlns:a="http://schemas.openxmlformats.org/drawingml/2006/main">
              <a:ext uri="{FF2B5EF4-FFF2-40B4-BE49-F238E27FC236}">
                <a16:creationId xmlns:a16="http://schemas.microsoft.com/office/drawing/2014/main" id="{00FFD1BC-CE43-4361-8ED1-1748EFAFDD51}"/>
              </a:ext>
            </a:extLst>
          </p:cNvPr>
          <p:cNvSpPr>
            <a:spLocks xmlns:a="http://schemas.openxmlformats.org/drawingml/2006/main" noGrp="1"/>
          </p:cNvSpPr>
          <p:nvPr/>
        </p:nvSpPr>
        <p:spPr>
          <a:xfrm xmlns:a="http://schemas.openxmlformats.org/drawingml/2006/main">
            <a:off x="8296275" y="2905125"/>
            <a:ext cx="25527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A98432"/>
                </a:solidFill>
              </a:defRPr>
            </a:pPr>
            <a:r>
              <a:rPr sz="1350" b="1" i="0">
                <a:solidFill>
                  <a:srgbClr val="A98432"/>
                </a:solidFill>
              </a:rPr>
              <a:t>ACCOUNT</a:t>
            </a:r>
          </a:p>
        </p:txBody>
      </p:sp>
      <p:sp>
        <p:nvSpPr>
          <p:cNvPr id="20" name="">
            <a:extLst xmlns:a="http://schemas.openxmlformats.org/drawingml/2006/main">
              <a:ext uri="{FF2B5EF4-FFF2-40B4-BE49-F238E27FC236}">
                <a16:creationId xmlns:a16="http://schemas.microsoft.com/office/drawing/2014/main" id="{25730A4C-D6C1-4BE6-B0B1-37316C52DAA8}"/>
              </a:ext>
            </a:extLst>
          </p:cNvPr>
          <p:cNvSpPr>
            <a:spLocks xmlns:a="http://schemas.openxmlformats.org/drawingml/2006/main" noGrp="1"/>
          </p:cNvSpPr>
          <p:nvPr/>
        </p:nvSpPr>
        <p:spPr>
          <a:xfrm xmlns:a="http://schemas.openxmlformats.org/drawingml/2006/main">
            <a:off x="8334375" y="3295650"/>
            <a:ext cx="2476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0" i="0">
                <a:solidFill>
                  <a:srgbClr val="17202B"/>
                </a:solidFill>
              </a:defRPr>
            </a:pPr>
            <a:r>
              <a:rPr sz="1275" b="0" i="0">
                <a:solidFill>
                  <a:srgbClr val="17202B"/>
                </a:solidFill>
              </a:rPr>
              <a:t>Employees, guests, visitors, assistance</a:t>
            </a:r>
          </a:p>
        </p:txBody>
      </p:sp>
      <p:sp>
        <p:nvSpPr>
          <p:cNvPr id="21" name="">
            <a:extLst xmlns:a="http://schemas.openxmlformats.org/drawingml/2006/main">
              <a:ext uri="{FF2B5EF4-FFF2-40B4-BE49-F238E27FC236}">
                <a16:creationId xmlns:a16="http://schemas.microsoft.com/office/drawing/2014/main" id="{359E837E-83A9-49DF-ACE1-04DF954814B3}"/>
              </a:ext>
            </a:extLst>
          </p:cNvPr>
          <p:cNvSpPr>
            <a:spLocks xmlns:a="http://schemas.openxmlformats.org/drawingml/2006/main" noGrp="1"/>
          </p:cNvSpPr>
          <p:nvPr/>
        </p:nvSpPr>
        <p:spPr>
          <a:xfrm xmlns:a="http://schemas.openxmlformats.org/drawingml/2006/main">
            <a:off x="5000625" y="4000500"/>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9525">
            <a:solidFill>
              <a:srgbClr val="203A5F"/>
            </a:solidFill>
            <a:prstDash val="solid"/>
          </a:ln>
        </p:spPr>
      </p:sp>
      <p:sp>
        <p:nvSpPr>
          <p:cNvPr id="22" name="">
            <a:extLst xmlns:a="http://schemas.openxmlformats.org/drawingml/2006/main">
              <a:ext uri="{FF2B5EF4-FFF2-40B4-BE49-F238E27FC236}">
                <a16:creationId xmlns:a16="http://schemas.microsoft.com/office/drawing/2014/main" id="{F443A4DF-8448-4100-84D6-1CBFC9C26DF9}"/>
              </a:ext>
            </a:extLst>
          </p:cNvPr>
          <p:cNvSpPr>
            <a:spLocks xmlns:a="http://schemas.openxmlformats.org/drawingml/2006/main" noGrp="1"/>
          </p:cNvSpPr>
          <p:nvPr/>
        </p:nvSpPr>
        <p:spPr>
          <a:xfrm xmlns:a="http://schemas.openxmlformats.org/drawingml/2006/main">
            <a:off x="5153025" y="4143375"/>
            <a:ext cx="25527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A98432"/>
                </a:solidFill>
              </a:defRPr>
            </a:pPr>
            <a:r>
              <a:rPr sz="1350" b="1" i="0">
                <a:solidFill>
                  <a:srgbClr val="A98432"/>
                </a:solidFill>
              </a:rPr>
              <a:t>AID</a:t>
            </a:r>
          </a:p>
        </p:txBody>
      </p:sp>
      <p:sp>
        <p:nvSpPr>
          <p:cNvPr id="23" name="">
            <a:extLst xmlns:a="http://schemas.openxmlformats.org/drawingml/2006/main">
              <a:ext uri="{FF2B5EF4-FFF2-40B4-BE49-F238E27FC236}">
                <a16:creationId xmlns:a16="http://schemas.microsoft.com/office/drawing/2014/main" id="{E3321BE1-3500-4223-B2ED-2F9DB4B94437}"/>
              </a:ext>
            </a:extLst>
          </p:cNvPr>
          <p:cNvSpPr>
            <a:spLocks xmlns:a="http://schemas.openxmlformats.org/drawingml/2006/main" noGrp="1"/>
          </p:cNvSpPr>
          <p:nvPr/>
        </p:nvSpPr>
        <p:spPr>
          <a:xfrm xmlns:a="http://schemas.openxmlformats.org/drawingml/2006/main">
            <a:off x="5191125" y="4533900"/>
            <a:ext cx="2476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0" i="0">
                <a:solidFill>
                  <a:srgbClr val="17202B"/>
                </a:solidFill>
              </a:defRPr>
            </a:pPr>
            <a:r>
              <a:rPr sz="1275" b="0" i="0">
                <a:solidFill>
                  <a:srgbClr val="17202B"/>
                </a:solidFill>
              </a:rPr>
              <a:t>Assigned rescue/medical duties</a:t>
            </a:r>
          </a:p>
        </p:txBody>
      </p:sp>
      <p:sp>
        <p:nvSpPr>
          <p:cNvPr id="24" name="">
            <a:extLst xmlns:a="http://schemas.openxmlformats.org/drawingml/2006/main">
              <a:ext uri="{FF2B5EF4-FFF2-40B4-BE49-F238E27FC236}">
                <a16:creationId xmlns:a16="http://schemas.microsoft.com/office/drawing/2014/main" id="{F6953C00-A4B0-4BE3-9AC4-3712BC0C78EC}"/>
              </a:ext>
            </a:extLst>
          </p:cNvPr>
          <p:cNvSpPr>
            <a:spLocks xmlns:a="http://schemas.openxmlformats.org/drawingml/2006/main" noGrp="1"/>
          </p:cNvSpPr>
          <p:nvPr/>
        </p:nvSpPr>
        <p:spPr>
          <a:xfrm xmlns:a="http://schemas.openxmlformats.org/drawingml/2006/main">
            <a:off x="8143875" y="4000500"/>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9525">
            <a:solidFill>
              <a:srgbClr val="203A5F"/>
            </a:solidFill>
            <a:prstDash val="solid"/>
          </a:ln>
        </p:spPr>
      </p:sp>
      <p:sp>
        <p:nvSpPr>
          <p:cNvPr id="25" name="">
            <a:extLst xmlns:a="http://schemas.openxmlformats.org/drawingml/2006/main">
              <a:ext uri="{FF2B5EF4-FFF2-40B4-BE49-F238E27FC236}">
                <a16:creationId xmlns:a16="http://schemas.microsoft.com/office/drawing/2014/main" id="{E855C4D3-6E0D-4BC4-AF04-C54134217B98}"/>
              </a:ext>
            </a:extLst>
          </p:cNvPr>
          <p:cNvSpPr>
            <a:spLocks xmlns:a="http://schemas.openxmlformats.org/drawingml/2006/main" noGrp="1"/>
          </p:cNvSpPr>
          <p:nvPr/>
        </p:nvSpPr>
        <p:spPr>
          <a:xfrm xmlns:a="http://schemas.openxmlformats.org/drawingml/2006/main">
            <a:off x="8296275" y="4143375"/>
            <a:ext cx="25527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A98432"/>
                </a:solidFill>
              </a:defRPr>
            </a:pPr>
            <a:r>
              <a:rPr sz="1350" b="1" i="0">
                <a:solidFill>
                  <a:srgbClr val="A98432"/>
                </a:solidFill>
              </a:rPr>
              <a:t>CONTACT</a:t>
            </a:r>
          </a:p>
        </p:txBody>
      </p:sp>
      <p:sp>
        <p:nvSpPr>
          <p:cNvPr id="26" name="">
            <a:extLst xmlns:a="http://schemas.openxmlformats.org/drawingml/2006/main">
              <a:ext uri="{FF2B5EF4-FFF2-40B4-BE49-F238E27FC236}">
                <a16:creationId xmlns:a16="http://schemas.microsoft.com/office/drawing/2014/main" id="{0915CA53-DFFC-4BEE-8649-8FA1EFA26FA1}"/>
              </a:ext>
            </a:extLst>
          </p:cNvPr>
          <p:cNvSpPr>
            <a:spLocks xmlns:a="http://schemas.openxmlformats.org/drawingml/2006/main" noGrp="1"/>
          </p:cNvSpPr>
          <p:nvPr/>
        </p:nvSpPr>
        <p:spPr>
          <a:xfrm xmlns:a="http://schemas.openxmlformats.org/drawingml/2006/main">
            <a:off x="8334375" y="4533900"/>
            <a:ext cx="2476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0" i="0">
                <a:solidFill>
                  <a:srgbClr val="17202B"/>
                </a:solidFill>
              </a:defRPr>
            </a:pPr>
            <a:r>
              <a:rPr sz="1275" b="0" i="0">
                <a:solidFill>
                  <a:srgbClr val="17202B"/>
                </a:solidFill>
              </a:rPr>
              <a:t>Plan questions, services, reentry authority</a:t>
            </a:r>
          </a:p>
        </p:txBody>
      </p:sp>
      <p:sp>
        <p:nvSpPr>
          <p:cNvPr id="27" name="">
            <a:extLst xmlns:a="http://schemas.openxmlformats.org/drawingml/2006/main">
              <a:ext uri="{FF2B5EF4-FFF2-40B4-BE49-F238E27FC236}">
                <a16:creationId xmlns:a16="http://schemas.microsoft.com/office/drawing/2014/main" id="{23FF6064-67BF-45AC-A349-5CDFEB7EB74E}"/>
              </a:ext>
            </a:extLst>
          </p:cNvPr>
          <p:cNvSpPr>
            <a:spLocks xmlns:a="http://schemas.openxmlformats.org/drawingml/2006/main" noGrp="1"/>
          </p:cNvSpPr>
          <p:nvPr/>
        </p:nvSpPr>
        <p:spPr>
          <a:xfrm xmlns:a="http://schemas.openxmlformats.org/drawingml/2006/main">
            <a:off x="5000625" y="5429250"/>
            <a:ext cx="6000750" cy="60960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sp>
      <p:sp>
        <p:nvSpPr>
          <p:cNvPr id="28" name="">
            <a:extLst xmlns:a="http://schemas.openxmlformats.org/drawingml/2006/main">
              <a:ext uri="{FF2B5EF4-FFF2-40B4-BE49-F238E27FC236}">
                <a16:creationId xmlns:a16="http://schemas.microsoft.com/office/drawing/2014/main" id="{6ED4C0D2-1FDE-4BE1-9FBF-DF92AD7A8FF0}"/>
              </a:ext>
            </a:extLst>
          </p:cNvPr>
          <p:cNvSpPr>
            <a:spLocks xmlns:a="http://schemas.openxmlformats.org/drawingml/2006/main" noGrp="1"/>
          </p:cNvSpPr>
          <p:nvPr/>
        </p:nvSpPr>
        <p:spPr>
          <a:xfrm xmlns:a="http://schemas.openxmlformats.org/drawingml/2006/main">
            <a:off x="5238750" y="5562600"/>
            <a:ext cx="5524500"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FFFFFF"/>
                </a:solidFill>
              </a:defRPr>
            </a:pPr>
            <a:r>
              <a:rPr sz="1350" b="1" i="0">
                <a:solidFill>
                  <a:srgbClr val="FFFFFF"/>
                </a:solidFill>
              </a:rPr>
              <a:t>Call 911 or the applicable emergency service. Never delay evacuation or aid to complete a form.</a:t>
            </a:r>
          </a:p>
        </p:txBody>
      </p:sp>
    </p:spTree>
    <p:extLst>
      <p:ext uri="{BB962C8B-B14F-4D97-AF65-F5344CB8AC3E}">
        <p14:creationId xmlns:p14="http://schemas.microsoft.com/office/powerpoint/2010/main" val="728996030"/>
      </p:ext>
    </p:extLst>
  </p:cSld>
</p:sld>
</file>

<file path=ppt/slides/slide11.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4" name="">
            <a:extLst xmlns:a="http://schemas.openxmlformats.org/drawingml/2006/main">
              <a:ext uri="{FF2B5EF4-FFF2-40B4-BE49-F238E27FC236}">
                <a16:creationId xmlns:a16="http://schemas.microsoft.com/office/drawing/2014/main" id="{21BAEE91-61A1-4D33-864D-1FB743EF4FBA}"/>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23F46B73-6BFA-49BE-A16F-5A4C0FFF4F7F}"/>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SCENARIO PLANS &amp; SOP INTEGRATION</a:t>
            </a:r>
          </a:p>
        </p:txBody>
      </p:sp>
      <p:pic>
        <p:nvPicPr>
          <p:cNvPr id="26" name=""/>
          <p:cNvPicPr>
            <a:picLocks xmlns:a="http://schemas.openxmlformats.org/drawingml/2006/main" noChangeAspect="1"/>
          </p:cNvPicPr>
          <p:nvPr/>
        </p:nvPicPr>
        <p:blipFill>
          <a:blip xmlns:r="http://schemas.openxmlformats.org/officeDocument/2006/relationships" xmlns:a="http://schemas.openxmlformats.org/drawingml/2006/main" r:embed="R6ce5385d623f4d2d"/>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2B7E12BA-FE5B-4626-9954-FAAB2AF4AF7E}"/>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542054E7-6107-4D24-9BFA-3C1EC380BDC3}"/>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11</a:t>
            </a:r>
          </a:p>
        </p:txBody>
      </p:sp>
      <p:sp>
        <p:nvSpPr>
          <p:cNvPr id="6" name="">
            <a:extLst xmlns:a="http://schemas.openxmlformats.org/drawingml/2006/main">
              <a:ext uri="{FF2B5EF4-FFF2-40B4-BE49-F238E27FC236}">
                <a16:creationId xmlns:a16="http://schemas.microsoft.com/office/drawing/2014/main" id="{C20FF637-51DD-4CC6-8990-7687EE6E7F2C}"/>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GRV-RC activates and coordinates the approved task-level procedure</a:t>
            </a:r>
          </a:p>
        </p:txBody>
      </p:sp>
      <p:sp>
        <p:nvSpPr>
          <p:cNvPr id="7" name="">
            <a:extLst xmlns:a="http://schemas.openxmlformats.org/drawingml/2006/main">
              <a:ext uri="{FF2B5EF4-FFF2-40B4-BE49-F238E27FC236}">
                <a16:creationId xmlns:a16="http://schemas.microsoft.com/office/drawing/2014/main" id="{2A2FDBD9-05E2-4870-BB5C-5C3C989BAF5D}"/>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1" name=""/>
          <p:cNvPicPr>
            <a:picLocks xmlns:a="http://schemas.openxmlformats.org/drawingml/2006/main" noChangeAspect="1"/>
          </p:cNvPicPr>
          <p:nvPr/>
        </p:nvPicPr>
        <p:blipFill>
          <a:blip xmlns:r="http://schemas.openxmlformats.org/officeDocument/2006/relationships" xmlns:a="http://schemas.openxmlformats.org/drawingml/2006/main" r:embed="Rb21df97755334b75"/>
          <a:stretch xmlns:a="http://schemas.openxmlformats.org/drawingml/2006/main"/>
        </p:blipFill>
        <p:spPr>
          <a:xfrm xmlns:a="http://schemas.openxmlformats.org/drawingml/2006/main">
            <a:off x="787544"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67DDE562-BB43-4D4A-924B-AE219406A462}"/>
              </a:ext>
            </a:extLst>
          </p:cNvPr>
          <p:cNvSpPr>
            <a:spLocks xmlns:a="http://schemas.openxmlformats.org/drawingml/2006/main" noGrp="1"/>
          </p:cNvSpPr>
          <p:nvPr/>
        </p:nvSpPr>
        <p:spPr>
          <a:xfrm xmlns:a="http://schemas.openxmlformats.org/drawingml/2006/main">
            <a:off x="5000625" y="1476375"/>
            <a:ext cx="6191250" cy="876300"/>
          </a:xfrm>
          <a:prstGeom xmlns:a="http://schemas.openxmlformats.org/drawingml/2006/main" prst="roundRect">
            <a:avLst>
              <a:gd name="adj" fmla="val 13043"/>
            </a:avLst>
          </a:prstGeom>
          <a:solidFill xmlns:a="http://schemas.openxmlformats.org/drawingml/2006/main">
            <a:srgbClr val="F6F0E3"/>
          </a:solidFill>
          <a:ln xmlns:a="http://schemas.openxmlformats.org/drawingml/2006/main" w="19050">
            <a:solidFill>
              <a:srgbClr val="9A4A3C"/>
            </a:solidFill>
            <a:prstDash val="solid"/>
          </a:ln>
        </p:spPr>
      </p:sp>
      <p:sp>
        <p:nvSpPr>
          <p:cNvPr id="10" name="">
            <a:extLst xmlns:a="http://schemas.openxmlformats.org/drawingml/2006/main">
              <a:ext uri="{FF2B5EF4-FFF2-40B4-BE49-F238E27FC236}">
                <a16:creationId xmlns:a16="http://schemas.microsoft.com/office/drawing/2014/main" id="{AFFCA3A6-A2D8-45D5-9AF2-E288AE240A2D}"/>
              </a:ext>
            </a:extLst>
          </p:cNvPr>
          <p:cNvSpPr>
            <a:spLocks xmlns:a="http://schemas.openxmlformats.org/drawingml/2006/main" noGrp="1"/>
          </p:cNvSpPr>
          <p:nvPr/>
        </p:nvSpPr>
        <p:spPr>
          <a:xfrm xmlns:a="http://schemas.openxmlformats.org/drawingml/2006/main">
            <a:off x="5191125" y="1609725"/>
            <a:ext cx="2238375"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9A4A3C"/>
                </a:solidFill>
              </a:defRPr>
            </a:pPr>
            <a:r>
              <a:rPr sz="1350" b="1" i="0">
                <a:solidFill>
                  <a:srgbClr val="9A4A3C"/>
                </a:solidFill>
              </a:rPr>
              <a:t>OFFICIAL ALERT / OBSERVATION</a:t>
            </a:r>
          </a:p>
        </p:txBody>
      </p:sp>
      <p:sp>
        <p:nvSpPr>
          <p:cNvPr id="11" name="">
            <a:extLst xmlns:a="http://schemas.openxmlformats.org/drawingml/2006/main">
              <a:ext uri="{FF2B5EF4-FFF2-40B4-BE49-F238E27FC236}">
                <a16:creationId xmlns:a16="http://schemas.microsoft.com/office/drawing/2014/main" id="{F94C3E77-D229-4863-9835-2925F3BCAF82}"/>
              </a:ext>
            </a:extLst>
          </p:cNvPr>
          <p:cNvSpPr>
            <a:spLocks xmlns:a="http://schemas.openxmlformats.org/drawingml/2006/main" noGrp="1"/>
          </p:cNvSpPr>
          <p:nvPr/>
        </p:nvSpPr>
        <p:spPr>
          <a:xfrm xmlns:a="http://schemas.openxmlformats.org/drawingml/2006/main">
            <a:off x="7620000" y="1628775"/>
            <a:ext cx="333375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Emergency service • NWS • utility • health authority • staff report</a:t>
            </a:r>
          </a:p>
        </p:txBody>
      </p:sp>
      <p:sp>
        <p:nvSpPr>
          <p:cNvPr id="12" name="">
            <a:extLst xmlns:a="http://schemas.openxmlformats.org/drawingml/2006/main">
              <a:ext uri="{FF2B5EF4-FFF2-40B4-BE49-F238E27FC236}">
                <a16:creationId xmlns:a16="http://schemas.microsoft.com/office/drawing/2014/main" id="{7EC2FAE2-54C1-432D-AB17-51E492306C50}"/>
              </a:ext>
            </a:extLst>
          </p:cNvPr>
          <p:cNvSpPr>
            <a:spLocks xmlns:a="http://schemas.openxmlformats.org/drawingml/2006/main" noGrp="1"/>
          </p:cNvSpPr>
          <p:nvPr/>
        </p:nvSpPr>
        <p:spPr>
          <a:xfrm xmlns:a="http://schemas.openxmlformats.org/drawingml/2006/main">
            <a:off x="7762875" y="2343150"/>
            <a:ext cx="6667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00" b="1" i="0">
                <a:solidFill>
                  <a:srgbClr val="A98432"/>
                </a:solidFill>
              </a:defRPr>
            </a:pPr>
            <a:r>
              <a:rPr sz="1800" b="1" i="0">
                <a:solidFill>
                  <a:srgbClr val="A98432"/>
                </a:solidFill>
              </a:rPr>
              <a:t>↓</a:t>
            </a:r>
          </a:p>
        </p:txBody>
      </p:sp>
      <p:sp>
        <p:nvSpPr>
          <p:cNvPr id="13" name="">
            <a:extLst xmlns:a="http://schemas.openxmlformats.org/drawingml/2006/main">
              <a:ext uri="{FF2B5EF4-FFF2-40B4-BE49-F238E27FC236}">
                <a16:creationId xmlns:a16="http://schemas.microsoft.com/office/drawing/2014/main" id="{D563259F-125A-4470-971D-B940EE717FEC}"/>
              </a:ext>
            </a:extLst>
          </p:cNvPr>
          <p:cNvSpPr>
            <a:spLocks xmlns:a="http://schemas.openxmlformats.org/drawingml/2006/main" noGrp="1"/>
          </p:cNvSpPr>
          <p:nvPr/>
        </p:nvSpPr>
        <p:spPr>
          <a:xfrm xmlns:a="http://schemas.openxmlformats.org/drawingml/2006/main">
            <a:off x="5000625" y="2590800"/>
            <a:ext cx="6191250" cy="876300"/>
          </a:xfrm>
          <a:prstGeom xmlns:a="http://schemas.openxmlformats.org/drawingml/2006/main" prst="roundRect">
            <a:avLst>
              <a:gd name="adj" fmla="val 13043"/>
            </a:avLst>
          </a:prstGeom>
          <a:solidFill xmlns:a="http://schemas.openxmlformats.org/drawingml/2006/main">
            <a:srgbClr val="F6F0E3"/>
          </a:solidFill>
          <a:ln xmlns:a="http://schemas.openxmlformats.org/drawingml/2006/main" w="19050">
            <a:solidFill>
              <a:srgbClr val="13233B"/>
            </a:solidFill>
            <a:prstDash val="solid"/>
          </a:ln>
        </p:spPr>
      </p:sp>
      <p:sp>
        <p:nvSpPr>
          <p:cNvPr id="14" name="">
            <a:extLst xmlns:a="http://schemas.openxmlformats.org/drawingml/2006/main">
              <a:ext uri="{FF2B5EF4-FFF2-40B4-BE49-F238E27FC236}">
                <a16:creationId xmlns:a16="http://schemas.microsoft.com/office/drawing/2014/main" id="{86BF0DD2-ED49-491B-9B7A-187DD8980916}"/>
              </a:ext>
            </a:extLst>
          </p:cNvPr>
          <p:cNvSpPr>
            <a:spLocks xmlns:a="http://schemas.openxmlformats.org/drawingml/2006/main" noGrp="1"/>
          </p:cNvSpPr>
          <p:nvPr/>
        </p:nvSpPr>
        <p:spPr>
          <a:xfrm xmlns:a="http://schemas.openxmlformats.org/drawingml/2006/main">
            <a:off x="5191125" y="2724150"/>
            <a:ext cx="2238375"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13233B"/>
                </a:solidFill>
              </a:defRPr>
            </a:pPr>
            <a:r>
              <a:rPr sz="1350" b="1" i="0">
                <a:solidFill>
                  <a:srgbClr val="13233B"/>
                </a:solidFill>
              </a:rPr>
              <a:t>GRV-RC ACTIVATION</a:t>
            </a:r>
          </a:p>
        </p:txBody>
      </p:sp>
      <p:sp>
        <p:nvSpPr>
          <p:cNvPr id="15" name="">
            <a:extLst xmlns:a="http://schemas.openxmlformats.org/drawingml/2006/main">
              <a:ext uri="{FF2B5EF4-FFF2-40B4-BE49-F238E27FC236}">
                <a16:creationId xmlns:a16="http://schemas.microsoft.com/office/drawing/2014/main" id="{14C8704B-075C-492F-8E53-91DDE0538244}"/>
              </a:ext>
            </a:extLst>
          </p:cNvPr>
          <p:cNvSpPr>
            <a:spLocks xmlns:a="http://schemas.openxmlformats.org/drawingml/2006/main" noGrp="1"/>
          </p:cNvSpPr>
          <p:nvPr/>
        </p:nvSpPr>
        <p:spPr>
          <a:xfrm xmlns:a="http://schemas.openxmlformats.org/drawingml/2006/main">
            <a:off x="7620000" y="2743200"/>
            <a:ext cx="333375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Incident level • lead • objectives • contacts • continuity mode</a:t>
            </a:r>
          </a:p>
        </p:txBody>
      </p:sp>
      <p:sp>
        <p:nvSpPr>
          <p:cNvPr id="16" name="">
            <a:extLst xmlns:a="http://schemas.openxmlformats.org/drawingml/2006/main">
              <a:ext uri="{FF2B5EF4-FFF2-40B4-BE49-F238E27FC236}">
                <a16:creationId xmlns:a16="http://schemas.microsoft.com/office/drawing/2014/main" id="{8F3EB582-855F-4EFB-8337-10EF71FAC99E}"/>
              </a:ext>
            </a:extLst>
          </p:cNvPr>
          <p:cNvSpPr>
            <a:spLocks xmlns:a="http://schemas.openxmlformats.org/drawingml/2006/main" noGrp="1"/>
          </p:cNvSpPr>
          <p:nvPr/>
        </p:nvSpPr>
        <p:spPr>
          <a:xfrm xmlns:a="http://schemas.openxmlformats.org/drawingml/2006/main">
            <a:off x="7762875" y="3457575"/>
            <a:ext cx="6667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00" b="1" i="0">
                <a:solidFill>
                  <a:srgbClr val="A98432"/>
                </a:solidFill>
              </a:defRPr>
            </a:pPr>
            <a:r>
              <a:rPr sz="1800" b="1" i="0">
                <a:solidFill>
                  <a:srgbClr val="A98432"/>
                </a:solidFill>
              </a:rPr>
              <a:t>↓</a:t>
            </a:r>
          </a:p>
        </p:txBody>
      </p:sp>
      <p:sp>
        <p:nvSpPr>
          <p:cNvPr id="17" name="">
            <a:extLst xmlns:a="http://schemas.openxmlformats.org/drawingml/2006/main">
              <a:ext uri="{FF2B5EF4-FFF2-40B4-BE49-F238E27FC236}">
                <a16:creationId xmlns:a16="http://schemas.microsoft.com/office/drawing/2014/main" id="{802E4293-DF81-410C-BCF8-F9C629C5E8E1}"/>
              </a:ext>
            </a:extLst>
          </p:cNvPr>
          <p:cNvSpPr>
            <a:spLocks xmlns:a="http://schemas.openxmlformats.org/drawingml/2006/main" noGrp="1"/>
          </p:cNvSpPr>
          <p:nvPr/>
        </p:nvSpPr>
        <p:spPr>
          <a:xfrm xmlns:a="http://schemas.openxmlformats.org/drawingml/2006/main">
            <a:off x="5000625" y="3705225"/>
            <a:ext cx="6191250" cy="876300"/>
          </a:xfrm>
          <a:prstGeom xmlns:a="http://schemas.openxmlformats.org/drawingml/2006/main" prst="roundRect">
            <a:avLst>
              <a:gd name="adj" fmla="val 13043"/>
            </a:avLst>
          </a:prstGeom>
          <a:solidFill xmlns:a="http://schemas.openxmlformats.org/drawingml/2006/main">
            <a:srgbClr val="F6F0E3"/>
          </a:solidFill>
          <a:ln xmlns:a="http://schemas.openxmlformats.org/drawingml/2006/main" w="19050">
            <a:solidFill>
              <a:srgbClr val="4E789B"/>
            </a:solidFill>
            <a:prstDash val="solid"/>
          </a:ln>
        </p:spPr>
      </p:sp>
      <p:sp>
        <p:nvSpPr>
          <p:cNvPr id="18" name="">
            <a:extLst xmlns:a="http://schemas.openxmlformats.org/drawingml/2006/main">
              <a:ext uri="{FF2B5EF4-FFF2-40B4-BE49-F238E27FC236}">
                <a16:creationId xmlns:a16="http://schemas.microsoft.com/office/drawing/2014/main" id="{6C079C1E-D267-46D2-851D-BE3D6C71D553}"/>
              </a:ext>
            </a:extLst>
          </p:cNvPr>
          <p:cNvSpPr>
            <a:spLocks xmlns:a="http://schemas.openxmlformats.org/drawingml/2006/main" noGrp="1"/>
          </p:cNvSpPr>
          <p:nvPr/>
        </p:nvSpPr>
        <p:spPr>
          <a:xfrm xmlns:a="http://schemas.openxmlformats.org/drawingml/2006/main">
            <a:off x="5191125" y="3838575"/>
            <a:ext cx="2238375"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4E789B"/>
                </a:solidFill>
              </a:defRPr>
            </a:pPr>
            <a:r>
              <a:rPr sz="1350" b="1" i="0">
                <a:solidFill>
                  <a:srgbClr val="4E789B"/>
                </a:solidFill>
              </a:rPr>
              <a:t>APPROVED SOP</a:t>
            </a:r>
          </a:p>
        </p:txBody>
      </p:sp>
      <p:sp>
        <p:nvSpPr>
          <p:cNvPr id="19" name="">
            <a:extLst xmlns:a="http://schemas.openxmlformats.org/drawingml/2006/main">
              <a:ext uri="{FF2B5EF4-FFF2-40B4-BE49-F238E27FC236}">
                <a16:creationId xmlns:a16="http://schemas.microsoft.com/office/drawing/2014/main" id="{931AE64F-A15E-4855-8445-29740CD76D51}"/>
              </a:ext>
            </a:extLst>
          </p:cNvPr>
          <p:cNvSpPr>
            <a:spLocks xmlns:a="http://schemas.openxmlformats.org/drawingml/2006/main" noGrp="1"/>
          </p:cNvSpPr>
          <p:nvPr/>
        </p:nvSpPr>
        <p:spPr>
          <a:xfrm xmlns:a="http://schemas.openxmlformats.org/drawingml/2006/main">
            <a:off x="7620000" y="3857625"/>
            <a:ext cx="333375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Power outage • severe weather • fire • food • equipment • facility actions</a:t>
            </a:r>
          </a:p>
        </p:txBody>
      </p:sp>
      <p:sp>
        <p:nvSpPr>
          <p:cNvPr id="20" name="">
            <a:extLst xmlns:a="http://schemas.openxmlformats.org/drawingml/2006/main">
              <a:ext uri="{FF2B5EF4-FFF2-40B4-BE49-F238E27FC236}">
                <a16:creationId xmlns:a16="http://schemas.microsoft.com/office/drawing/2014/main" id="{E023F1BA-1A67-411D-9D5A-AE42A39565AF}"/>
              </a:ext>
            </a:extLst>
          </p:cNvPr>
          <p:cNvSpPr>
            <a:spLocks xmlns:a="http://schemas.openxmlformats.org/drawingml/2006/main" noGrp="1"/>
          </p:cNvSpPr>
          <p:nvPr/>
        </p:nvSpPr>
        <p:spPr>
          <a:xfrm xmlns:a="http://schemas.openxmlformats.org/drawingml/2006/main">
            <a:off x="7762875" y="4572000"/>
            <a:ext cx="6667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00" b="1" i="0">
                <a:solidFill>
                  <a:srgbClr val="A98432"/>
                </a:solidFill>
              </a:defRPr>
            </a:pPr>
            <a:r>
              <a:rPr sz="1800" b="1" i="0">
                <a:solidFill>
                  <a:srgbClr val="A98432"/>
                </a:solidFill>
              </a:rPr>
              <a:t>↓</a:t>
            </a:r>
          </a:p>
        </p:txBody>
      </p:sp>
      <p:sp>
        <p:nvSpPr>
          <p:cNvPr id="21" name="">
            <a:extLst xmlns:a="http://schemas.openxmlformats.org/drawingml/2006/main">
              <a:ext uri="{FF2B5EF4-FFF2-40B4-BE49-F238E27FC236}">
                <a16:creationId xmlns:a16="http://schemas.microsoft.com/office/drawing/2014/main" id="{766F99D6-89A7-4ED7-B798-53B56EC2AC0D}"/>
              </a:ext>
            </a:extLst>
          </p:cNvPr>
          <p:cNvSpPr>
            <a:spLocks xmlns:a="http://schemas.openxmlformats.org/drawingml/2006/main" noGrp="1"/>
          </p:cNvSpPr>
          <p:nvPr/>
        </p:nvSpPr>
        <p:spPr>
          <a:xfrm xmlns:a="http://schemas.openxmlformats.org/drawingml/2006/main">
            <a:off x="5000625" y="4819650"/>
            <a:ext cx="6191250" cy="876300"/>
          </a:xfrm>
          <a:prstGeom xmlns:a="http://schemas.openxmlformats.org/drawingml/2006/main" prst="roundRect">
            <a:avLst>
              <a:gd name="adj" fmla="val 13043"/>
            </a:avLst>
          </a:prstGeom>
          <a:solidFill xmlns:a="http://schemas.openxmlformats.org/drawingml/2006/main">
            <a:srgbClr val="F6F0E3"/>
          </a:solidFill>
          <a:ln xmlns:a="http://schemas.openxmlformats.org/drawingml/2006/main" w="19050">
            <a:solidFill>
              <a:srgbClr val="467058"/>
            </a:solidFill>
            <a:prstDash val="solid"/>
          </a:ln>
        </p:spPr>
      </p:sp>
      <p:sp>
        <p:nvSpPr>
          <p:cNvPr id="22" name="">
            <a:extLst xmlns:a="http://schemas.openxmlformats.org/drawingml/2006/main">
              <a:ext uri="{FF2B5EF4-FFF2-40B4-BE49-F238E27FC236}">
                <a16:creationId xmlns:a16="http://schemas.microsoft.com/office/drawing/2014/main" id="{BA91A7B1-A084-4A8C-9E03-1A5D3E1BCA21}"/>
              </a:ext>
            </a:extLst>
          </p:cNvPr>
          <p:cNvSpPr>
            <a:spLocks xmlns:a="http://schemas.openxmlformats.org/drawingml/2006/main" noGrp="1"/>
          </p:cNvSpPr>
          <p:nvPr/>
        </p:nvSpPr>
        <p:spPr>
          <a:xfrm xmlns:a="http://schemas.openxmlformats.org/drawingml/2006/main">
            <a:off x="5191125" y="4953000"/>
            <a:ext cx="2238375"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467058"/>
                </a:solidFill>
              </a:defRPr>
            </a:pPr>
            <a:r>
              <a:rPr sz="1350" b="1" i="0">
                <a:solidFill>
                  <a:srgbClr val="467058"/>
                </a:solidFill>
              </a:rPr>
              <a:t>RECOVERY / RESTART</a:t>
            </a:r>
          </a:p>
        </p:txBody>
      </p:sp>
      <p:sp>
        <p:nvSpPr>
          <p:cNvPr id="23" name="">
            <a:extLst xmlns:a="http://schemas.openxmlformats.org/drawingml/2006/main">
              <a:ext uri="{FF2B5EF4-FFF2-40B4-BE49-F238E27FC236}">
                <a16:creationId xmlns:a16="http://schemas.microsoft.com/office/drawing/2014/main" id="{BC181D2D-2E8E-4A59-B19E-E29E9393BDB1}"/>
              </a:ext>
            </a:extLst>
          </p:cNvPr>
          <p:cNvSpPr>
            <a:spLocks xmlns:a="http://schemas.openxmlformats.org/drawingml/2006/main" noGrp="1"/>
          </p:cNvSpPr>
          <p:nvPr/>
        </p:nvSpPr>
        <p:spPr>
          <a:xfrm xmlns:a="http://schemas.openxmlformats.org/drawingml/2006/main">
            <a:off x="7620000" y="4972050"/>
            <a:ext cx="333375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Inspection • food disposition • technology validation • release gates</a:t>
            </a:r>
          </a:p>
        </p:txBody>
      </p:sp>
    </p:spTree>
    <p:extLst>
      <p:ext uri="{BB962C8B-B14F-4D97-AF65-F5344CB8AC3E}">
        <p14:creationId xmlns:p14="http://schemas.microsoft.com/office/powerpoint/2010/main" val="934837242"/>
      </p:ext>
    </p:extLst>
  </p:cSld>
</p:sld>
</file>

<file path=ppt/slides/slide12.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3" name="">
            <a:extLst xmlns:a="http://schemas.openxmlformats.org/drawingml/2006/main">
              <a:ext uri="{FF2B5EF4-FFF2-40B4-BE49-F238E27FC236}">
                <a16:creationId xmlns:a16="http://schemas.microsoft.com/office/drawing/2014/main" id="{D0A5868A-A31A-446F-81A5-BA1B0C0F967F}"/>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0A93FE97-5351-4209-95AF-B1896F6E958E}"/>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CONTINUITY STRATEGY</a:t>
            </a:r>
          </a:p>
        </p:txBody>
      </p:sp>
      <p:pic>
        <p:nvPicPr>
          <p:cNvPr id="25" name=""/>
          <p:cNvPicPr>
            <a:picLocks xmlns:a="http://schemas.openxmlformats.org/drawingml/2006/main" noChangeAspect="1"/>
          </p:cNvPicPr>
          <p:nvPr/>
        </p:nvPicPr>
        <p:blipFill>
          <a:blip xmlns:r="http://schemas.openxmlformats.org/officeDocument/2006/relationships" xmlns:a="http://schemas.openxmlformats.org/drawingml/2006/main" r:embed="R8c192a21ab9c4a16"/>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A5F37622-A02D-4CF7-86FF-28BA3DF38A92}"/>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5A379718-C623-44B9-B8C1-08FED8AFD81B}"/>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12</a:t>
            </a:r>
          </a:p>
        </p:txBody>
      </p:sp>
      <p:sp>
        <p:nvSpPr>
          <p:cNvPr id="6" name="">
            <a:extLst xmlns:a="http://schemas.openxmlformats.org/drawingml/2006/main">
              <a:ext uri="{FF2B5EF4-FFF2-40B4-BE49-F238E27FC236}">
                <a16:creationId xmlns:a16="http://schemas.microsoft.com/office/drawing/2014/main" id="{3EF41252-88C6-48A1-85BD-3F0B1136FE75}"/>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Minimum operations means controlled essential work—not normal service with fewer resources</a:t>
            </a:r>
          </a:p>
        </p:txBody>
      </p:sp>
      <p:sp>
        <p:nvSpPr>
          <p:cNvPr id="7" name="">
            <a:extLst xmlns:a="http://schemas.openxmlformats.org/drawingml/2006/main">
              <a:ext uri="{FF2B5EF4-FFF2-40B4-BE49-F238E27FC236}">
                <a16:creationId xmlns:a16="http://schemas.microsoft.com/office/drawing/2014/main" id="{A182DF26-6A73-496B-80A1-C889F5051235}"/>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0" name=""/>
          <p:cNvPicPr>
            <a:picLocks xmlns:a="http://schemas.openxmlformats.org/drawingml/2006/main" noChangeAspect="1"/>
          </p:cNvPicPr>
          <p:nvPr/>
        </p:nvPicPr>
        <p:blipFill>
          <a:blip xmlns:r="http://schemas.openxmlformats.org/officeDocument/2006/relationships" xmlns:a="http://schemas.openxmlformats.org/drawingml/2006/main" r:embed="Rdee05296208e4c0e"/>
          <a:stretch xmlns:a="http://schemas.openxmlformats.org/drawingml/2006/main"/>
        </p:blipFill>
        <p:spPr>
          <a:xfrm xmlns:a="http://schemas.openxmlformats.org/drawingml/2006/main">
            <a:off x="811357"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E34A8C8C-C4C0-4B9B-AA85-AD1861323BED}"/>
              </a:ext>
            </a:extLst>
          </p:cNvPr>
          <p:cNvSpPr>
            <a:spLocks xmlns:a="http://schemas.openxmlformats.org/drawingml/2006/main" noGrp="1"/>
          </p:cNvSpPr>
          <p:nvPr/>
        </p:nvSpPr>
        <p:spPr>
          <a:xfrm xmlns:a="http://schemas.openxmlformats.org/drawingml/2006/main">
            <a:off x="5000625" y="1447800"/>
            <a:ext cx="6191250" cy="400050"/>
          </a:xfrm>
          <a:prstGeom xmlns:a="http://schemas.openxmlformats.org/drawingml/2006/main" prst="roundRect">
            <a:avLst>
              <a:gd name="adj" fmla="val 47619"/>
            </a:avLst>
          </a:prstGeom>
          <a:solidFill xmlns:a="http://schemas.openxmlformats.org/drawingml/2006/main">
            <a:srgbClr val="203A5F"/>
          </a:solidFill>
          <a:ln xmlns:a="http://schemas.openxmlformats.org/drawingml/2006/main" w="9525">
            <a:solidFill>
              <a:srgbClr val="203A5F"/>
            </a:solidFill>
            <a:prstDash val="solid"/>
          </a:ln>
        </p:spPr>
      </p:sp>
      <p:sp>
        <p:nvSpPr>
          <p:cNvPr id="10" name="">
            <a:extLst xmlns:a="http://schemas.openxmlformats.org/drawingml/2006/main">
              <a:ext uri="{FF2B5EF4-FFF2-40B4-BE49-F238E27FC236}">
                <a16:creationId xmlns:a16="http://schemas.microsoft.com/office/drawing/2014/main" id="{AEAA70CF-0D09-492B-82C3-32418ABAE705}"/>
              </a:ext>
            </a:extLst>
          </p:cNvPr>
          <p:cNvSpPr>
            <a:spLocks xmlns:a="http://schemas.openxmlformats.org/drawingml/2006/main" noGrp="1"/>
          </p:cNvSpPr>
          <p:nvPr/>
        </p:nvSpPr>
        <p:spPr>
          <a:xfrm xmlns:a="http://schemas.openxmlformats.org/drawingml/2006/main">
            <a:off x="5095875" y="1524000"/>
            <a:ext cx="6000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CONTINUE THROUGH REDUNDANCY</a:t>
            </a:r>
          </a:p>
        </p:txBody>
      </p:sp>
      <p:sp>
        <p:nvSpPr>
          <p:cNvPr id="11" name="">
            <a:extLst xmlns:a="http://schemas.openxmlformats.org/drawingml/2006/main">
              <a:ext uri="{FF2B5EF4-FFF2-40B4-BE49-F238E27FC236}">
                <a16:creationId xmlns:a16="http://schemas.microsoft.com/office/drawing/2014/main" id="{9F4DF2DC-2544-48C4-9578-D849F42C2A69}"/>
              </a:ext>
            </a:extLst>
          </p:cNvPr>
          <p:cNvSpPr>
            <a:spLocks xmlns:a="http://schemas.openxmlformats.org/drawingml/2006/main" noGrp="1"/>
          </p:cNvSpPr>
          <p:nvPr/>
        </p:nvSpPr>
        <p:spPr>
          <a:xfrm xmlns:a="http://schemas.openxmlformats.org/drawingml/2006/main">
            <a:off x="5000625" y="2047875"/>
            <a:ext cx="6191250" cy="400050"/>
          </a:xfrm>
          <a:prstGeom xmlns:a="http://schemas.openxmlformats.org/drawingml/2006/main" prst="roundRect">
            <a:avLst>
              <a:gd name="adj" fmla="val 47619"/>
            </a:avLst>
          </a:prstGeom>
          <a:solidFill xmlns:a="http://schemas.openxmlformats.org/drawingml/2006/main">
            <a:srgbClr val="4E789B"/>
          </a:solidFill>
          <a:ln xmlns:a="http://schemas.openxmlformats.org/drawingml/2006/main" w="9525">
            <a:solidFill>
              <a:srgbClr val="4E789B"/>
            </a:solidFill>
            <a:prstDash val="solid"/>
          </a:ln>
        </p:spPr>
      </p:sp>
      <p:sp>
        <p:nvSpPr>
          <p:cNvPr id="12" name="">
            <a:extLst xmlns:a="http://schemas.openxmlformats.org/drawingml/2006/main">
              <a:ext uri="{FF2B5EF4-FFF2-40B4-BE49-F238E27FC236}">
                <a16:creationId xmlns:a16="http://schemas.microsoft.com/office/drawing/2014/main" id="{1CF77F6F-11AF-4290-BE82-F5A03898F786}"/>
              </a:ext>
            </a:extLst>
          </p:cNvPr>
          <p:cNvSpPr>
            <a:spLocks xmlns:a="http://schemas.openxmlformats.org/drawingml/2006/main" noGrp="1"/>
          </p:cNvSpPr>
          <p:nvPr/>
        </p:nvSpPr>
        <p:spPr>
          <a:xfrm xmlns:a="http://schemas.openxmlformats.org/drawingml/2006/main">
            <a:off x="5095875" y="2124075"/>
            <a:ext cx="6000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REDUCE MENU • HOURS • CHANNELS • VOLUME</a:t>
            </a:r>
          </a:p>
        </p:txBody>
      </p:sp>
      <p:sp>
        <p:nvSpPr>
          <p:cNvPr id="13" name="">
            <a:extLst xmlns:a="http://schemas.openxmlformats.org/drawingml/2006/main">
              <a:ext uri="{FF2B5EF4-FFF2-40B4-BE49-F238E27FC236}">
                <a16:creationId xmlns:a16="http://schemas.microsoft.com/office/drawing/2014/main" id="{371C3BC3-D17A-4CF1-987C-C96607D9D5C1}"/>
              </a:ext>
            </a:extLst>
          </p:cNvPr>
          <p:cNvSpPr>
            <a:spLocks xmlns:a="http://schemas.openxmlformats.org/drawingml/2006/main" noGrp="1"/>
          </p:cNvSpPr>
          <p:nvPr/>
        </p:nvSpPr>
        <p:spPr>
          <a:xfrm xmlns:a="http://schemas.openxmlformats.org/drawingml/2006/main">
            <a:off x="5000625" y="2647950"/>
            <a:ext cx="6191250" cy="400050"/>
          </a:xfrm>
          <a:prstGeom xmlns:a="http://schemas.openxmlformats.org/drawingml/2006/main" prst="roundRect">
            <a:avLst>
              <a:gd name="adj" fmla="val 47619"/>
            </a:avLst>
          </a:prstGeom>
          <a:solidFill xmlns:a="http://schemas.openxmlformats.org/drawingml/2006/main">
            <a:srgbClr val="203A5F"/>
          </a:solidFill>
          <a:ln xmlns:a="http://schemas.openxmlformats.org/drawingml/2006/main" w="9525">
            <a:solidFill>
              <a:srgbClr val="203A5F"/>
            </a:solidFill>
            <a:prstDash val="solid"/>
          </a:ln>
        </p:spPr>
      </p:sp>
      <p:sp>
        <p:nvSpPr>
          <p:cNvPr id="14" name="">
            <a:extLst xmlns:a="http://schemas.openxmlformats.org/drawingml/2006/main">
              <a:ext uri="{FF2B5EF4-FFF2-40B4-BE49-F238E27FC236}">
                <a16:creationId xmlns:a16="http://schemas.microsoft.com/office/drawing/2014/main" id="{A196FF6D-279B-4155-AD24-B37D6D8EF96E}"/>
              </a:ext>
            </a:extLst>
          </p:cNvPr>
          <p:cNvSpPr>
            <a:spLocks xmlns:a="http://schemas.openxmlformats.org/drawingml/2006/main" noGrp="1"/>
          </p:cNvSpPr>
          <p:nvPr/>
        </p:nvSpPr>
        <p:spPr>
          <a:xfrm xmlns:a="http://schemas.openxmlformats.org/drawingml/2006/main">
            <a:off x="5095875" y="2724150"/>
            <a:ext cx="6000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RELOCATE OR USE ALTERNATE SITE</a:t>
            </a:r>
          </a:p>
        </p:txBody>
      </p:sp>
      <p:sp>
        <p:nvSpPr>
          <p:cNvPr id="15" name="">
            <a:extLst xmlns:a="http://schemas.openxmlformats.org/drawingml/2006/main">
              <a:ext uri="{FF2B5EF4-FFF2-40B4-BE49-F238E27FC236}">
                <a16:creationId xmlns:a16="http://schemas.microsoft.com/office/drawing/2014/main" id="{53F50E8A-4407-43C6-B1E1-FDCDA4C03F75}"/>
              </a:ext>
            </a:extLst>
          </p:cNvPr>
          <p:cNvSpPr>
            <a:spLocks xmlns:a="http://schemas.openxmlformats.org/drawingml/2006/main" noGrp="1"/>
          </p:cNvSpPr>
          <p:nvPr/>
        </p:nvSpPr>
        <p:spPr>
          <a:xfrm xmlns:a="http://schemas.openxmlformats.org/drawingml/2006/main">
            <a:off x="5000625" y="3248025"/>
            <a:ext cx="6191250" cy="400050"/>
          </a:xfrm>
          <a:prstGeom xmlns:a="http://schemas.openxmlformats.org/drawingml/2006/main" prst="roundRect">
            <a:avLst>
              <a:gd name="adj" fmla="val 47619"/>
            </a:avLst>
          </a:prstGeom>
          <a:solidFill xmlns:a="http://schemas.openxmlformats.org/drawingml/2006/main">
            <a:srgbClr val="4E789B"/>
          </a:solidFill>
          <a:ln xmlns:a="http://schemas.openxmlformats.org/drawingml/2006/main" w="9525">
            <a:solidFill>
              <a:srgbClr val="4E789B"/>
            </a:solidFill>
            <a:prstDash val="solid"/>
          </a:ln>
        </p:spPr>
      </p:sp>
      <p:sp>
        <p:nvSpPr>
          <p:cNvPr id="16" name="">
            <a:extLst xmlns:a="http://schemas.openxmlformats.org/drawingml/2006/main">
              <a:ext uri="{FF2B5EF4-FFF2-40B4-BE49-F238E27FC236}">
                <a16:creationId xmlns:a16="http://schemas.microsoft.com/office/drawing/2014/main" id="{085A70AF-5555-4652-892D-E0C81C0819F6}"/>
              </a:ext>
            </a:extLst>
          </p:cNvPr>
          <p:cNvSpPr>
            <a:spLocks xmlns:a="http://schemas.openxmlformats.org/drawingml/2006/main" noGrp="1"/>
          </p:cNvSpPr>
          <p:nvPr/>
        </p:nvSpPr>
        <p:spPr>
          <a:xfrm xmlns:a="http://schemas.openxmlformats.org/drawingml/2006/main">
            <a:off x="5095875" y="3324225"/>
            <a:ext cx="6000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USE CONTROLLED MANUAL PROCESS</a:t>
            </a:r>
          </a:p>
        </p:txBody>
      </p:sp>
      <p:sp>
        <p:nvSpPr>
          <p:cNvPr id="17" name="">
            <a:extLst xmlns:a="http://schemas.openxmlformats.org/drawingml/2006/main">
              <a:ext uri="{FF2B5EF4-FFF2-40B4-BE49-F238E27FC236}">
                <a16:creationId xmlns:a16="http://schemas.microsoft.com/office/drawing/2014/main" id="{979DF487-384F-4FEA-A3F5-F68FAB8C90D9}"/>
              </a:ext>
            </a:extLst>
          </p:cNvPr>
          <p:cNvSpPr>
            <a:spLocks xmlns:a="http://schemas.openxmlformats.org/drawingml/2006/main" noGrp="1"/>
          </p:cNvSpPr>
          <p:nvPr/>
        </p:nvSpPr>
        <p:spPr>
          <a:xfrm xmlns:a="http://schemas.openxmlformats.org/drawingml/2006/main">
            <a:off x="5000625" y="3848100"/>
            <a:ext cx="6191250" cy="400050"/>
          </a:xfrm>
          <a:prstGeom xmlns:a="http://schemas.openxmlformats.org/drawingml/2006/main" prst="roundRect">
            <a:avLst>
              <a:gd name="adj" fmla="val 47619"/>
            </a:avLst>
          </a:prstGeom>
          <a:solidFill xmlns:a="http://schemas.openxmlformats.org/drawingml/2006/main">
            <a:srgbClr val="203A5F"/>
          </a:solidFill>
          <a:ln xmlns:a="http://schemas.openxmlformats.org/drawingml/2006/main" w="9525">
            <a:solidFill>
              <a:srgbClr val="203A5F"/>
            </a:solidFill>
            <a:prstDash val="solid"/>
          </a:ln>
        </p:spPr>
      </p:sp>
      <p:sp>
        <p:nvSpPr>
          <p:cNvPr id="18" name="">
            <a:extLst xmlns:a="http://schemas.openxmlformats.org/drawingml/2006/main">
              <a:ext uri="{FF2B5EF4-FFF2-40B4-BE49-F238E27FC236}">
                <a16:creationId xmlns:a16="http://schemas.microsoft.com/office/drawing/2014/main" id="{B337957B-BC6F-46A9-8C77-3012513DAFB3}"/>
              </a:ext>
            </a:extLst>
          </p:cNvPr>
          <p:cNvSpPr>
            <a:spLocks xmlns:a="http://schemas.openxmlformats.org/drawingml/2006/main" noGrp="1"/>
          </p:cNvSpPr>
          <p:nvPr/>
        </p:nvSpPr>
        <p:spPr>
          <a:xfrm xmlns:a="http://schemas.openxmlformats.org/drawingml/2006/main">
            <a:off x="5095875" y="3924300"/>
            <a:ext cx="6000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TRANSFER TO ANOTHER LOCATION / PROVIDER</a:t>
            </a:r>
          </a:p>
        </p:txBody>
      </p:sp>
      <p:sp>
        <p:nvSpPr>
          <p:cNvPr id="19" name="">
            <a:extLst xmlns:a="http://schemas.openxmlformats.org/drawingml/2006/main">
              <a:ext uri="{FF2B5EF4-FFF2-40B4-BE49-F238E27FC236}">
                <a16:creationId xmlns:a16="http://schemas.microsoft.com/office/drawing/2014/main" id="{AC99B2BA-FB39-48BF-9CFF-424BD3113EB2}"/>
              </a:ext>
            </a:extLst>
          </p:cNvPr>
          <p:cNvSpPr>
            <a:spLocks xmlns:a="http://schemas.openxmlformats.org/drawingml/2006/main" noGrp="1"/>
          </p:cNvSpPr>
          <p:nvPr/>
        </p:nvSpPr>
        <p:spPr>
          <a:xfrm xmlns:a="http://schemas.openxmlformats.org/drawingml/2006/main">
            <a:off x="5000625" y="4448175"/>
            <a:ext cx="6191250" cy="400050"/>
          </a:xfrm>
          <a:prstGeom xmlns:a="http://schemas.openxmlformats.org/drawingml/2006/main" prst="roundRect">
            <a:avLst>
              <a:gd name="adj" fmla="val 47619"/>
            </a:avLst>
          </a:prstGeom>
          <a:solidFill xmlns:a="http://schemas.openxmlformats.org/drawingml/2006/main">
            <a:srgbClr val="9A4A3C"/>
          </a:solidFill>
          <a:ln xmlns:a="http://schemas.openxmlformats.org/drawingml/2006/main" w="9525">
            <a:solidFill>
              <a:srgbClr val="9A4A3C"/>
            </a:solidFill>
            <a:prstDash val="solid"/>
          </a:ln>
        </p:spPr>
      </p:sp>
      <p:sp>
        <p:nvSpPr>
          <p:cNvPr id="20" name="">
            <a:extLst xmlns:a="http://schemas.openxmlformats.org/drawingml/2006/main">
              <a:ext uri="{FF2B5EF4-FFF2-40B4-BE49-F238E27FC236}">
                <a16:creationId xmlns:a16="http://schemas.microsoft.com/office/drawing/2014/main" id="{77585BCA-3E03-40D0-868E-E3B23E8DA7C3}"/>
              </a:ext>
            </a:extLst>
          </p:cNvPr>
          <p:cNvSpPr>
            <a:spLocks xmlns:a="http://schemas.openxmlformats.org/drawingml/2006/main" noGrp="1"/>
          </p:cNvSpPr>
          <p:nvPr/>
        </p:nvSpPr>
        <p:spPr>
          <a:xfrm xmlns:a="http://schemas.openxmlformats.org/drawingml/2006/main">
            <a:off x="5095875" y="4524375"/>
            <a:ext cx="6000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SUSPEND AND PROTECT UNTIL RECOVERY</a:t>
            </a:r>
          </a:p>
        </p:txBody>
      </p:sp>
      <p:sp>
        <p:nvSpPr>
          <p:cNvPr id="21" name="">
            <a:extLst xmlns:a="http://schemas.openxmlformats.org/drawingml/2006/main">
              <a:ext uri="{FF2B5EF4-FFF2-40B4-BE49-F238E27FC236}">
                <a16:creationId xmlns:a16="http://schemas.microsoft.com/office/drawing/2014/main" id="{41554641-F410-462E-928A-49163E22311F}"/>
              </a:ext>
            </a:extLst>
          </p:cNvPr>
          <p:cNvSpPr>
            <a:spLocks xmlns:a="http://schemas.openxmlformats.org/drawingml/2006/main" noGrp="1"/>
          </p:cNvSpPr>
          <p:nvPr/>
        </p:nvSpPr>
        <p:spPr>
          <a:xfrm xmlns:a="http://schemas.openxmlformats.org/drawingml/2006/main">
            <a:off x="5000625" y="5286375"/>
            <a:ext cx="6191250" cy="742950"/>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22" name="">
            <a:extLst xmlns:a="http://schemas.openxmlformats.org/drawingml/2006/main">
              <a:ext uri="{FF2B5EF4-FFF2-40B4-BE49-F238E27FC236}">
                <a16:creationId xmlns:a16="http://schemas.microsoft.com/office/drawing/2014/main" id="{80193D48-E714-470B-85CD-D3B98A64B997}"/>
              </a:ext>
            </a:extLst>
          </p:cNvPr>
          <p:cNvSpPr>
            <a:spLocks xmlns:a="http://schemas.openxmlformats.org/drawingml/2006/main" noGrp="1"/>
          </p:cNvSpPr>
          <p:nvPr/>
        </p:nvSpPr>
        <p:spPr>
          <a:xfrm xmlns:a="http://schemas.openxmlformats.org/drawingml/2006/main">
            <a:off x="5238750" y="5438775"/>
            <a:ext cx="571500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13233B"/>
                </a:solidFill>
              </a:defRPr>
            </a:pPr>
            <a:r>
              <a:rPr sz="1350" b="1" i="0">
                <a:solidFill>
                  <a:srgbClr val="13233B"/>
                </a:solidFill>
              </a:rPr>
              <a:t>Every strategy needs capacity, duration, safety, food, people, technology, payment, data, communication, stop, and recovery limits.</a:t>
            </a:r>
          </a:p>
        </p:txBody>
      </p:sp>
    </p:spTree>
    <p:extLst>
      <p:ext uri="{BB962C8B-B14F-4D97-AF65-F5344CB8AC3E}">
        <p14:creationId xmlns:p14="http://schemas.microsoft.com/office/powerpoint/2010/main" val="1019623999"/>
      </p:ext>
    </p:extLst>
  </p:cSld>
</p:sld>
</file>

<file path=ppt/slides/slide13.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6" name="">
            <a:extLst xmlns:a="http://schemas.openxmlformats.org/drawingml/2006/main">
              <a:ext uri="{FF2B5EF4-FFF2-40B4-BE49-F238E27FC236}">
                <a16:creationId xmlns:a16="http://schemas.microsoft.com/office/drawing/2014/main" id="{1A8EC799-523A-4E49-8EC5-DAC1842CE808}"/>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1C933216-B3EE-4B03-8706-7EB2DEC17012}"/>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BACKUP LEADERSHIP &amp; STAFFING</a:t>
            </a:r>
          </a:p>
        </p:txBody>
      </p:sp>
      <p:pic>
        <p:nvPicPr>
          <p:cNvPr id="28" name=""/>
          <p:cNvPicPr>
            <a:picLocks xmlns:a="http://schemas.openxmlformats.org/drawingml/2006/main" noChangeAspect="1"/>
          </p:cNvPicPr>
          <p:nvPr/>
        </p:nvPicPr>
        <p:blipFill>
          <a:blip xmlns:r="http://schemas.openxmlformats.org/officeDocument/2006/relationships" xmlns:a="http://schemas.openxmlformats.org/drawingml/2006/main" r:embed="R2096e573a2184ac1"/>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C776790D-A318-413E-93EA-D581C3D5779B}"/>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8E862D8D-0DB3-4468-8AD5-0103EC805362}"/>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13</a:t>
            </a:r>
          </a:p>
        </p:txBody>
      </p:sp>
      <p:sp>
        <p:nvSpPr>
          <p:cNvPr id="6" name="">
            <a:extLst xmlns:a="http://schemas.openxmlformats.org/drawingml/2006/main">
              <a:ext uri="{FF2B5EF4-FFF2-40B4-BE49-F238E27FC236}">
                <a16:creationId xmlns:a16="http://schemas.microsoft.com/office/drawing/2014/main" id="{3BAF4A79-7EDA-4E7F-8AB2-9ED50E485A4A}"/>
              </a:ext>
            </a:extLst>
          </p:cNvPr>
          <p:cNvSpPr>
            <a:spLocks xmlns:a="http://schemas.openxmlformats.org/drawingml/2006/main" noGrp="1"/>
          </p:cNvSpPr>
          <p:nvPr/>
        </p:nvSpPr>
        <p:spPr>
          <a:xfrm xmlns:a="http://schemas.openxmlformats.org/drawingml/2006/main">
            <a:off x="685800" y="609600"/>
            <a:ext cx="1082040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625" b="1" i="0">
                <a:solidFill>
                  <a:srgbClr val="13233B"/>
                </a:solidFill>
              </a:defRPr>
            </a:pPr>
            <a:r>
              <a:rPr sz="2625" b="1" i="0">
                <a:solidFill>
                  <a:srgbClr val="13233B"/>
                </a:solidFill>
              </a:rPr>
              <a:t>A name on a phone list is not a ready alternate</a:t>
            </a:r>
          </a:p>
        </p:txBody>
      </p:sp>
      <p:sp>
        <p:nvSpPr>
          <p:cNvPr id="7" name="">
            <a:extLst xmlns:a="http://schemas.openxmlformats.org/drawingml/2006/main">
              <a:ext uri="{FF2B5EF4-FFF2-40B4-BE49-F238E27FC236}">
                <a16:creationId xmlns:a16="http://schemas.microsoft.com/office/drawing/2014/main" id="{30ECC50D-781B-42A6-A802-2570B44CA8B5}"/>
              </a:ext>
            </a:extLst>
          </p:cNvPr>
          <p:cNvSpPr>
            <a:spLocks xmlns:a="http://schemas.openxmlformats.org/drawingml/2006/main" noGrp="1"/>
          </p:cNvSpPr>
          <p:nvPr/>
        </p:nvSpPr>
        <p:spPr>
          <a:xfrm xmlns:a="http://schemas.openxmlformats.org/drawingml/2006/main">
            <a:off x="685800" y="12192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3" name=""/>
          <p:cNvPicPr>
            <a:picLocks xmlns:a="http://schemas.openxmlformats.org/drawingml/2006/main" noChangeAspect="1"/>
          </p:cNvPicPr>
          <p:nvPr/>
        </p:nvPicPr>
        <p:blipFill>
          <a:blip xmlns:r="http://schemas.openxmlformats.org/officeDocument/2006/relationships" xmlns:a="http://schemas.openxmlformats.org/drawingml/2006/main" r:embed="R534030e9b2c24f57"/>
          <a:stretch xmlns:a="http://schemas.openxmlformats.org/drawingml/2006/main"/>
        </p:blipFill>
        <p:spPr>
          <a:xfrm xmlns:a="http://schemas.openxmlformats.org/drawingml/2006/main">
            <a:off x="811357"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1067DA0E-50D9-49D1-8B05-AABB57B2BB21}"/>
              </a:ext>
            </a:extLst>
          </p:cNvPr>
          <p:cNvSpPr>
            <a:spLocks xmlns:a="http://schemas.openxmlformats.org/drawingml/2006/main" noGrp="1"/>
          </p:cNvSpPr>
          <p:nvPr/>
        </p:nvSpPr>
        <p:spPr>
          <a:xfrm xmlns:a="http://schemas.openxmlformats.org/drawingml/2006/main">
            <a:off x="5048250" y="1476375"/>
            <a:ext cx="1952625"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AUTHORITY</a:t>
            </a:r>
          </a:p>
        </p:txBody>
      </p:sp>
      <p:sp>
        <p:nvSpPr>
          <p:cNvPr id="10" name="">
            <a:extLst xmlns:a="http://schemas.openxmlformats.org/drawingml/2006/main">
              <a:ext uri="{FF2B5EF4-FFF2-40B4-BE49-F238E27FC236}">
                <a16:creationId xmlns:a16="http://schemas.microsoft.com/office/drawing/2014/main" id="{636CC929-CD3D-487C-A76C-36954ECC4CEC}"/>
              </a:ext>
            </a:extLst>
          </p:cNvPr>
          <p:cNvSpPr>
            <a:spLocks xmlns:a="http://schemas.openxmlformats.org/drawingml/2006/main" noGrp="1"/>
          </p:cNvSpPr>
          <p:nvPr/>
        </p:nvSpPr>
        <p:spPr>
          <a:xfrm xmlns:a="http://schemas.openxmlformats.org/drawingml/2006/main">
            <a:off x="7191375" y="1457325"/>
            <a:ext cx="40005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What may the alternate decide, spend, stop, close, or communicate?</a:t>
            </a:r>
          </a:p>
        </p:txBody>
      </p:sp>
      <p:sp>
        <p:nvSpPr>
          <p:cNvPr id="11" name="">
            <a:extLst xmlns:a="http://schemas.openxmlformats.org/drawingml/2006/main">
              <a:ext uri="{FF2B5EF4-FFF2-40B4-BE49-F238E27FC236}">
                <a16:creationId xmlns:a16="http://schemas.microsoft.com/office/drawing/2014/main" id="{21C808A8-8F9C-49FC-8E2B-6D05F26B0B34}"/>
              </a:ext>
            </a:extLst>
          </p:cNvPr>
          <p:cNvSpPr>
            <a:spLocks xmlns:a="http://schemas.openxmlformats.org/drawingml/2006/main" noGrp="1"/>
          </p:cNvSpPr>
          <p:nvPr/>
        </p:nvSpPr>
        <p:spPr>
          <a:xfrm xmlns:a="http://schemas.openxmlformats.org/drawingml/2006/main">
            <a:off x="5048250" y="2085975"/>
            <a:ext cx="6191250" cy="9525"/>
          </a:xfrm>
          <a:prstGeom xmlns:a="http://schemas.openxmlformats.org/drawingml/2006/main" prst="rect">
            <a:avLst/>
          </a:prstGeom>
          <a:solidFill xmlns:a="http://schemas.openxmlformats.org/drawingml/2006/main">
            <a:srgbClr val="DDD7CA"/>
          </a:solidFill>
          <a:ln xmlns:a="http://schemas.openxmlformats.org/drawingml/2006/main" w="0">
            <a:noFill/>
            <a:prstDash val="solid"/>
          </a:ln>
        </p:spPr>
      </p:sp>
      <p:sp>
        <p:nvSpPr>
          <p:cNvPr id="12" name="">
            <a:extLst xmlns:a="http://schemas.openxmlformats.org/drawingml/2006/main">
              <a:ext uri="{FF2B5EF4-FFF2-40B4-BE49-F238E27FC236}">
                <a16:creationId xmlns:a16="http://schemas.microsoft.com/office/drawing/2014/main" id="{67FCC47F-AAC7-4E69-A7E3-90C16FBC7B22}"/>
              </a:ext>
            </a:extLst>
          </p:cNvPr>
          <p:cNvSpPr>
            <a:spLocks xmlns:a="http://schemas.openxmlformats.org/drawingml/2006/main" noGrp="1"/>
          </p:cNvSpPr>
          <p:nvPr/>
        </p:nvSpPr>
        <p:spPr>
          <a:xfrm xmlns:a="http://schemas.openxmlformats.org/drawingml/2006/main">
            <a:off x="5048250" y="2295525"/>
            <a:ext cx="1952625"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ACCESS</a:t>
            </a:r>
          </a:p>
        </p:txBody>
      </p:sp>
      <p:sp>
        <p:nvSpPr>
          <p:cNvPr id="13" name="">
            <a:extLst xmlns:a="http://schemas.openxmlformats.org/drawingml/2006/main">
              <a:ext uri="{FF2B5EF4-FFF2-40B4-BE49-F238E27FC236}">
                <a16:creationId xmlns:a16="http://schemas.microsoft.com/office/drawing/2014/main" id="{F0ED901D-FA04-43CF-8A20-1EA8589B6CD1}"/>
              </a:ext>
            </a:extLst>
          </p:cNvPr>
          <p:cNvSpPr>
            <a:spLocks xmlns:a="http://schemas.openxmlformats.org/drawingml/2006/main" noGrp="1"/>
          </p:cNvSpPr>
          <p:nvPr/>
        </p:nvSpPr>
        <p:spPr>
          <a:xfrm xmlns:a="http://schemas.openxmlformats.org/drawingml/2006/main">
            <a:off x="7191375" y="2276475"/>
            <a:ext cx="40005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Can the alternate reach current plans, contacts, records, systems, and facilities?</a:t>
            </a:r>
          </a:p>
        </p:txBody>
      </p:sp>
      <p:sp>
        <p:nvSpPr>
          <p:cNvPr id="14" name="">
            <a:extLst xmlns:a="http://schemas.openxmlformats.org/drawingml/2006/main">
              <a:ext uri="{FF2B5EF4-FFF2-40B4-BE49-F238E27FC236}">
                <a16:creationId xmlns:a16="http://schemas.microsoft.com/office/drawing/2014/main" id="{34420002-4C06-4C7E-9E35-F40F241A00FD}"/>
              </a:ext>
            </a:extLst>
          </p:cNvPr>
          <p:cNvSpPr>
            <a:spLocks xmlns:a="http://schemas.openxmlformats.org/drawingml/2006/main" noGrp="1"/>
          </p:cNvSpPr>
          <p:nvPr/>
        </p:nvSpPr>
        <p:spPr>
          <a:xfrm xmlns:a="http://schemas.openxmlformats.org/drawingml/2006/main">
            <a:off x="5048250" y="2905125"/>
            <a:ext cx="6191250" cy="9525"/>
          </a:xfrm>
          <a:prstGeom xmlns:a="http://schemas.openxmlformats.org/drawingml/2006/main" prst="rect">
            <a:avLst/>
          </a:prstGeom>
          <a:solidFill xmlns:a="http://schemas.openxmlformats.org/drawingml/2006/main">
            <a:srgbClr val="DDD7CA"/>
          </a:solidFill>
          <a:ln xmlns:a="http://schemas.openxmlformats.org/drawingml/2006/main" w="0">
            <a:noFill/>
            <a:prstDash val="solid"/>
          </a:ln>
        </p:spPr>
      </p:sp>
      <p:sp>
        <p:nvSpPr>
          <p:cNvPr id="15" name="">
            <a:extLst xmlns:a="http://schemas.openxmlformats.org/drawingml/2006/main">
              <a:ext uri="{FF2B5EF4-FFF2-40B4-BE49-F238E27FC236}">
                <a16:creationId xmlns:a16="http://schemas.microsoft.com/office/drawing/2014/main" id="{B1CE7451-D698-41E4-8857-7BB9A0811B65}"/>
              </a:ext>
            </a:extLst>
          </p:cNvPr>
          <p:cNvSpPr>
            <a:spLocks xmlns:a="http://schemas.openxmlformats.org/drawingml/2006/main" noGrp="1"/>
          </p:cNvSpPr>
          <p:nvPr/>
        </p:nvSpPr>
        <p:spPr>
          <a:xfrm xmlns:a="http://schemas.openxmlformats.org/drawingml/2006/main">
            <a:off x="5048250" y="3114675"/>
            <a:ext cx="1952625"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COMPETENCE</a:t>
            </a:r>
          </a:p>
        </p:txBody>
      </p:sp>
      <p:sp>
        <p:nvSpPr>
          <p:cNvPr id="16" name="">
            <a:extLst xmlns:a="http://schemas.openxmlformats.org/drawingml/2006/main">
              <a:ext uri="{FF2B5EF4-FFF2-40B4-BE49-F238E27FC236}">
                <a16:creationId xmlns:a16="http://schemas.microsoft.com/office/drawing/2014/main" id="{A9990F52-D31F-46E3-891A-998C16AF2552}"/>
              </a:ext>
            </a:extLst>
          </p:cNvPr>
          <p:cNvSpPr>
            <a:spLocks xmlns:a="http://schemas.openxmlformats.org/drawingml/2006/main" noGrp="1"/>
          </p:cNvSpPr>
          <p:nvPr/>
        </p:nvSpPr>
        <p:spPr>
          <a:xfrm xmlns:a="http://schemas.openxmlformats.org/drawingml/2006/main">
            <a:off x="7191375" y="3095625"/>
            <a:ext cx="40005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Has the alternate completed role training and demonstrated the decisions?</a:t>
            </a:r>
          </a:p>
        </p:txBody>
      </p:sp>
      <p:sp>
        <p:nvSpPr>
          <p:cNvPr id="17" name="">
            <a:extLst xmlns:a="http://schemas.openxmlformats.org/drawingml/2006/main">
              <a:ext uri="{FF2B5EF4-FFF2-40B4-BE49-F238E27FC236}">
                <a16:creationId xmlns:a16="http://schemas.microsoft.com/office/drawing/2014/main" id="{15C9F303-83B3-4CCF-8659-AA2A5A3EB7E9}"/>
              </a:ext>
            </a:extLst>
          </p:cNvPr>
          <p:cNvSpPr>
            <a:spLocks xmlns:a="http://schemas.openxmlformats.org/drawingml/2006/main" noGrp="1"/>
          </p:cNvSpPr>
          <p:nvPr/>
        </p:nvSpPr>
        <p:spPr>
          <a:xfrm xmlns:a="http://schemas.openxmlformats.org/drawingml/2006/main">
            <a:off x="5048250" y="3724275"/>
            <a:ext cx="6191250" cy="9525"/>
          </a:xfrm>
          <a:prstGeom xmlns:a="http://schemas.openxmlformats.org/drawingml/2006/main" prst="rect">
            <a:avLst/>
          </a:prstGeom>
          <a:solidFill xmlns:a="http://schemas.openxmlformats.org/drawingml/2006/main">
            <a:srgbClr val="DDD7CA"/>
          </a:solidFill>
          <a:ln xmlns:a="http://schemas.openxmlformats.org/drawingml/2006/main" w="0">
            <a:noFill/>
            <a:prstDash val="solid"/>
          </a:ln>
        </p:spPr>
      </p:sp>
      <p:sp>
        <p:nvSpPr>
          <p:cNvPr id="18" name="">
            <a:extLst xmlns:a="http://schemas.openxmlformats.org/drawingml/2006/main">
              <a:ext uri="{FF2B5EF4-FFF2-40B4-BE49-F238E27FC236}">
                <a16:creationId xmlns:a16="http://schemas.microsoft.com/office/drawing/2014/main" id="{07E415EA-9DA2-4106-B735-F5276DC92CA6}"/>
              </a:ext>
            </a:extLst>
          </p:cNvPr>
          <p:cNvSpPr>
            <a:spLocks xmlns:a="http://schemas.openxmlformats.org/drawingml/2006/main" noGrp="1"/>
          </p:cNvSpPr>
          <p:nvPr/>
        </p:nvSpPr>
        <p:spPr>
          <a:xfrm xmlns:a="http://schemas.openxmlformats.org/drawingml/2006/main">
            <a:off x="5048250" y="3933825"/>
            <a:ext cx="1952625"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AVAILABILITY</a:t>
            </a:r>
          </a:p>
        </p:txBody>
      </p:sp>
      <p:sp>
        <p:nvSpPr>
          <p:cNvPr id="19" name="">
            <a:extLst xmlns:a="http://schemas.openxmlformats.org/drawingml/2006/main">
              <a:ext uri="{FF2B5EF4-FFF2-40B4-BE49-F238E27FC236}">
                <a16:creationId xmlns:a16="http://schemas.microsoft.com/office/drawing/2014/main" id="{60540DE8-520F-40AA-8D58-DE355082E179}"/>
              </a:ext>
            </a:extLst>
          </p:cNvPr>
          <p:cNvSpPr>
            <a:spLocks xmlns:a="http://schemas.openxmlformats.org/drawingml/2006/main" noGrp="1"/>
          </p:cNvSpPr>
          <p:nvPr/>
        </p:nvSpPr>
        <p:spPr>
          <a:xfrm xmlns:a="http://schemas.openxmlformats.org/drawingml/2006/main">
            <a:off x="7191375" y="3914775"/>
            <a:ext cx="40005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Is coverage confirmed through more than one channel?</a:t>
            </a:r>
          </a:p>
        </p:txBody>
      </p:sp>
      <p:sp>
        <p:nvSpPr>
          <p:cNvPr id="20" name="">
            <a:extLst xmlns:a="http://schemas.openxmlformats.org/drawingml/2006/main">
              <a:ext uri="{FF2B5EF4-FFF2-40B4-BE49-F238E27FC236}">
                <a16:creationId xmlns:a16="http://schemas.microsoft.com/office/drawing/2014/main" id="{CE47389A-2F38-4F53-A21D-F5079C557809}"/>
              </a:ext>
            </a:extLst>
          </p:cNvPr>
          <p:cNvSpPr>
            <a:spLocks xmlns:a="http://schemas.openxmlformats.org/drawingml/2006/main" noGrp="1"/>
          </p:cNvSpPr>
          <p:nvPr/>
        </p:nvSpPr>
        <p:spPr>
          <a:xfrm xmlns:a="http://schemas.openxmlformats.org/drawingml/2006/main">
            <a:off x="5048250" y="4543425"/>
            <a:ext cx="6191250" cy="9525"/>
          </a:xfrm>
          <a:prstGeom xmlns:a="http://schemas.openxmlformats.org/drawingml/2006/main" prst="rect">
            <a:avLst/>
          </a:prstGeom>
          <a:solidFill xmlns:a="http://schemas.openxmlformats.org/drawingml/2006/main">
            <a:srgbClr val="DDD7CA"/>
          </a:solidFill>
          <a:ln xmlns:a="http://schemas.openxmlformats.org/drawingml/2006/main" w="0">
            <a:noFill/>
            <a:prstDash val="solid"/>
          </a:ln>
        </p:spPr>
      </p:sp>
      <p:sp>
        <p:nvSpPr>
          <p:cNvPr id="21" name="">
            <a:extLst xmlns:a="http://schemas.openxmlformats.org/drawingml/2006/main">
              <a:ext uri="{FF2B5EF4-FFF2-40B4-BE49-F238E27FC236}">
                <a16:creationId xmlns:a16="http://schemas.microsoft.com/office/drawing/2014/main" id="{79435EB7-6C96-46A3-8955-49DD6E77A7F0}"/>
              </a:ext>
            </a:extLst>
          </p:cNvPr>
          <p:cNvSpPr>
            <a:spLocks xmlns:a="http://schemas.openxmlformats.org/drawingml/2006/main" noGrp="1"/>
          </p:cNvSpPr>
          <p:nvPr/>
        </p:nvSpPr>
        <p:spPr>
          <a:xfrm xmlns:a="http://schemas.openxmlformats.org/drawingml/2006/main">
            <a:off x="5048250" y="4752975"/>
            <a:ext cx="1952625"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HANDOFF</a:t>
            </a:r>
          </a:p>
        </p:txBody>
      </p:sp>
      <p:sp>
        <p:nvSpPr>
          <p:cNvPr id="22" name="">
            <a:extLst xmlns:a="http://schemas.openxmlformats.org/drawingml/2006/main">
              <a:ext uri="{FF2B5EF4-FFF2-40B4-BE49-F238E27FC236}">
                <a16:creationId xmlns:a16="http://schemas.microsoft.com/office/drawing/2014/main" id="{1568F36B-A18C-4050-A3BC-27D51DA2E712}"/>
              </a:ext>
            </a:extLst>
          </p:cNvPr>
          <p:cNvSpPr>
            <a:spLocks xmlns:a="http://schemas.openxmlformats.org/drawingml/2006/main" noGrp="1"/>
          </p:cNvSpPr>
          <p:nvPr/>
        </p:nvSpPr>
        <p:spPr>
          <a:xfrm xmlns:a="http://schemas.openxmlformats.org/drawingml/2006/main">
            <a:off x="7191375" y="4733925"/>
            <a:ext cx="40005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Can the primary transfer status, restrictions, resources, and next checkpoints?</a:t>
            </a:r>
          </a:p>
        </p:txBody>
      </p:sp>
      <p:sp>
        <p:nvSpPr>
          <p:cNvPr id="23" name="">
            <a:extLst xmlns:a="http://schemas.openxmlformats.org/drawingml/2006/main">
              <a:ext uri="{FF2B5EF4-FFF2-40B4-BE49-F238E27FC236}">
                <a16:creationId xmlns:a16="http://schemas.microsoft.com/office/drawing/2014/main" id="{FBA686D6-06DB-4B17-A993-85392066C3CF}"/>
              </a:ext>
            </a:extLst>
          </p:cNvPr>
          <p:cNvSpPr>
            <a:spLocks xmlns:a="http://schemas.openxmlformats.org/drawingml/2006/main" noGrp="1"/>
          </p:cNvSpPr>
          <p:nvPr/>
        </p:nvSpPr>
        <p:spPr>
          <a:xfrm xmlns:a="http://schemas.openxmlformats.org/drawingml/2006/main">
            <a:off x="5048250" y="5362575"/>
            <a:ext cx="6191250" cy="9525"/>
          </a:xfrm>
          <a:prstGeom xmlns:a="http://schemas.openxmlformats.org/drawingml/2006/main" prst="rect">
            <a:avLst/>
          </a:prstGeom>
          <a:solidFill xmlns:a="http://schemas.openxmlformats.org/drawingml/2006/main">
            <a:srgbClr val="DDD7CA"/>
          </a:solidFill>
          <a:ln xmlns:a="http://schemas.openxmlformats.org/drawingml/2006/main" w="0">
            <a:noFill/>
            <a:prstDash val="solid"/>
          </a:ln>
        </p:spPr>
      </p:sp>
      <p:sp>
        <p:nvSpPr>
          <p:cNvPr id="24" name="">
            <a:extLst xmlns:a="http://schemas.openxmlformats.org/drawingml/2006/main">
              <a:ext uri="{FF2B5EF4-FFF2-40B4-BE49-F238E27FC236}">
                <a16:creationId xmlns:a16="http://schemas.microsoft.com/office/drawing/2014/main" id="{9A2C303F-DFDD-4CB6-B743-FB3D042F7771}"/>
              </a:ext>
            </a:extLst>
          </p:cNvPr>
          <p:cNvSpPr>
            <a:spLocks xmlns:a="http://schemas.openxmlformats.org/drawingml/2006/main" noGrp="1"/>
          </p:cNvSpPr>
          <p:nvPr/>
        </p:nvSpPr>
        <p:spPr>
          <a:xfrm xmlns:a="http://schemas.openxmlformats.org/drawingml/2006/main">
            <a:off x="5048250" y="5562600"/>
            <a:ext cx="6191250" cy="47625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sp>
      <p:sp>
        <p:nvSpPr>
          <p:cNvPr id="25" name="">
            <a:extLst xmlns:a="http://schemas.openxmlformats.org/drawingml/2006/main">
              <a:ext uri="{FF2B5EF4-FFF2-40B4-BE49-F238E27FC236}">
                <a16:creationId xmlns:a16="http://schemas.microsoft.com/office/drawing/2014/main" id="{F4E19A22-635C-47E7-89A6-EAC3E115F587}"/>
              </a:ext>
            </a:extLst>
          </p:cNvPr>
          <p:cNvSpPr>
            <a:spLocks xmlns:a="http://schemas.openxmlformats.org/drawingml/2006/main" noGrp="1"/>
          </p:cNvSpPr>
          <p:nvPr/>
        </p:nvSpPr>
        <p:spPr>
          <a:xfrm xmlns:a="http://schemas.openxmlformats.org/drawingml/2006/main">
            <a:off x="5257800" y="5676900"/>
            <a:ext cx="57721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FFFFFF"/>
                </a:solidFill>
              </a:defRPr>
            </a:pPr>
            <a:r>
              <a:rPr sz="1275" b="1" i="0">
                <a:solidFill>
                  <a:srgbClr val="FFFFFF"/>
                </a:solidFill>
              </a:rPr>
              <a:t>Test the alternate in a scenario. Availability alone does not prove readiness.</a:t>
            </a:r>
          </a:p>
        </p:txBody>
      </p:sp>
    </p:spTree>
    <p:extLst>
      <p:ext uri="{BB962C8B-B14F-4D97-AF65-F5344CB8AC3E}">
        <p14:creationId xmlns:p14="http://schemas.microsoft.com/office/powerpoint/2010/main" val="681132871"/>
      </p:ext>
    </p:extLst>
  </p:cSld>
</p:sld>
</file>

<file path=ppt/slides/slide14.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3" name="">
            <a:extLst xmlns:a="http://schemas.openxmlformats.org/drawingml/2006/main">
              <a:ext uri="{FF2B5EF4-FFF2-40B4-BE49-F238E27FC236}">
                <a16:creationId xmlns:a16="http://schemas.microsoft.com/office/drawing/2014/main" id="{FAC74812-E1A5-4651-BE2D-7F7C6E3C3AA2}"/>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27875D4B-0567-4545-81CB-DF22EC7D1276}"/>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CRISIS COMMUNICATION</a:t>
            </a:r>
          </a:p>
        </p:txBody>
      </p:sp>
      <p:pic>
        <p:nvPicPr>
          <p:cNvPr id="25" name=""/>
          <p:cNvPicPr>
            <a:picLocks xmlns:a="http://schemas.openxmlformats.org/drawingml/2006/main" noChangeAspect="1"/>
          </p:cNvPicPr>
          <p:nvPr/>
        </p:nvPicPr>
        <p:blipFill>
          <a:blip xmlns:r="http://schemas.openxmlformats.org/officeDocument/2006/relationships" xmlns:a="http://schemas.openxmlformats.org/drawingml/2006/main" r:embed="R418558527e2749aa"/>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B6E57AF2-E495-46C2-9880-6249BCE60C4D}"/>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FA311253-7B45-440F-B946-DD6F48163936}"/>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14</a:t>
            </a:r>
          </a:p>
        </p:txBody>
      </p:sp>
      <p:sp>
        <p:nvSpPr>
          <p:cNvPr id="6" name="">
            <a:extLst xmlns:a="http://schemas.openxmlformats.org/drawingml/2006/main">
              <a:ext uri="{FF2B5EF4-FFF2-40B4-BE49-F238E27FC236}">
                <a16:creationId xmlns:a16="http://schemas.microsoft.com/office/drawing/2014/main" id="{BCEA5553-6B35-4B2B-AD83-6E8486EC8FF9}"/>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Say what is known, what action people should take, and when the next update arrives</a:t>
            </a:r>
          </a:p>
        </p:txBody>
      </p:sp>
      <p:sp>
        <p:nvSpPr>
          <p:cNvPr id="7" name="">
            <a:extLst xmlns:a="http://schemas.openxmlformats.org/drawingml/2006/main">
              <a:ext uri="{FF2B5EF4-FFF2-40B4-BE49-F238E27FC236}">
                <a16:creationId xmlns:a16="http://schemas.microsoft.com/office/drawing/2014/main" id="{E9F0B1C8-6C3C-481D-9FC8-CD615267488D}"/>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0" name=""/>
          <p:cNvPicPr>
            <a:picLocks xmlns:a="http://schemas.openxmlformats.org/drawingml/2006/main" noChangeAspect="1"/>
          </p:cNvPicPr>
          <p:nvPr/>
        </p:nvPicPr>
        <p:blipFill>
          <a:blip xmlns:r="http://schemas.openxmlformats.org/officeDocument/2006/relationships" xmlns:a="http://schemas.openxmlformats.org/drawingml/2006/main" r:embed="R117775b7025c4123"/>
          <a:stretch xmlns:a="http://schemas.openxmlformats.org/drawingml/2006/main"/>
        </p:blipFill>
        <p:spPr>
          <a:xfrm xmlns:a="http://schemas.openxmlformats.org/drawingml/2006/main">
            <a:off x="811357"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ECF5A37F-6C95-4FC5-A194-FCDFEA483982}"/>
              </a:ext>
            </a:extLst>
          </p:cNvPr>
          <p:cNvSpPr>
            <a:spLocks xmlns:a="http://schemas.openxmlformats.org/drawingml/2006/main" noGrp="1"/>
          </p:cNvSpPr>
          <p:nvPr/>
        </p:nvSpPr>
        <p:spPr>
          <a:xfrm xmlns:a="http://schemas.openxmlformats.org/drawingml/2006/main">
            <a:off x="5000625" y="1476375"/>
            <a:ext cx="2857500" cy="400050"/>
          </a:xfrm>
          <a:prstGeom xmlns:a="http://schemas.openxmlformats.org/drawingml/2006/main" prst="roundRect">
            <a:avLst>
              <a:gd name="adj" fmla="val 47619"/>
            </a:avLst>
          </a:prstGeom>
          <a:solidFill xmlns:a="http://schemas.openxmlformats.org/drawingml/2006/main">
            <a:srgbClr val="203A5F"/>
          </a:solidFill>
          <a:ln xmlns:a="http://schemas.openxmlformats.org/drawingml/2006/main" w="9525">
            <a:solidFill>
              <a:srgbClr val="203A5F"/>
            </a:solidFill>
            <a:prstDash val="solid"/>
          </a:ln>
        </p:spPr>
      </p:sp>
      <p:sp>
        <p:nvSpPr>
          <p:cNvPr id="10" name="">
            <a:extLst xmlns:a="http://schemas.openxmlformats.org/drawingml/2006/main">
              <a:ext uri="{FF2B5EF4-FFF2-40B4-BE49-F238E27FC236}">
                <a16:creationId xmlns:a16="http://schemas.microsoft.com/office/drawing/2014/main" id="{80666BF8-15A1-47A9-9298-8A7A6C8392BB}"/>
              </a:ext>
            </a:extLst>
          </p:cNvPr>
          <p:cNvSpPr>
            <a:spLocks xmlns:a="http://schemas.openxmlformats.org/drawingml/2006/main" noGrp="1"/>
          </p:cNvSpPr>
          <p:nvPr/>
        </p:nvSpPr>
        <p:spPr>
          <a:xfrm xmlns:a="http://schemas.openxmlformats.org/drawingml/2006/main">
            <a:off x="5095875" y="1552575"/>
            <a:ext cx="2667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Employees &amp; backup leaders</a:t>
            </a:r>
          </a:p>
        </p:txBody>
      </p:sp>
      <p:sp>
        <p:nvSpPr>
          <p:cNvPr id="11" name="">
            <a:extLst xmlns:a="http://schemas.openxmlformats.org/drawingml/2006/main">
              <a:ext uri="{FF2B5EF4-FFF2-40B4-BE49-F238E27FC236}">
                <a16:creationId xmlns:a16="http://schemas.microsoft.com/office/drawing/2014/main" id="{ED5EE663-4547-4B44-9EE9-BBB155E86446}"/>
              </a:ext>
            </a:extLst>
          </p:cNvPr>
          <p:cNvSpPr>
            <a:spLocks xmlns:a="http://schemas.openxmlformats.org/drawingml/2006/main" noGrp="1"/>
          </p:cNvSpPr>
          <p:nvPr/>
        </p:nvSpPr>
        <p:spPr>
          <a:xfrm xmlns:a="http://schemas.openxmlformats.org/drawingml/2006/main">
            <a:off x="8143875" y="1476375"/>
            <a:ext cx="2857500" cy="400050"/>
          </a:xfrm>
          <a:prstGeom xmlns:a="http://schemas.openxmlformats.org/drawingml/2006/main" prst="roundRect">
            <a:avLst>
              <a:gd name="adj" fmla="val 47619"/>
            </a:avLst>
          </a:prstGeom>
          <a:solidFill xmlns:a="http://schemas.openxmlformats.org/drawingml/2006/main">
            <a:srgbClr val="203A5F"/>
          </a:solidFill>
          <a:ln xmlns:a="http://schemas.openxmlformats.org/drawingml/2006/main" w="9525">
            <a:solidFill>
              <a:srgbClr val="203A5F"/>
            </a:solidFill>
            <a:prstDash val="solid"/>
          </a:ln>
        </p:spPr>
      </p:sp>
      <p:sp>
        <p:nvSpPr>
          <p:cNvPr id="12" name="">
            <a:extLst xmlns:a="http://schemas.openxmlformats.org/drawingml/2006/main">
              <a:ext uri="{FF2B5EF4-FFF2-40B4-BE49-F238E27FC236}">
                <a16:creationId xmlns:a16="http://schemas.microsoft.com/office/drawing/2014/main" id="{2D069BE1-EC40-41F0-99AD-8522627EFF45}"/>
              </a:ext>
            </a:extLst>
          </p:cNvPr>
          <p:cNvSpPr>
            <a:spLocks xmlns:a="http://schemas.openxmlformats.org/drawingml/2006/main" noGrp="1"/>
          </p:cNvSpPr>
          <p:nvPr/>
        </p:nvSpPr>
        <p:spPr>
          <a:xfrm xmlns:a="http://schemas.openxmlformats.org/drawingml/2006/main">
            <a:off x="8239125" y="1552575"/>
            <a:ext cx="2667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Guests • reservations • events</a:t>
            </a:r>
          </a:p>
        </p:txBody>
      </p:sp>
      <p:sp>
        <p:nvSpPr>
          <p:cNvPr id="13" name="">
            <a:extLst xmlns:a="http://schemas.openxmlformats.org/drawingml/2006/main">
              <a:ext uri="{FF2B5EF4-FFF2-40B4-BE49-F238E27FC236}">
                <a16:creationId xmlns:a16="http://schemas.microsoft.com/office/drawing/2014/main" id="{C72E75F8-284E-44BE-8052-61C12DEB259F}"/>
              </a:ext>
            </a:extLst>
          </p:cNvPr>
          <p:cNvSpPr>
            <a:spLocks xmlns:a="http://schemas.openxmlformats.org/drawingml/2006/main" noGrp="1"/>
          </p:cNvSpPr>
          <p:nvPr/>
        </p:nvSpPr>
        <p:spPr>
          <a:xfrm xmlns:a="http://schemas.openxmlformats.org/drawingml/2006/main">
            <a:off x="5000625" y="2257425"/>
            <a:ext cx="2857500" cy="400050"/>
          </a:xfrm>
          <a:prstGeom xmlns:a="http://schemas.openxmlformats.org/drawingml/2006/main" prst="roundRect">
            <a:avLst>
              <a:gd name="adj" fmla="val 47619"/>
            </a:avLst>
          </a:prstGeom>
          <a:solidFill xmlns:a="http://schemas.openxmlformats.org/drawingml/2006/main">
            <a:srgbClr val="4E789B"/>
          </a:solidFill>
          <a:ln xmlns:a="http://schemas.openxmlformats.org/drawingml/2006/main" w="9525">
            <a:solidFill>
              <a:srgbClr val="4E789B"/>
            </a:solidFill>
            <a:prstDash val="solid"/>
          </a:ln>
        </p:spPr>
      </p:sp>
      <p:sp>
        <p:nvSpPr>
          <p:cNvPr id="14" name="">
            <a:extLst xmlns:a="http://schemas.openxmlformats.org/drawingml/2006/main">
              <a:ext uri="{FF2B5EF4-FFF2-40B4-BE49-F238E27FC236}">
                <a16:creationId xmlns:a16="http://schemas.microsoft.com/office/drawing/2014/main" id="{74956858-B478-443F-BE5E-CB14CC4620E1}"/>
              </a:ext>
            </a:extLst>
          </p:cNvPr>
          <p:cNvSpPr>
            <a:spLocks xmlns:a="http://schemas.openxmlformats.org/drawingml/2006/main" noGrp="1"/>
          </p:cNvSpPr>
          <p:nvPr/>
        </p:nvSpPr>
        <p:spPr>
          <a:xfrm xmlns:a="http://schemas.openxmlformats.org/drawingml/2006/main">
            <a:off x="5095875" y="2333625"/>
            <a:ext cx="2667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Emergency services &amp; authorities</a:t>
            </a:r>
          </a:p>
        </p:txBody>
      </p:sp>
      <p:sp>
        <p:nvSpPr>
          <p:cNvPr id="15" name="">
            <a:extLst xmlns:a="http://schemas.openxmlformats.org/drawingml/2006/main">
              <a:ext uri="{FF2B5EF4-FFF2-40B4-BE49-F238E27FC236}">
                <a16:creationId xmlns:a16="http://schemas.microsoft.com/office/drawing/2014/main" id="{7B12BB6D-769C-4F7A-AE6D-2E3B80333596}"/>
              </a:ext>
            </a:extLst>
          </p:cNvPr>
          <p:cNvSpPr>
            <a:spLocks xmlns:a="http://schemas.openxmlformats.org/drawingml/2006/main" noGrp="1"/>
          </p:cNvSpPr>
          <p:nvPr/>
        </p:nvSpPr>
        <p:spPr>
          <a:xfrm xmlns:a="http://schemas.openxmlformats.org/drawingml/2006/main">
            <a:off x="8143875" y="2257425"/>
            <a:ext cx="2857500" cy="400050"/>
          </a:xfrm>
          <a:prstGeom xmlns:a="http://schemas.openxmlformats.org/drawingml/2006/main" prst="roundRect">
            <a:avLst>
              <a:gd name="adj" fmla="val 47619"/>
            </a:avLst>
          </a:prstGeom>
          <a:solidFill xmlns:a="http://schemas.openxmlformats.org/drawingml/2006/main">
            <a:srgbClr val="4E789B"/>
          </a:solidFill>
          <a:ln xmlns:a="http://schemas.openxmlformats.org/drawingml/2006/main" w="9525">
            <a:solidFill>
              <a:srgbClr val="4E789B"/>
            </a:solidFill>
            <a:prstDash val="solid"/>
          </a:ln>
        </p:spPr>
      </p:sp>
      <p:sp>
        <p:nvSpPr>
          <p:cNvPr id="16" name="">
            <a:extLst xmlns:a="http://schemas.openxmlformats.org/drawingml/2006/main">
              <a:ext uri="{FF2B5EF4-FFF2-40B4-BE49-F238E27FC236}">
                <a16:creationId xmlns:a16="http://schemas.microsoft.com/office/drawing/2014/main" id="{DD22B3BA-8660-4313-AC8A-1BB24F9DACEC}"/>
              </a:ext>
            </a:extLst>
          </p:cNvPr>
          <p:cNvSpPr>
            <a:spLocks xmlns:a="http://schemas.openxmlformats.org/drawingml/2006/main" noGrp="1"/>
          </p:cNvSpPr>
          <p:nvPr/>
        </p:nvSpPr>
        <p:spPr>
          <a:xfrm xmlns:a="http://schemas.openxmlformats.org/drawingml/2006/main">
            <a:off x="8239125" y="2333625"/>
            <a:ext cx="2667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Utilities • landlord • insurer • counsel</a:t>
            </a:r>
          </a:p>
        </p:txBody>
      </p:sp>
      <p:sp>
        <p:nvSpPr>
          <p:cNvPr id="17" name="">
            <a:extLst xmlns:a="http://schemas.openxmlformats.org/drawingml/2006/main">
              <a:ext uri="{FF2B5EF4-FFF2-40B4-BE49-F238E27FC236}">
                <a16:creationId xmlns:a16="http://schemas.microsoft.com/office/drawing/2014/main" id="{0BEF7289-D6A0-4526-A9B9-7F5889CB4D86}"/>
              </a:ext>
            </a:extLst>
          </p:cNvPr>
          <p:cNvSpPr>
            <a:spLocks xmlns:a="http://schemas.openxmlformats.org/drawingml/2006/main" noGrp="1"/>
          </p:cNvSpPr>
          <p:nvPr/>
        </p:nvSpPr>
        <p:spPr>
          <a:xfrm xmlns:a="http://schemas.openxmlformats.org/drawingml/2006/main">
            <a:off x="5000625" y="3038475"/>
            <a:ext cx="2857500" cy="400050"/>
          </a:xfrm>
          <a:prstGeom xmlns:a="http://schemas.openxmlformats.org/drawingml/2006/main" prst="roundRect">
            <a:avLst>
              <a:gd name="adj" fmla="val 47619"/>
            </a:avLst>
          </a:prstGeom>
          <a:solidFill xmlns:a="http://schemas.openxmlformats.org/drawingml/2006/main">
            <a:srgbClr val="A98432"/>
          </a:solidFill>
          <a:ln xmlns:a="http://schemas.openxmlformats.org/drawingml/2006/main" w="9525">
            <a:solidFill>
              <a:srgbClr val="A98432"/>
            </a:solidFill>
            <a:prstDash val="solid"/>
          </a:ln>
        </p:spPr>
      </p:sp>
      <p:sp>
        <p:nvSpPr>
          <p:cNvPr id="18" name="">
            <a:extLst xmlns:a="http://schemas.openxmlformats.org/drawingml/2006/main">
              <a:ext uri="{FF2B5EF4-FFF2-40B4-BE49-F238E27FC236}">
                <a16:creationId xmlns:a16="http://schemas.microsoft.com/office/drawing/2014/main" id="{CDD52B18-2E7F-4EE5-BD51-3C48AD440FEB}"/>
              </a:ext>
            </a:extLst>
          </p:cNvPr>
          <p:cNvSpPr>
            <a:spLocks xmlns:a="http://schemas.openxmlformats.org/drawingml/2006/main" noGrp="1"/>
          </p:cNvSpPr>
          <p:nvPr/>
        </p:nvSpPr>
        <p:spPr>
          <a:xfrm xmlns:a="http://schemas.openxmlformats.org/drawingml/2006/main">
            <a:off x="5095875" y="3114675"/>
            <a:ext cx="2667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Suppliers • payment • technology</a:t>
            </a:r>
          </a:p>
        </p:txBody>
      </p:sp>
      <p:sp>
        <p:nvSpPr>
          <p:cNvPr id="19" name="">
            <a:extLst xmlns:a="http://schemas.openxmlformats.org/drawingml/2006/main">
              <a:ext uri="{FF2B5EF4-FFF2-40B4-BE49-F238E27FC236}">
                <a16:creationId xmlns:a16="http://schemas.microsoft.com/office/drawing/2014/main" id="{0AB3827C-F3FC-43F2-A53E-19B932C7DBF9}"/>
              </a:ext>
            </a:extLst>
          </p:cNvPr>
          <p:cNvSpPr>
            <a:spLocks xmlns:a="http://schemas.openxmlformats.org/drawingml/2006/main" noGrp="1"/>
          </p:cNvSpPr>
          <p:nvPr/>
        </p:nvSpPr>
        <p:spPr>
          <a:xfrm xmlns:a="http://schemas.openxmlformats.org/drawingml/2006/main">
            <a:off x="8143875" y="3038475"/>
            <a:ext cx="2857500" cy="400050"/>
          </a:xfrm>
          <a:prstGeom xmlns:a="http://schemas.openxmlformats.org/drawingml/2006/main" prst="roundRect">
            <a:avLst>
              <a:gd name="adj" fmla="val 47619"/>
            </a:avLst>
          </a:prstGeom>
          <a:solidFill xmlns:a="http://schemas.openxmlformats.org/drawingml/2006/main">
            <a:srgbClr val="A98432"/>
          </a:solidFill>
          <a:ln xmlns:a="http://schemas.openxmlformats.org/drawingml/2006/main" w="9525">
            <a:solidFill>
              <a:srgbClr val="A98432"/>
            </a:solidFill>
            <a:prstDash val="solid"/>
          </a:ln>
        </p:spPr>
      </p:sp>
      <p:sp>
        <p:nvSpPr>
          <p:cNvPr id="20" name="">
            <a:extLst xmlns:a="http://schemas.openxmlformats.org/drawingml/2006/main">
              <a:ext uri="{FF2B5EF4-FFF2-40B4-BE49-F238E27FC236}">
                <a16:creationId xmlns:a16="http://schemas.microsoft.com/office/drawing/2014/main" id="{5161B8AA-CAF8-411D-9EC4-5DAE756BAE3C}"/>
              </a:ext>
            </a:extLst>
          </p:cNvPr>
          <p:cNvSpPr>
            <a:spLocks xmlns:a="http://schemas.openxmlformats.org/drawingml/2006/main" noGrp="1"/>
          </p:cNvSpPr>
          <p:nvPr/>
        </p:nvSpPr>
        <p:spPr>
          <a:xfrm xmlns:a="http://schemas.openxmlformats.org/drawingml/2006/main">
            <a:off x="8239125" y="3114675"/>
            <a:ext cx="2667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Community • media • social channels</a:t>
            </a:r>
          </a:p>
        </p:txBody>
      </p:sp>
      <p:sp>
        <p:nvSpPr>
          <p:cNvPr id="21" name="">
            <a:extLst xmlns:a="http://schemas.openxmlformats.org/drawingml/2006/main">
              <a:ext uri="{FF2B5EF4-FFF2-40B4-BE49-F238E27FC236}">
                <a16:creationId xmlns:a16="http://schemas.microsoft.com/office/drawing/2014/main" id="{4754B31C-349A-45AE-8DC3-9FE7D3429D32}"/>
              </a:ext>
            </a:extLst>
          </p:cNvPr>
          <p:cNvSpPr>
            <a:spLocks xmlns:a="http://schemas.openxmlformats.org/drawingml/2006/main" noGrp="1"/>
          </p:cNvSpPr>
          <p:nvPr/>
        </p:nvSpPr>
        <p:spPr>
          <a:xfrm xmlns:a="http://schemas.openxmlformats.org/drawingml/2006/main">
            <a:off x="5143500" y="4000500"/>
            <a:ext cx="57150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650" b="1" i="0">
                <a:solidFill>
                  <a:srgbClr val="9A4A3C"/>
                </a:solidFill>
              </a:defRPr>
            </a:pPr>
            <a:r>
              <a:rPr sz="1650" b="1" i="0">
                <a:solidFill>
                  <a:srgbClr val="9A4A3C"/>
                </a:solidFill>
              </a:rPr>
              <a:t>MESSAGE STANDARD</a:t>
            </a:r>
          </a:p>
        </p:txBody>
      </p:sp>
      <p:sp>
        <p:nvSpPr>
          <p:cNvPr id="22" name="">
            <a:extLst xmlns:a="http://schemas.openxmlformats.org/drawingml/2006/main">
              <a:ext uri="{FF2B5EF4-FFF2-40B4-BE49-F238E27FC236}">
                <a16:creationId xmlns:a16="http://schemas.microsoft.com/office/drawing/2014/main" id="{567DBDA4-22C7-4038-88AF-93104234FDE0}"/>
              </a:ext>
            </a:extLst>
          </p:cNvPr>
          <p:cNvSpPr>
            <a:spLocks xmlns:a="http://schemas.openxmlformats.org/drawingml/2006/main" noGrp="1"/>
          </p:cNvSpPr>
          <p:nvPr/>
        </p:nvSpPr>
        <p:spPr>
          <a:xfrm xmlns:a="http://schemas.openxmlformats.org/drawingml/2006/main">
            <a:off x="5286375" y="4457700"/>
            <a:ext cx="5429250" cy="1524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 Verified facts and unknowns</a:t>
            </a:r>
          </a:p>
          <a:p xmlns:a="http://schemas.openxmlformats.org/drawingml/2006/main">
            <a:pPr algn="l">
              <a:defRPr sz="1350" b="0" i="0">
                <a:solidFill>
                  <a:srgbClr val="17202B"/>
                </a:solidFill>
              </a:defRPr>
            </a:pPr>
            <a:r>
              <a:rPr sz="1350" b="0" i="0">
                <a:solidFill>
                  <a:srgbClr val="17202B"/>
                </a:solidFill>
              </a:rPr>
              <a:t>• Safety or service instruction</a:t>
            </a:r>
          </a:p>
          <a:p xmlns:a="http://schemas.openxmlformats.org/drawingml/2006/main">
            <a:pPr algn="l">
              <a:defRPr sz="1350" b="0" i="0">
                <a:solidFill>
                  <a:srgbClr val="17202B"/>
                </a:solidFill>
              </a:defRPr>
            </a:pPr>
            <a:r>
              <a:rPr sz="1350" b="0" i="0">
                <a:solidFill>
                  <a:srgbClr val="17202B"/>
                </a:solidFill>
              </a:rPr>
              <a:t>• Approved owner, channel, and audience</a:t>
            </a:r>
          </a:p>
          <a:p xmlns:a="http://schemas.openxmlformats.org/drawingml/2006/main">
            <a:pPr algn="l">
              <a:defRPr sz="1350" b="0" i="0">
                <a:solidFill>
                  <a:srgbClr val="17202B"/>
                </a:solidFill>
              </a:defRPr>
            </a:pPr>
            <a:r>
              <a:rPr sz="1350" b="0" i="0">
                <a:solidFill>
                  <a:srgbClr val="17202B"/>
                </a:solidFill>
              </a:rPr>
              <a:t>• Privacy, security, claims, and investigation control</a:t>
            </a:r>
          </a:p>
          <a:p xmlns:a="http://schemas.openxmlformats.org/drawingml/2006/main">
            <a:pPr algn="l">
              <a:defRPr sz="1350" b="0" i="0">
                <a:solidFill>
                  <a:srgbClr val="17202B"/>
                </a:solidFill>
              </a:defRPr>
            </a:pPr>
            <a:r>
              <a:rPr sz="1350" b="0" i="0">
                <a:solidFill>
                  <a:srgbClr val="17202B"/>
                </a:solidFill>
              </a:rPr>
              <a:t>• Correction method and next-update time</a:t>
            </a:r>
          </a:p>
          <a:p xmlns:a="http://schemas.openxmlformats.org/drawingml/2006/main">
            <a:pPr algn="l">
              <a:defRPr sz="1350" b="0" i="0">
                <a:solidFill>
                  <a:srgbClr val="17202B"/>
                </a:solidFill>
              </a:defRPr>
            </a:pPr>
            <a:r>
              <a:rPr sz="1350" b="0" i="0">
                <a:solidFill>
                  <a:srgbClr val="17202B"/>
                </a:solidFill>
              </a:rPr>
              <a:t>• Accessible and language-appropriate support</a:t>
            </a:r>
          </a:p>
        </p:txBody>
      </p:sp>
    </p:spTree>
    <p:extLst>
      <p:ext uri="{BB962C8B-B14F-4D97-AF65-F5344CB8AC3E}">
        <p14:creationId xmlns:p14="http://schemas.microsoft.com/office/powerpoint/2010/main" val="1761297400"/>
      </p:ext>
    </p:extLst>
  </p:cSld>
</p:sld>
</file>

<file path=ppt/slides/slide15.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9" name="">
            <a:extLst xmlns:a="http://schemas.openxmlformats.org/drawingml/2006/main">
              <a:ext uri="{FF2B5EF4-FFF2-40B4-BE49-F238E27FC236}">
                <a16:creationId xmlns:a16="http://schemas.microsoft.com/office/drawing/2014/main" id="{E447926B-B764-4D97-AC4A-495D380D0C8C}"/>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054A202E-8228-4EC8-BDD5-E49F7062F0EE}"/>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INCIDENT COMMAND &amp; DECISIONS</a:t>
            </a:r>
          </a:p>
        </p:txBody>
      </p:sp>
      <p:pic>
        <p:nvPicPr>
          <p:cNvPr id="31" name=""/>
          <p:cNvPicPr>
            <a:picLocks xmlns:a="http://schemas.openxmlformats.org/drawingml/2006/main" noChangeAspect="1"/>
          </p:cNvPicPr>
          <p:nvPr/>
        </p:nvPicPr>
        <p:blipFill>
          <a:blip xmlns:r="http://schemas.openxmlformats.org/officeDocument/2006/relationships" xmlns:a="http://schemas.openxmlformats.org/drawingml/2006/main" r:embed="R1a3e7c3e7f6b451e"/>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7539F931-E573-4DD0-B38C-998AC0AEB13E}"/>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DE53493E-8E04-4304-A9C8-D9380A9F39A4}"/>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15</a:t>
            </a:r>
          </a:p>
        </p:txBody>
      </p:sp>
      <p:sp>
        <p:nvSpPr>
          <p:cNvPr id="6" name="">
            <a:extLst xmlns:a="http://schemas.openxmlformats.org/drawingml/2006/main">
              <a:ext uri="{FF2B5EF4-FFF2-40B4-BE49-F238E27FC236}">
                <a16:creationId xmlns:a16="http://schemas.microsoft.com/office/drawing/2014/main" id="{3CCE4BA8-AECF-4D11-9169-8DA6517520FB}"/>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One operating picture keeps the event from fragmenting across departments</a:t>
            </a:r>
          </a:p>
        </p:txBody>
      </p:sp>
      <p:sp>
        <p:nvSpPr>
          <p:cNvPr id="7" name="">
            <a:extLst xmlns:a="http://schemas.openxmlformats.org/drawingml/2006/main">
              <a:ext uri="{FF2B5EF4-FFF2-40B4-BE49-F238E27FC236}">
                <a16:creationId xmlns:a16="http://schemas.microsoft.com/office/drawing/2014/main" id="{051BAF8C-C23F-4007-8F29-D627F58C1A6D}"/>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6" name=""/>
          <p:cNvPicPr>
            <a:picLocks xmlns:a="http://schemas.openxmlformats.org/drawingml/2006/main" noChangeAspect="1"/>
          </p:cNvPicPr>
          <p:nvPr/>
        </p:nvPicPr>
        <p:blipFill>
          <a:blip xmlns:r="http://schemas.openxmlformats.org/officeDocument/2006/relationships" xmlns:a="http://schemas.openxmlformats.org/drawingml/2006/main" r:embed="R2a04948bf2904c5b"/>
          <a:stretch xmlns:a="http://schemas.openxmlformats.org/drawingml/2006/main"/>
        </p:blipFill>
        <p:spPr>
          <a:xfrm xmlns:a="http://schemas.openxmlformats.org/drawingml/2006/main">
            <a:off x="811357"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6CFAD06E-E51A-4C81-8432-739E8252C2B5}"/>
              </a:ext>
            </a:extLst>
          </p:cNvPr>
          <p:cNvSpPr>
            <a:spLocks xmlns:a="http://schemas.openxmlformats.org/drawingml/2006/main" noGrp="1"/>
          </p:cNvSpPr>
          <p:nvPr/>
        </p:nvSpPr>
        <p:spPr>
          <a:xfrm xmlns:a="http://schemas.openxmlformats.org/drawingml/2006/main">
            <a:off x="5000625" y="1476375"/>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19050">
            <a:solidFill>
              <a:srgbClr val="13233B"/>
            </a:solidFill>
            <a:prstDash val="solid"/>
          </a:ln>
        </p:spPr>
      </p:sp>
      <p:sp>
        <p:nvSpPr>
          <p:cNvPr id="10" name="">
            <a:extLst xmlns:a="http://schemas.openxmlformats.org/drawingml/2006/main">
              <a:ext uri="{FF2B5EF4-FFF2-40B4-BE49-F238E27FC236}">
                <a16:creationId xmlns:a16="http://schemas.microsoft.com/office/drawing/2014/main" id="{C08FC6BF-6D90-4F2D-AAD8-DBBDBE824873}"/>
              </a:ext>
            </a:extLst>
          </p:cNvPr>
          <p:cNvSpPr>
            <a:spLocks xmlns:a="http://schemas.openxmlformats.org/drawingml/2006/main" noGrp="1"/>
          </p:cNvSpPr>
          <p:nvPr/>
        </p:nvSpPr>
        <p:spPr>
          <a:xfrm xmlns:a="http://schemas.openxmlformats.org/drawingml/2006/main">
            <a:off x="5133975" y="1600200"/>
            <a:ext cx="259080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INCIDENT LEAD</a:t>
            </a:r>
          </a:p>
        </p:txBody>
      </p:sp>
      <p:sp>
        <p:nvSpPr>
          <p:cNvPr id="11" name="">
            <a:extLst xmlns:a="http://schemas.openxmlformats.org/drawingml/2006/main">
              <a:ext uri="{FF2B5EF4-FFF2-40B4-BE49-F238E27FC236}">
                <a16:creationId xmlns:a16="http://schemas.microsoft.com/office/drawing/2014/main" id="{CFEC8B11-5848-4ACB-8B46-9128A25134E4}"/>
              </a:ext>
            </a:extLst>
          </p:cNvPr>
          <p:cNvSpPr>
            <a:spLocks xmlns:a="http://schemas.openxmlformats.org/drawingml/2006/main" noGrp="1"/>
          </p:cNvSpPr>
          <p:nvPr/>
        </p:nvSpPr>
        <p:spPr>
          <a:xfrm xmlns:a="http://schemas.openxmlformats.org/drawingml/2006/main">
            <a:off x="5191125" y="1990725"/>
            <a:ext cx="2476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Life safety • objectives • decision rhythm</a:t>
            </a:r>
          </a:p>
        </p:txBody>
      </p:sp>
      <p:sp>
        <p:nvSpPr>
          <p:cNvPr id="12" name="">
            <a:extLst xmlns:a="http://schemas.openxmlformats.org/drawingml/2006/main">
              <a:ext uri="{FF2B5EF4-FFF2-40B4-BE49-F238E27FC236}">
                <a16:creationId xmlns:a16="http://schemas.microsoft.com/office/drawing/2014/main" id="{7AC44EDA-C71C-4F0C-B645-2AAF93BF4F3F}"/>
              </a:ext>
            </a:extLst>
          </p:cNvPr>
          <p:cNvSpPr>
            <a:spLocks xmlns:a="http://schemas.openxmlformats.org/drawingml/2006/main" noGrp="1"/>
          </p:cNvSpPr>
          <p:nvPr/>
        </p:nvSpPr>
        <p:spPr>
          <a:xfrm xmlns:a="http://schemas.openxmlformats.org/drawingml/2006/main">
            <a:off x="8143875" y="1476375"/>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19050">
            <a:solidFill>
              <a:srgbClr val="9A4A3C"/>
            </a:solidFill>
            <a:prstDash val="solid"/>
          </a:ln>
        </p:spPr>
      </p:sp>
      <p:sp>
        <p:nvSpPr>
          <p:cNvPr id="13" name="">
            <a:extLst xmlns:a="http://schemas.openxmlformats.org/drawingml/2006/main">
              <a:ext uri="{FF2B5EF4-FFF2-40B4-BE49-F238E27FC236}">
                <a16:creationId xmlns:a16="http://schemas.microsoft.com/office/drawing/2014/main" id="{2C444614-7E62-48B1-8C7A-C507FFD07B3C}"/>
              </a:ext>
            </a:extLst>
          </p:cNvPr>
          <p:cNvSpPr>
            <a:spLocks xmlns:a="http://schemas.openxmlformats.org/drawingml/2006/main" noGrp="1"/>
          </p:cNvSpPr>
          <p:nvPr/>
        </p:nvSpPr>
        <p:spPr>
          <a:xfrm xmlns:a="http://schemas.openxmlformats.org/drawingml/2006/main">
            <a:off x="8277225" y="1600200"/>
            <a:ext cx="259080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9A4A3C"/>
                </a:solidFill>
              </a:defRPr>
            </a:pPr>
            <a:r>
              <a:rPr sz="1200" b="1" i="0">
                <a:solidFill>
                  <a:srgbClr val="9A4A3C"/>
                </a:solidFill>
              </a:rPr>
              <a:t>SAFETY / OPERATIONS</a:t>
            </a:r>
          </a:p>
        </p:txBody>
      </p:sp>
      <p:sp>
        <p:nvSpPr>
          <p:cNvPr id="14" name="">
            <a:extLst xmlns:a="http://schemas.openxmlformats.org/drawingml/2006/main">
              <a:ext uri="{FF2B5EF4-FFF2-40B4-BE49-F238E27FC236}">
                <a16:creationId xmlns:a16="http://schemas.microsoft.com/office/drawing/2014/main" id="{3FC13FE4-071F-4505-9F2B-5AE3B4D66D9B}"/>
              </a:ext>
            </a:extLst>
          </p:cNvPr>
          <p:cNvSpPr>
            <a:spLocks xmlns:a="http://schemas.openxmlformats.org/drawingml/2006/main" noGrp="1"/>
          </p:cNvSpPr>
          <p:nvPr/>
        </p:nvSpPr>
        <p:spPr>
          <a:xfrm xmlns:a="http://schemas.openxmlformats.org/drawingml/2006/main">
            <a:off x="8334375" y="1990725"/>
            <a:ext cx="2476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Immediate operating control</a:t>
            </a:r>
          </a:p>
        </p:txBody>
      </p:sp>
      <p:sp>
        <p:nvSpPr>
          <p:cNvPr id="15" name="">
            <a:extLst xmlns:a="http://schemas.openxmlformats.org/drawingml/2006/main">
              <a:ext uri="{FF2B5EF4-FFF2-40B4-BE49-F238E27FC236}">
                <a16:creationId xmlns:a16="http://schemas.microsoft.com/office/drawing/2014/main" id="{2B997FE2-3CF4-40D8-B1A1-D22A516FFC34}"/>
              </a:ext>
            </a:extLst>
          </p:cNvPr>
          <p:cNvSpPr>
            <a:spLocks xmlns:a="http://schemas.openxmlformats.org/drawingml/2006/main" noGrp="1"/>
          </p:cNvSpPr>
          <p:nvPr/>
        </p:nvSpPr>
        <p:spPr>
          <a:xfrm xmlns:a="http://schemas.openxmlformats.org/drawingml/2006/main">
            <a:off x="5000625" y="2714625"/>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19050">
            <a:solidFill>
              <a:srgbClr val="4E789B"/>
            </a:solidFill>
            <a:prstDash val="solid"/>
          </a:ln>
        </p:spPr>
      </p:sp>
      <p:sp>
        <p:nvSpPr>
          <p:cNvPr id="16" name="">
            <a:extLst xmlns:a="http://schemas.openxmlformats.org/drawingml/2006/main">
              <a:ext uri="{FF2B5EF4-FFF2-40B4-BE49-F238E27FC236}">
                <a16:creationId xmlns:a16="http://schemas.microsoft.com/office/drawing/2014/main" id="{F650D6AC-5C39-4DCF-B563-60F6AA0F151F}"/>
              </a:ext>
            </a:extLst>
          </p:cNvPr>
          <p:cNvSpPr>
            <a:spLocks xmlns:a="http://schemas.openxmlformats.org/drawingml/2006/main" noGrp="1"/>
          </p:cNvSpPr>
          <p:nvPr/>
        </p:nvSpPr>
        <p:spPr>
          <a:xfrm xmlns:a="http://schemas.openxmlformats.org/drawingml/2006/main">
            <a:off x="5133975" y="2838450"/>
            <a:ext cx="259080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4E789B"/>
                </a:solidFill>
              </a:defRPr>
            </a:pPr>
            <a:r>
              <a:rPr sz="1200" b="1" i="0">
                <a:solidFill>
                  <a:srgbClr val="4E789B"/>
                </a:solidFill>
              </a:rPr>
              <a:t>PLANNING / INFORMATION</a:t>
            </a:r>
          </a:p>
        </p:txBody>
      </p:sp>
      <p:sp>
        <p:nvSpPr>
          <p:cNvPr id="17" name="">
            <a:extLst xmlns:a="http://schemas.openxmlformats.org/drawingml/2006/main">
              <a:ext uri="{FF2B5EF4-FFF2-40B4-BE49-F238E27FC236}">
                <a16:creationId xmlns:a16="http://schemas.microsoft.com/office/drawing/2014/main" id="{6EDB1C63-E6DE-4DA6-BE83-9D82C24962D2}"/>
              </a:ext>
            </a:extLst>
          </p:cNvPr>
          <p:cNvSpPr>
            <a:spLocks xmlns:a="http://schemas.openxmlformats.org/drawingml/2006/main" noGrp="1"/>
          </p:cNvSpPr>
          <p:nvPr/>
        </p:nvSpPr>
        <p:spPr>
          <a:xfrm xmlns:a="http://schemas.openxmlformats.org/drawingml/2006/main">
            <a:off x="5191125" y="3228975"/>
            <a:ext cx="2476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Facts • status • forecast • records</a:t>
            </a:r>
          </a:p>
        </p:txBody>
      </p:sp>
      <p:sp>
        <p:nvSpPr>
          <p:cNvPr id="18" name="">
            <a:extLst xmlns:a="http://schemas.openxmlformats.org/drawingml/2006/main">
              <a:ext uri="{FF2B5EF4-FFF2-40B4-BE49-F238E27FC236}">
                <a16:creationId xmlns:a16="http://schemas.microsoft.com/office/drawing/2014/main" id="{8B00D52F-C7B5-47B5-8B34-4A5DCF5833E0}"/>
              </a:ext>
            </a:extLst>
          </p:cNvPr>
          <p:cNvSpPr>
            <a:spLocks xmlns:a="http://schemas.openxmlformats.org/drawingml/2006/main" noGrp="1"/>
          </p:cNvSpPr>
          <p:nvPr/>
        </p:nvSpPr>
        <p:spPr>
          <a:xfrm xmlns:a="http://schemas.openxmlformats.org/drawingml/2006/main">
            <a:off x="8143875" y="2714625"/>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19050">
            <a:solidFill>
              <a:srgbClr val="A98432"/>
            </a:solidFill>
            <a:prstDash val="solid"/>
          </a:ln>
        </p:spPr>
      </p:sp>
      <p:sp>
        <p:nvSpPr>
          <p:cNvPr id="19" name="">
            <a:extLst xmlns:a="http://schemas.openxmlformats.org/drawingml/2006/main">
              <a:ext uri="{FF2B5EF4-FFF2-40B4-BE49-F238E27FC236}">
                <a16:creationId xmlns:a16="http://schemas.microsoft.com/office/drawing/2014/main" id="{1942B79C-D358-4B5E-BC49-686EE5C51455}"/>
              </a:ext>
            </a:extLst>
          </p:cNvPr>
          <p:cNvSpPr>
            <a:spLocks xmlns:a="http://schemas.openxmlformats.org/drawingml/2006/main" noGrp="1"/>
          </p:cNvSpPr>
          <p:nvPr/>
        </p:nvSpPr>
        <p:spPr>
          <a:xfrm xmlns:a="http://schemas.openxmlformats.org/drawingml/2006/main">
            <a:off x="8277225" y="2838450"/>
            <a:ext cx="259080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A98432"/>
                </a:solidFill>
              </a:defRPr>
            </a:pPr>
            <a:r>
              <a:rPr sz="1200" b="1" i="0">
                <a:solidFill>
                  <a:srgbClr val="A98432"/>
                </a:solidFill>
              </a:rPr>
              <a:t>LOGISTICS / RESOURCES</a:t>
            </a:r>
          </a:p>
        </p:txBody>
      </p:sp>
      <p:sp>
        <p:nvSpPr>
          <p:cNvPr id="20" name="">
            <a:extLst xmlns:a="http://schemas.openxmlformats.org/drawingml/2006/main">
              <a:ext uri="{FF2B5EF4-FFF2-40B4-BE49-F238E27FC236}">
                <a16:creationId xmlns:a16="http://schemas.microsoft.com/office/drawing/2014/main" id="{28F57073-0689-4CA3-8E04-688444342F5C}"/>
              </a:ext>
            </a:extLst>
          </p:cNvPr>
          <p:cNvSpPr>
            <a:spLocks xmlns:a="http://schemas.openxmlformats.org/drawingml/2006/main" noGrp="1"/>
          </p:cNvSpPr>
          <p:nvPr/>
        </p:nvSpPr>
        <p:spPr>
          <a:xfrm xmlns:a="http://schemas.openxmlformats.org/drawingml/2006/main">
            <a:off x="8334375" y="3228975"/>
            <a:ext cx="2476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People • facility • suppliers • support</a:t>
            </a:r>
          </a:p>
        </p:txBody>
      </p:sp>
      <p:sp>
        <p:nvSpPr>
          <p:cNvPr id="21" name="">
            <a:extLst xmlns:a="http://schemas.openxmlformats.org/drawingml/2006/main">
              <a:ext uri="{FF2B5EF4-FFF2-40B4-BE49-F238E27FC236}">
                <a16:creationId xmlns:a16="http://schemas.microsoft.com/office/drawing/2014/main" id="{8E7B560C-A6B2-430E-9912-FB376E94A534}"/>
              </a:ext>
            </a:extLst>
          </p:cNvPr>
          <p:cNvSpPr>
            <a:spLocks xmlns:a="http://schemas.openxmlformats.org/drawingml/2006/main" noGrp="1"/>
          </p:cNvSpPr>
          <p:nvPr/>
        </p:nvSpPr>
        <p:spPr>
          <a:xfrm xmlns:a="http://schemas.openxmlformats.org/drawingml/2006/main">
            <a:off x="5000625" y="3952875"/>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19050">
            <a:solidFill>
              <a:srgbClr val="467058"/>
            </a:solidFill>
            <a:prstDash val="solid"/>
          </a:ln>
        </p:spPr>
      </p:sp>
      <p:sp>
        <p:nvSpPr>
          <p:cNvPr id="22" name="">
            <a:extLst xmlns:a="http://schemas.openxmlformats.org/drawingml/2006/main">
              <a:ext uri="{FF2B5EF4-FFF2-40B4-BE49-F238E27FC236}">
                <a16:creationId xmlns:a16="http://schemas.microsoft.com/office/drawing/2014/main" id="{CC744802-F479-45D0-B389-2FE188818C96}"/>
              </a:ext>
            </a:extLst>
          </p:cNvPr>
          <p:cNvSpPr>
            <a:spLocks xmlns:a="http://schemas.openxmlformats.org/drawingml/2006/main" noGrp="1"/>
          </p:cNvSpPr>
          <p:nvPr/>
        </p:nvSpPr>
        <p:spPr>
          <a:xfrm xmlns:a="http://schemas.openxmlformats.org/drawingml/2006/main">
            <a:off x="5133975" y="4076700"/>
            <a:ext cx="259080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467058"/>
                </a:solidFill>
              </a:defRPr>
            </a:pPr>
            <a:r>
              <a:rPr sz="1200" b="1" i="0">
                <a:solidFill>
                  <a:srgbClr val="467058"/>
                </a:solidFill>
              </a:rPr>
              <a:t>FINANCE / DOCUMENTATION</a:t>
            </a:r>
          </a:p>
        </p:txBody>
      </p:sp>
      <p:sp>
        <p:nvSpPr>
          <p:cNvPr id="23" name="">
            <a:extLst xmlns:a="http://schemas.openxmlformats.org/drawingml/2006/main">
              <a:ext uri="{FF2B5EF4-FFF2-40B4-BE49-F238E27FC236}">
                <a16:creationId xmlns:a16="http://schemas.microsoft.com/office/drawing/2014/main" id="{6DE2419E-D95A-4152-BD54-A70EA5B0E431}"/>
              </a:ext>
            </a:extLst>
          </p:cNvPr>
          <p:cNvSpPr>
            <a:spLocks xmlns:a="http://schemas.openxmlformats.org/drawingml/2006/main" noGrp="1"/>
          </p:cNvSpPr>
          <p:nvPr/>
        </p:nvSpPr>
        <p:spPr>
          <a:xfrm xmlns:a="http://schemas.openxmlformats.org/drawingml/2006/main">
            <a:off x="5191125" y="4467225"/>
            <a:ext cx="2476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Cost • claim • time • evidence</a:t>
            </a:r>
          </a:p>
        </p:txBody>
      </p:sp>
      <p:sp>
        <p:nvSpPr>
          <p:cNvPr id="24" name="">
            <a:extLst xmlns:a="http://schemas.openxmlformats.org/drawingml/2006/main">
              <a:ext uri="{FF2B5EF4-FFF2-40B4-BE49-F238E27FC236}">
                <a16:creationId xmlns:a16="http://schemas.microsoft.com/office/drawing/2014/main" id="{898FC580-4EF1-4DD0-91E5-3FFB8A5572CE}"/>
              </a:ext>
            </a:extLst>
          </p:cNvPr>
          <p:cNvSpPr>
            <a:spLocks xmlns:a="http://schemas.openxmlformats.org/drawingml/2006/main" noGrp="1"/>
          </p:cNvSpPr>
          <p:nvPr/>
        </p:nvSpPr>
        <p:spPr>
          <a:xfrm xmlns:a="http://schemas.openxmlformats.org/drawingml/2006/main">
            <a:off x="8143875" y="3952875"/>
            <a:ext cx="2857500" cy="1000125"/>
          </a:xfrm>
          <a:prstGeom xmlns:a="http://schemas.openxmlformats.org/drawingml/2006/main" prst="roundRect">
            <a:avLst>
              <a:gd name="adj" fmla="val 11429"/>
            </a:avLst>
          </a:prstGeom>
          <a:solidFill xmlns:a="http://schemas.openxmlformats.org/drawingml/2006/main">
            <a:srgbClr val="F6F0E3"/>
          </a:solidFill>
          <a:ln xmlns:a="http://schemas.openxmlformats.org/drawingml/2006/main" w="19050">
            <a:solidFill>
              <a:srgbClr val="695C85"/>
            </a:solidFill>
            <a:prstDash val="solid"/>
          </a:ln>
        </p:spPr>
      </p:sp>
      <p:sp>
        <p:nvSpPr>
          <p:cNvPr id="25" name="">
            <a:extLst xmlns:a="http://schemas.openxmlformats.org/drawingml/2006/main">
              <a:ext uri="{FF2B5EF4-FFF2-40B4-BE49-F238E27FC236}">
                <a16:creationId xmlns:a16="http://schemas.microsoft.com/office/drawing/2014/main" id="{86143A86-FCD9-412D-B8F7-FF1C3110545A}"/>
              </a:ext>
            </a:extLst>
          </p:cNvPr>
          <p:cNvSpPr>
            <a:spLocks xmlns:a="http://schemas.openxmlformats.org/drawingml/2006/main" noGrp="1"/>
          </p:cNvSpPr>
          <p:nvPr/>
        </p:nvSpPr>
        <p:spPr>
          <a:xfrm xmlns:a="http://schemas.openxmlformats.org/drawingml/2006/main">
            <a:off x="8277225" y="4076700"/>
            <a:ext cx="259080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695C85"/>
                </a:solidFill>
              </a:defRPr>
            </a:pPr>
            <a:r>
              <a:rPr sz="1200" b="1" i="0">
                <a:solidFill>
                  <a:srgbClr val="695C85"/>
                </a:solidFill>
              </a:rPr>
              <a:t>COMMUNICATIONS</a:t>
            </a:r>
          </a:p>
        </p:txBody>
      </p:sp>
      <p:sp>
        <p:nvSpPr>
          <p:cNvPr id="26" name="">
            <a:extLst xmlns:a="http://schemas.openxmlformats.org/drawingml/2006/main">
              <a:ext uri="{FF2B5EF4-FFF2-40B4-BE49-F238E27FC236}">
                <a16:creationId xmlns:a16="http://schemas.microsoft.com/office/drawing/2014/main" id="{24468B84-B979-4994-A632-6A4F557682F8}"/>
              </a:ext>
            </a:extLst>
          </p:cNvPr>
          <p:cNvSpPr>
            <a:spLocks xmlns:a="http://schemas.openxmlformats.org/drawingml/2006/main" noGrp="1"/>
          </p:cNvSpPr>
          <p:nvPr/>
        </p:nvSpPr>
        <p:spPr>
          <a:xfrm xmlns:a="http://schemas.openxmlformats.org/drawingml/2006/main">
            <a:off x="8334375" y="4467225"/>
            <a:ext cx="2476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Approved internal and external messages</a:t>
            </a:r>
          </a:p>
        </p:txBody>
      </p:sp>
      <p:sp>
        <p:nvSpPr>
          <p:cNvPr id="27" name="">
            <a:extLst xmlns:a="http://schemas.openxmlformats.org/drawingml/2006/main">
              <a:ext uri="{FF2B5EF4-FFF2-40B4-BE49-F238E27FC236}">
                <a16:creationId xmlns:a16="http://schemas.microsoft.com/office/drawing/2014/main" id="{7CA5A994-C45B-444E-9118-9F3EF25164CD}"/>
              </a:ext>
            </a:extLst>
          </p:cNvPr>
          <p:cNvSpPr>
            <a:spLocks xmlns:a="http://schemas.openxmlformats.org/drawingml/2006/main" noGrp="1"/>
          </p:cNvSpPr>
          <p:nvPr/>
        </p:nvSpPr>
        <p:spPr>
          <a:xfrm xmlns:a="http://schemas.openxmlformats.org/drawingml/2006/main">
            <a:off x="5000625" y="5429250"/>
            <a:ext cx="6000750" cy="60960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sp>
      <p:sp>
        <p:nvSpPr>
          <p:cNvPr id="28" name="">
            <a:extLst xmlns:a="http://schemas.openxmlformats.org/drawingml/2006/main">
              <a:ext uri="{FF2B5EF4-FFF2-40B4-BE49-F238E27FC236}">
                <a16:creationId xmlns:a16="http://schemas.microsoft.com/office/drawing/2014/main" id="{4735EDE5-D40D-4DF2-9E40-5E50B84E7895}"/>
              </a:ext>
            </a:extLst>
          </p:cNvPr>
          <p:cNvSpPr>
            <a:spLocks xmlns:a="http://schemas.openxmlformats.org/drawingml/2006/main" noGrp="1"/>
          </p:cNvSpPr>
          <p:nvPr/>
        </p:nvSpPr>
        <p:spPr>
          <a:xfrm xmlns:a="http://schemas.openxmlformats.org/drawingml/2006/main">
            <a:off x="5219700" y="5562600"/>
            <a:ext cx="5562600"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FFFFFF"/>
                </a:solidFill>
              </a:defRPr>
            </a:pPr>
            <a:r>
              <a:rPr sz="1275" b="1" i="0">
                <a:solidFill>
                  <a:srgbClr val="FFFFFF"/>
                </a:solidFill>
              </a:rPr>
              <a:t>Record time, fact or assumption, decision, authority, reason, owner, communication, and next checkpoint.</a:t>
            </a:r>
          </a:p>
        </p:txBody>
      </p:sp>
    </p:spTree>
    <p:extLst>
      <p:ext uri="{BB962C8B-B14F-4D97-AF65-F5344CB8AC3E}">
        <p14:creationId xmlns:p14="http://schemas.microsoft.com/office/powerpoint/2010/main" val="1261558294"/>
      </p:ext>
    </p:extLst>
  </p:cSld>
</p:sld>
</file>

<file path=ppt/slides/slide16.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6" name="">
            <a:extLst xmlns:a="http://schemas.openxmlformats.org/drawingml/2006/main">
              <a:ext uri="{FF2B5EF4-FFF2-40B4-BE49-F238E27FC236}">
                <a16:creationId xmlns:a16="http://schemas.microsoft.com/office/drawing/2014/main" id="{88180503-045B-4E65-8D42-6C2A0CFDC28B}"/>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D6F6AA33-14DA-43AF-A36F-D00CA79D295B}"/>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TECHNOLOGY, DATA &amp; PAYMENT RECOVERY</a:t>
            </a:r>
          </a:p>
        </p:txBody>
      </p:sp>
      <p:pic>
        <p:nvPicPr>
          <p:cNvPr id="28" name=""/>
          <p:cNvPicPr>
            <a:picLocks xmlns:a="http://schemas.openxmlformats.org/drawingml/2006/main" noChangeAspect="1"/>
          </p:cNvPicPr>
          <p:nvPr/>
        </p:nvPicPr>
        <p:blipFill>
          <a:blip xmlns:r="http://schemas.openxmlformats.org/officeDocument/2006/relationships" xmlns:a="http://schemas.openxmlformats.org/drawingml/2006/main" r:embed="R8ff8a2f76e6b41a6"/>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A84B166F-BDB0-4E64-9277-6EFF85318516}"/>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F90704F7-0825-40E8-AB66-8296660EA3D2}"/>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16</a:t>
            </a:r>
          </a:p>
        </p:txBody>
      </p:sp>
      <p:sp>
        <p:nvSpPr>
          <p:cNvPr id="6" name="">
            <a:extLst xmlns:a="http://schemas.openxmlformats.org/drawingml/2006/main">
              <a:ext uri="{FF2B5EF4-FFF2-40B4-BE49-F238E27FC236}">
                <a16:creationId xmlns:a16="http://schemas.microsoft.com/office/drawing/2014/main" id="{74FD6AA4-37DF-439F-9D19-8B0698407ACF}"/>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A backup is verified only when a clean restore produces an accepted business result</a:t>
            </a:r>
          </a:p>
        </p:txBody>
      </p:sp>
      <p:sp>
        <p:nvSpPr>
          <p:cNvPr id="7" name="">
            <a:extLst xmlns:a="http://schemas.openxmlformats.org/drawingml/2006/main">
              <a:ext uri="{FF2B5EF4-FFF2-40B4-BE49-F238E27FC236}">
                <a16:creationId xmlns:a16="http://schemas.microsoft.com/office/drawing/2014/main" id="{5458A05F-8DE6-411C-90F3-7CAFACD0CBDE}"/>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3" name=""/>
          <p:cNvPicPr>
            <a:picLocks xmlns:a="http://schemas.openxmlformats.org/drawingml/2006/main" noChangeAspect="1"/>
          </p:cNvPicPr>
          <p:nvPr/>
        </p:nvPicPr>
        <p:blipFill>
          <a:blip xmlns:r="http://schemas.openxmlformats.org/officeDocument/2006/relationships" xmlns:a="http://schemas.openxmlformats.org/drawingml/2006/main" r:embed="Rbc720596364c40c0"/>
          <a:stretch xmlns:a="http://schemas.openxmlformats.org/drawingml/2006/main"/>
        </p:blipFill>
        <p:spPr>
          <a:xfrm xmlns:a="http://schemas.openxmlformats.org/drawingml/2006/main">
            <a:off x="811357"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70D72A37-BA25-400B-9AB8-2AF2229FF674}"/>
              </a:ext>
            </a:extLst>
          </p:cNvPr>
          <p:cNvSpPr>
            <a:spLocks xmlns:a="http://schemas.openxmlformats.org/drawingml/2006/main" noGrp="1"/>
          </p:cNvSpPr>
          <p:nvPr/>
        </p:nvSpPr>
        <p:spPr>
          <a:xfrm xmlns:a="http://schemas.openxmlformats.org/drawingml/2006/main">
            <a:off x="5048250" y="1504950"/>
            <a:ext cx="457200" cy="41910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00" b="1" i="0">
                <a:solidFill>
                  <a:srgbClr val="FFFFFF"/>
                </a:solidFill>
              </a:defRPr>
            </a:pPr>
            <a:r>
              <a:rPr sz="1800" b="1" i="0">
                <a:solidFill>
                  <a:srgbClr val="FFFFFF"/>
                </a:solidFill>
              </a:rPr>
              <a:t>1</a:t>
            </a:r>
          </a:p>
        </p:txBody>
      </p:sp>
      <p:sp>
        <p:nvSpPr>
          <p:cNvPr id="10" name="">
            <a:extLst xmlns:a="http://schemas.openxmlformats.org/drawingml/2006/main">
              <a:ext uri="{FF2B5EF4-FFF2-40B4-BE49-F238E27FC236}">
                <a16:creationId xmlns:a16="http://schemas.microsoft.com/office/drawing/2014/main" id="{1718FCDE-C5A0-4AC5-8A40-62429C639445}"/>
              </a:ext>
            </a:extLst>
          </p:cNvPr>
          <p:cNvSpPr>
            <a:spLocks xmlns:a="http://schemas.openxmlformats.org/drawingml/2006/main" noGrp="1"/>
          </p:cNvSpPr>
          <p:nvPr/>
        </p:nvSpPr>
        <p:spPr>
          <a:xfrm xmlns:a="http://schemas.openxmlformats.org/drawingml/2006/main">
            <a:off x="5715000" y="1533525"/>
            <a:ext cx="16192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CONTAIN</a:t>
            </a:r>
          </a:p>
        </p:txBody>
      </p:sp>
      <p:sp>
        <p:nvSpPr>
          <p:cNvPr id="11" name="">
            <a:extLst xmlns:a="http://schemas.openxmlformats.org/drawingml/2006/main">
              <a:ext uri="{FF2B5EF4-FFF2-40B4-BE49-F238E27FC236}">
                <a16:creationId xmlns:a16="http://schemas.microsoft.com/office/drawing/2014/main" id="{CCEE42B4-52AE-486D-B058-2A5782ACE468}"/>
              </a:ext>
            </a:extLst>
          </p:cNvPr>
          <p:cNvSpPr>
            <a:spLocks xmlns:a="http://schemas.openxmlformats.org/drawingml/2006/main" noGrp="1"/>
          </p:cNvSpPr>
          <p:nvPr/>
        </p:nvSpPr>
        <p:spPr>
          <a:xfrm xmlns:a="http://schemas.openxmlformats.org/drawingml/2006/main">
            <a:off x="7477125" y="1504950"/>
            <a:ext cx="3714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Isolate suspected compromise and preserve evidence</a:t>
            </a:r>
          </a:p>
        </p:txBody>
      </p:sp>
      <p:sp>
        <p:nvSpPr>
          <p:cNvPr id="12" name="">
            <a:extLst xmlns:a="http://schemas.openxmlformats.org/drawingml/2006/main">
              <a:ext uri="{FF2B5EF4-FFF2-40B4-BE49-F238E27FC236}">
                <a16:creationId xmlns:a16="http://schemas.microsoft.com/office/drawing/2014/main" id="{879E4950-D770-442A-8538-93EBC152860A}"/>
              </a:ext>
            </a:extLst>
          </p:cNvPr>
          <p:cNvSpPr>
            <a:spLocks xmlns:a="http://schemas.openxmlformats.org/drawingml/2006/main" noGrp="1"/>
          </p:cNvSpPr>
          <p:nvPr/>
        </p:nvSpPr>
        <p:spPr>
          <a:xfrm xmlns:a="http://schemas.openxmlformats.org/drawingml/2006/main">
            <a:off x="5048250" y="2324100"/>
            <a:ext cx="457200" cy="41910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00" b="1" i="0">
                <a:solidFill>
                  <a:srgbClr val="FFFFFF"/>
                </a:solidFill>
              </a:defRPr>
            </a:pPr>
            <a:r>
              <a:rPr sz="1800" b="1" i="0">
                <a:solidFill>
                  <a:srgbClr val="FFFFFF"/>
                </a:solidFill>
              </a:rPr>
              <a:t>2</a:t>
            </a:r>
          </a:p>
        </p:txBody>
      </p:sp>
      <p:sp>
        <p:nvSpPr>
          <p:cNvPr id="13" name="">
            <a:extLst xmlns:a="http://schemas.openxmlformats.org/drawingml/2006/main">
              <a:ext uri="{FF2B5EF4-FFF2-40B4-BE49-F238E27FC236}">
                <a16:creationId xmlns:a16="http://schemas.microsoft.com/office/drawing/2014/main" id="{441B3497-A71B-457A-878D-7DE9D54B1E82}"/>
              </a:ext>
            </a:extLst>
          </p:cNvPr>
          <p:cNvSpPr>
            <a:spLocks xmlns:a="http://schemas.openxmlformats.org/drawingml/2006/main" noGrp="1"/>
          </p:cNvSpPr>
          <p:nvPr/>
        </p:nvSpPr>
        <p:spPr>
          <a:xfrm xmlns:a="http://schemas.openxmlformats.org/drawingml/2006/main">
            <a:off x="5715000" y="2352675"/>
            <a:ext cx="16192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AUTHORIZE</a:t>
            </a:r>
          </a:p>
        </p:txBody>
      </p:sp>
      <p:sp>
        <p:nvSpPr>
          <p:cNvPr id="14" name="">
            <a:extLst xmlns:a="http://schemas.openxmlformats.org/drawingml/2006/main">
              <a:ext uri="{FF2B5EF4-FFF2-40B4-BE49-F238E27FC236}">
                <a16:creationId xmlns:a16="http://schemas.microsoft.com/office/drawing/2014/main" id="{304087D6-46BA-4378-95D8-5A8274D72133}"/>
              </a:ext>
            </a:extLst>
          </p:cNvPr>
          <p:cNvSpPr>
            <a:spLocks xmlns:a="http://schemas.openxmlformats.org/drawingml/2006/main" noGrp="1"/>
          </p:cNvSpPr>
          <p:nvPr/>
        </p:nvSpPr>
        <p:spPr>
          <a:xfrm xmlns:a="http://schemas.openxmlformats.org/drawingml/2006/main">
            <a:off x="7477125" y="2324100"/>
            <a:ext cx="3714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Name technical lead, business owner, priority, and clean source</a:t>
            </a:r>
          </a:p>
        </p:txBody>
      </p:sp>
      <p:sp>
        <p:nvSpPr>
          <p:cNvPr id="15" name="">
            <a:extLst xmlns:a="http://schemas.openxmlformats.org/drawingml/2006/main">
              <a:ext uri="{FF2B5EF4-FFF2-40B4-BE49-F238E27FC236}">
                <a16:creationId xmlns:a16="http://schemas.microsoft.com/office/drawing/2014/main" id="{E42161BD-7B7C-4939-B3FC-284AFAF59951}"/>
              </a:ext>
            </a:extLst>
          </p:cNvPr>
          <p:cNvSpPr>
            <a:spLocks xmlns:a="http://schemas.openxmlformats.org/drawingml/2006/main" noGrp="1"/>
          </p:cNvSpPr>
          <p:nvPr/>
        </p:nvSpPr>
        <p:spPr>
          <a:xfrm xmlns:a="http://schemas.openxmlformats.org/drawingml/2006/main">
            <a:off x="5048250" y="3143250"/>
            <a:ext cx="457200" cy="41910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00" b="1" i="0">
                <a:solidFill>
                  <a:srgbClr val="FFFFFF"/>
                </a:solidFill>
              </a:defRPr>
            </a:pPr>
            <a:r>
              <a:rPr sz="1800" b="1" i="0">
                <a:solidFill>
                  <a:srgbClr val="FFFFFF"/>
                </a:solidFill>
              </a:rPr>
              <a:t>3</a:t>
            </a:r>
          </a:p>
        </p:txBody>
      </p:sp>
      <p:sp>
        <p:nvSpPr>
          <p:cNvPr id="16" name="">
            <a:extLst xmlns:a="http://schemas.openxmlformats.org/drawingml/2006/main">
              <a:ext uri="{FF2B5EF4-FFF2-40B4-BE49-F238E27FC236}">
                <a16:creationId xmlns:a16="http://schemas.microsoft.com/office/drawing/2014/main" id="{69B95D5F-58FD-445E-BE38-2396F8BA5752}"/>
              </a:ext>
            </a:extLst>
          </p:cNvPr>
          <p:cNvSpPr>
            <a:spLocks xmlns:a="http://schemas.openxmlformats.org/drawingml/2006/main" noGrp="1"/>
          </p:cNvSpPr>
          <p:nvPr/>
        </p:nvSpPr>
        <p:spPr>
          <a:xfrm xmlns:a="http://schemas.openxmlformats.org/drawingml/2006/main">
            <a:off x="5715000" y="3171825"/>
            <a:ext cx="16192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RESTORE</a:t>
            </a:r>
          </a:p>
        </p:txBody>
      </p:sp>
      <p:sp>
        <p:nvSpPr>
          <p:cNvPr id="17" name="">
            <a:extLst xmlns:a="http://schemas.openxmlformats.org/drawingml/2006/main">
              <a:ext uri="{FF2B5EF4-FFF2-40B4-BE49-F238E27FC236}">
                <a16:creationId xmlns:a16="http://schemas.microsoft.com/office/drawing/2014/main" id="{B32D1350-9794-4526-B4C3-FDED8379295A}"/>
              </a:ext>
            </a:extLst>
          </p:cNvPr>
          <p:cNvSpPr>
            <a:spLocks xmlns:a="http://schemas.openxmlformats.org/drawingml/2006/main" noGrp="1"/>
          </p:cNvSpPr>
          <p:nvPr/>
        </p:nvSpPr>
        <p:spPr>
          <a:xfrm xmlns:a="http://schemas.openxmlformats.org/drawingml/2006/main">
            <a:off x="7477125" y="3143250"/>
            <a:ext cx="3714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Recover in approved service and integration order</a:t>
            </a:r>
          </a:p>
        </p:txBody>
      </p:sp>
      <p:sp>
        <p:nvSpPr>
          <p:cNvPr id="18" name="">
            <a:extLst xmlns:a="http://schemas.openxmlformats.org/drawingml/2006/main">
              <a:ext uri="{FF2B5EF4-FFF2-40B4-BE49-F238E27FC236}">
                <a16:creationId xmlns:a16="http://schemas.microsoft.com/office/drawing/2014/main" id="{7727F2BB-CD00-4075-8FAB-CD32DF3F0399}"/>
              </a:ext>
            </a:extLst>
          </p:cNvPr>
          <p:cNvSpPr>
            <a:spLocks xmlns:a="http://schemas.openxmlformats.org/drawingml/2006/main" noGrp="1"/>
          </p:cNvSpPr>
          <p:nvPr/>
        </p:nvSpPr>
        <p:spPr>
          <a:xfrm xmlns:a="http://schemas.openxmlformats.org/drawingml/2006/main">
            <a:off x="5048250" y="3962400"/>
            <a:ext cx="457200" cy="41910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00" b="1" i="0">
                <a:solidFill>
                  <a:srgbClr val="FFFFFF"/>
                </a:solidFill>
              </a:defRPr>
            </a:pPr>
            <a:r>
              <a:rPr sz="1800" b="1" i="0">
                <a:solidFill>
                  <a:srgbClr val="FFFFFF"/>
                </a:solidFill>
              </a:rPr>
              <a:t>4</a:t>
            </a:r>
          </a:p>
        </p:txBody>
      </p:sp>
      <p:sp>
        <p:nvSpPr>
          <p:cNvPr id="19" name="">
            <a:extLst xmlns:a="http://schemas.openxmlformats.org/drawingml/2006/main">
              <a:ext uri="{FF2B5EF4-FFF2-40B4-BE49-F238E27FC236}">
                <a16:creationId xmlns:a16="http://schemas.microsoft.com/office/drawing/2014/main" id="{00C99655-9986-4207-BD10-8326D412B1DA}"/>
              </a:ext>
            </a:extLst>
          </p:cNvPr>
          <p:cNvSpPr>
            <a:spLocks xmlns:a="http://schemas.openxmlformats.org/drawingml/2006/main" noGrp="1"/>
          </p:cNvSpPr>
          <p:nvPr/>
        </p:nvSpPr>
        <p:spPr>
          <a:xfrm xmlns:a="http://schemas.openxmlformats.org/drawingml/2006/main">
            <a:off x="5715000" y="3990975"/>
            <a:ext cx="16192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VALIDATE</a:t>
            </a:r>
          </a:p>
        </p:txBody>
      </p:sp>
      <p:sp>
        <p:nvSpPr>
          <p:cNvPr id="20" name="">
            <a:extLst xmlns:a="http://schemas.openxmlformats.org/drawingml/2006/main">
              <a:ext uri="{FF2B5EF4-FFF2-40B4-BE49-F238E27FC236}">
                <a16:creationId xmlns:a16="http://schemas.microsoft.com/office/drawing/2014/main" id="{B676EF87-8D45-4931-9F35-BF46E4325809}"/>
              </a:ext>
            </a:extLst>
          </p:cNvPr>
          <p:cNvSpPr>
            <a:spLocks xmlns:a="http://schemas.openxmlformats.org/drawingml/2006/main" noGrp="1"/>
          </p:cNvSpPr>
          <p:nvPr/>
        </p:nvSpPr>
        <p:spPr>
          <a:xfrm xmlns:a="http://schemas.openxmlformats.org/drawingml/2006/main">
            <a:off x="7477125" y="3962400"/>
            <a:ext cx="3714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Data integrity • access • payment • reconciliation • monitoring</a:t>
            </a:r>
          </a:p>
        </p:txBody>
      </p:sp>
      <p:sp>
        <p:nvSpPr>
          <p:cNvPr id="21" name="">
            <a:extLst xmlns:a="http://schemas.openxmlformats.org/drawingml/2006/main">
              <a:ext uri="{FF2B5EF4-FFF2-40B4-BE49-F238E27FC236}">
                <a16:creationId xmlns:a16="http://schemas.microsoft.com/office/drawing/2014/main" id="{9909947E-3B85-442C-B027-92A5ECFF66CD}"/>
              </a:ext>
            </a:extLst>
          </p:cNvPr>
          <p:cNvSpPr>
            <a:spLocks xmlns:a="http://schemas.openxmlformats.org/drawingml/2006/main" noGrp="1"/>
          </p:cNvSpPr>
          <p:nvPr/>
        </p:nvSpPr>
        <p:spPr>
          <a:xfrm xmlns:a="http://schemas.openxmlformats.org/drawingml/2006/main">
            <a:off x="5048250" y="4781550"/>
            <a:ext cx="457200" cy="419100"/>
          </a:xfrm>
          <a:prstGeom xmlns:a="http://schemas.openxmlformats.org/drawingml/2006/main" prst="rect">
            <a:avLst/>
          </a:prstGeom>
          <a:solidFill xmlns:a="http://schemas.openxmlformats.org/drawingml/2006/main">
            <a:srgbClr val="467058"/>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00" b="1" i="0">
                <a:solidFill>
                  <a:srgbClr val="FFFFFF"/>
                </a:solidFill>
              </a:defRPr>
            </a:pPr>
            <a:r>
              <a:rPr sz="1800" b="1" i="0">
                <a:solidFill>
                  <a:srgbClr val="FFFFFF"/>
                </a:solidFill>
              </a:rPr>
              <a:t>5</a:t>
            </a:r>
          </a:p>
        </p:txBody>
      </p:sp>
      <p:sp>
        <p:nvSpPr>
          <p:cNvPr id="22" name="">
            <a:extLst xmlns:a="http://schemas.openxmlformats.org/drawingml/2006/main">
              <a:ext uri="{FF2B5EF4-FFF2-40B4-BE49-F238E27FC236}">
                <a16:creationId xmlns:a16="http://schemas.microsoft.com/office/drawing/2014/main" id="{F4E38EEA-C5FA-4515-BC3F-3B0C27FA0410}"/>
              </a:ext>
            </a:extLst>
          </p:cNvPr>
          <p:cNvSpPr>
            <a:spLocks xmlns:a="http://schemas.openxmlformats.org/drawingml/2006/main" noGrp="1"/>
          </p:cNvSpPr>
          <p:nvPr/>
        </p:nvSpPr>
        <p:spPr>
          <a:xfrm xmlns:a="http://schemas.openxmlformats.org/drawingml/2006/main">
            <a:off x="5715000" y="4810125"/>
            <a:ext cx="16192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ACCEPT</a:t>
            </a:r>
          </a:p>
        </p:txBody>
      </p:sp>
      <p:sp>
        <p:nvSpPr>
          <p:cNvPr id="23" name="">
            <a:extLst xmlns:a="http://schemas.openxmlformats.org/drawingml/2006/main">
              <a:ext uri="{FF2B5EF4-FFF2-40B4-BE49-F238E27FC236}">
                <a16:creationId xmlns:a16="http://schemas.microsoft.com/office/drawing/2014/main" id="{38BBA43D-9B4E-402F-83EA-B6A5E89F854B}"/>
              </a:ext>
            </a:extLst>
          </p:cNvPr>
          <p:cNvSpPr>
            <a:spLocks xmlns:a="http://schemas.openxmlformats.org/drawingml/2006/main" noGrp="1"/>
          </p:cNvSpPr>
          <p:nvPr/>
        </p:nvSpPr>
        <p:spPr>
          <a:xfrm xmlns:a="http://schemas.openxmlformats.org/drawingml/2006/main">
            <a:off x="7477125" y="4781550"/>
            <a:ext cx="3714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Business owner signs off; exceptions remain visible</a:t>
            </a:r>
          </a:p>
        </p:txBody>
      </p:sp>
      <p:sp>
        <p:nvSpPr>
          <p:cNvPr id="24" name="">
            <a:extLst xmlns:a="http://schemas.openxmlformats.org/drawingml/2006/main">
              <a:ext uri="{FF2B5EF4-FFF2-40B4-BE49-F238E27FC236}">
                <a16:creationId xmlns:a16="http://schemas.microsoft.com/office/drawing/2014/main" id="{A8843548-1FB6-4F7F-A6DC-03B42DCA74BB}"/>
              </a:ext>
            </a:extLst>
          </p:cNvPr>
          <p:cNvSpPr>
            <a:spLocks xmlns:a="http://schemas.openxmlformats.org/drawingml/2006/main" noGrp="1"/>
          </p:cNvSpPr>
          <p:nvPr/>
        </p:nvSpPr>
        <p:spPr>
          <a:xfrm xmlns:a="http://schemas.openxmlformats.org/drawingml/2006/main">
            <a:off x="5048250" y="5581650"/>
            <a:ext cx="6143625" cy="457200"/>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25" name="">
            <a:extLst xmlns:a="http://schemas.openxmlformats.org/drawingml/2006/main">
              <a:ext uri="{FF2B5EF4-FFF2-40B4-BE49-F238E27FC236}">
                <a16:creationId xmlns:a16="http://schemas.microsoft.com/office/drawing/2014/main" id="{31833584-C3EA-4E89-BFB3-2B40BF7E3BF8}"/>
              </a:ext>
            </a:extLst>
          </p:cNvPr>
          <p:cNvSpPr>
            <a:spLocks xmlns:a="http://schemas.openxmlformats.org/drawingml/2006/main" noGrp="1"/>
          </p:cNvSpPr>
          <p:nvPr/>
        </p:nvSpPr>
        <p:spPr>
          <a:xfrm xmlns:a="http://schemas.openxmlformats.org/drawingml/2006/main">
            <a:off x="5257800" y="5686425"/>
            <a:ext cx="57150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13233B"/>
                </a:solidFill>
              </a:defRPr>
            </a:pPr>
            <a:r>
              <a:rPr sz="1275" b="1" i="0">
                <a:solidFill>
                  <a:srgbClr val="13233B"/>
                </a:solidFill>
              </a:rPr>
              <a:t>RTO targets restoration time. RPO targets maximum data loss. Both require testing.</a:t>
            </a:r>
          </a:p>
        </p:txBody>
      </p:sp>
    </p:spTree>
    <p:extLst>
      <p:ext uri="{BB962C8B-B14F-4D97-AF65-F5344CB8AC3E}">
        <p14:creationId xmlns:p14="http://schemas.microsoft.com/office/powerpoint/2010/main" val="761997565"/>
      </p:ext>
    </p:extLst>
  </p:cSld>
</p:sld>
</file>

<file path=ppt/slides/slide17.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9" name="">
            <a:extLst xmlns:a="http://schemas.openxmlformats.org/drawingml/2006/main">
              <a:ext uri="{FF2B5EF4-FFF2-40B4-BE49-F238E27FC236}">
                <a16:creationId xmlns:a16="http://schemas.microsoft.com/office/drawing/2014/main" id="{BB72FC3C-D28C-4A56-9374-CD7B684F07AE}"/>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A3C7D150-8265-4C6D-8521-47570F9318BE}"/>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RECOVERY &amp; RESTART</a:t>
            </a:r>
          </a:p>
        </p:txBody>
      </p:sp>
      <p:pic>
        <p:nvPicPr>
          <p:cNvPr id="31" name=""/>
          <p:cNvPicPr>
            <a:picLocks xmlns:a="http://schemas.openxmlformats.org/drawingml/2006/main" noChangeAspect="1"/>
          </p:cNvPicPr>
          <p:nvPr/>
        </p:nvPicPr>
        <p:blipFill>
          <a:blip xmlns:r="http://schemas.openxmlformats.org/officeDocument/2006/relationships" xmlns:a="http://schemas.openxmlformats.org/drawingml/2006/main" r:embed="R23496b7042c6480c"/>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A68E9138-6410-4E22-A39C-1DF8C9DBBA2D}"/>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9ABD7853-02A7-4E7E-8549-8B9C7884FCF4}"/>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17</a:t>
            </a:r>
          </a:p>
        </p:txBody>
      </p:sp>
      <p:sp>
        <p:nvSpPr>
          <p:cNvPr id="6" name="">
            <a:extLst xmlns:a="http://schemas.openxmlformats.org/drawingml/2006/main">
              <a:ext uri="{FF2B5EF4-FFF2-40B4-BE49-F238E27FC236}">
                <a16:creationId xmlns:a16="http://schemas.microsoft.com/office/drawing/2014/main" id="{E579C67D-3E4F-42E0-989B-7C9DA6D00C97}"/>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Reopening is a controlled decision—revenue does not waive a failed gate</a:t>
            </a:r>
          </a:p>
        </p:txBody>
      </p:sp>
      <p:sp>
        <p:nvSpPr>
          <p:cNvPr id="7" name="">
            <a:extLst xmlns:a="http://schemas.openxmlformats.org/drawingml/2006/main">
              <a:ext uri="{FF2B5EF4-FFF2-40B4-BE49-F238E27FC236}">
                <a16:creationId xmlns:a16="http://schemas.microsoft.com/office/drawing/2014/main" id="{E5139806-9605-4D7F-A7BD-2387D47F3FE5}"/>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6" name=""/>
          <p:cNvPicPr>
            <a:picLocks xmlns:a="http://schemas.openxmlformats.org/drawingml/2006/main" noChangeAspect="1"/>
          </p:cNvPicPr>
          <p:nvPr/>
        </p:nvPicPr>
        <p:blipFill>
          <a:blip xmlns:r="http://schemas.openxmlformats.org/officeDocument/2006/relationships" xmlns:a="http://schemas.openxmlformats.org/drawingml/2006/main" r:embed="Rb3313cbed76f42dd"/>
          <a:stretch xmlns:a="http://schemas.openxmlformats.org/drawingml/2006/main"/>
        </p:blipFill>
        <p:spPr>
          <a:xfrm xmlns:a="http://schemas.openxmlformats.org/drawingml/2006/main">
            <a:off x="811357"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92DA0CC7-D910-49C9-803B-0D4C3CDD05F8}"/>
              </a:ext>
            </a:extLst>
          </p:cNvPr>
          <p:cNvSpPr>
            <a:spLocks xmlns:a="http://schemas.openxmlformats.org/drawingml/2006/main" noGrp="1"/>
          </p:cNvSpPr>
          <p:nvPr/>
        </p:nvSpPr>
        <p:spPr>
          <a:xfrm xmlns:a="http://schemas.openxmlformats.org/drawingml/2006/main">
            <a:off x="5000625" y="1476375"/>
            <a:ext cx="1857375" cy="685800"/>
          </a:xfrm>
          <a:prstGeom xmlns:a="http://schemas.openxmlformats.org/drawingml/2006/main" prst="roundRect">
            <a:avLst>
              <a:gd name="adj" fmla="val 13889"/>
            </a:avLst>
          </a:prstGeom>
          <a:solidFill xmlns:a="http://schemas.openxmlformats.org/drawingml/2006/main">
            <a:srgbClr val="F6F0E3"/>
          </a:solidFill>
          <a:ln xmlns:a="http://schemas.openxmlformats.org/drawingml/2006/main" w="19050">
            <a:solidFill>
              <a:srgbClr val="9A4A3C"/>
            </a:solidFill>
            <a:prstDash val="solid"/>
          </a:ln>
        </p:spPr>
      </p:sp>
      <p:sp>
        <p:nvSpPr>
          <p:cNvPr id="10" name="">
            <a:extLst xmlns:a="http://schemas.openxmlformats.org/drawingml/2006/main">
              <a:ext uri="{FF2B5EF4-FFF2-40B4-BE49-F238E27FC236}">
                <a16:creationId xmlns:a16="http://schemas.microsoft.com/office/drawing/2014/main" id="{388C49CB-21D5-4114-8FF7-B783A50CEE2E}"/>
              </a:ext>
            </a:extLst>
          </p:cNvPr>
          <p:cNvSpPr>
            <a:spLocks xmlns:a="http://schemas.openxmlformats.org/drawingml/2006/main" noGrp="1"/>
          </p:cNvSpPr>
          <p:nvPr/>
        </p:nvSpPr>
        <p:spPr>
          <a:xfrm xmlns:a="http://schemas.openxmlformats.org/drawingml/2006/main">
            <a:off x="5114925" y="1647825"/>
            <a:ext cx="162877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Life safety &amp; facility</a:t>
            </a:r>
          </a:p>
        </p:txBody>
      </p:sp>
      <p:sp>
        <p:nvSpPr>
          <p:cNvPr id="11" name="">
            <a:extLst xmlns:a="http://schemas.openxmlformats.org/drawingml/2006/main">
              <a:ext uri="{FF2B5EF4-FFF2-40B4-BE49-F238E27FC236}">
                <a16:creationId xmlns:a16="http://schemas.microsoft.com/office/drawing/2014/main" id="{7A5140B8-19A6-4D28-AE87-D876F03EB8C1}"/>
              </a:ext>
            </a:extLst>
          </p:cNvPr>
          <p:cNvSpPr>
            <a:spLocks xmlns:a="http://schemas.openxmlformats.org/drawingml/2006/main" noGrp="1"/>
          </p:cNvSpPr>
          <p:nvPr/>
        </p:nvSpPr>
        <p:spPr>
          <a:xfrm xmlns:a="http://schemas.openxmlformats.org/drawingml/2006/main">
            <a:off x="7096125" y="1476375"/>
            <a:ext cx="1857375" cy="685800"/>
          </a:xfrm>
          <a:prstGeom xmlns:a="http://schemas.openxmlformats.org/drawingml/2006/main" prst="roundRect">
            <a:avLst>
              <a:gd name="adj" fmla="val 13889"/>
            </a:avLst>
          </a:prstGeom>
          <a:solidFill xmlns:a="http://schemas.openxmlformats.org/drawingml/2006/main">
            <a:srgbClr val="F6F0E3"/>
          </a:solidFill>
          <a:ln xmlns:a="http://schemas.openxmlformats.org/drawingml/2006/main" w="19050">
            <a:solidFill>
              <a:srgbClr val="9A4A3C"/>
            </a:solidFill>
            <a:prstDash val="solid"/>
          </a:ln>
        </p:spPr>
      </p:sp>
      <p:sp>
        <p:nvSpPr>
          <p:cNvPr id="12" name="">
            <a:extLst xmlns:a="http://schemas.openxmlformats.org/drawingml/2006/main">
              <a:ext uri="{FF2B5EF4-FFF2-40B4-BE49-F238E27FC236}">
                <a16:creationId xmlns:a16="http://schemas.microsoft.com/office/drawing/2014/main" id="{FE2C7AF2-0122-454D-B081-82D5EA4750C2}"/>
              </a:ext>
            </a:extLst>
          </p:cNvPr>
          <p:cNvSpPr>
            <a:spLocks xmlns:a="http://schemas.openxmlformats.org/drawingml/2006/main" noGrp="1"/>
          </p:cNvSpPr>
          <p:nvPr/>
        </p:nvSpPr>
        <p:spPr>
          <a:xfrm xmlns:a="http://schemas.openxmlformats.org/drawingml/2006/main">
            <a:off x="7210425" y="1647825"/>
            <a:ext cx="162877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Authority • insurance • landlord</a:t>
            </a:r>
          </a:p>
        </p:txBody>
      </p:sp>
      <p:sp>
        <p:nvSpPr>
          <p:cNvPr id="13" name="">
            <a:extLst xmlns:a="http://schemas.openxmlformats.org/drawingml/2006/main">
              <a:ext uri="{FF2B5EF4-FFF2-40B4-BE49-F238E27FC236}">
                <a16:creationId xmlns:a16="http://schemas.microsoft.com/office/drawing/2014/main" id="{9E23BE49-31A4-4703-9483-2ACD7195A0BE}"/>
              </a:ext>
            </a:extLst>
          </p:cNvPr>
          <p:cNvSpPr>
            <a:spLocks xmlns:a="http://schemas.openxmlformats.org/drawingml/2006/main" noGrp="1"/>
          </p:cNvSpPr>
          <p:nvPr/>
        </p:nvSpPr>
        <p:spPr>
          <a:xfrm xmlns:a="http://schemas.openxmlformats.org/drawingml/2006/main">
            <a:off x="9191625" y="1476375"/>
            <a:ext cx="1857375" cy="685800"/>
          </a:xfrm>
          <a:prstGeom xmlns:a="http://schemas.openxmlformats.org/drawingml/2006/main" prst="roundRect">
            <a:avLst>
              <a:gd name="adj" fmla="val 13889"/>
            </a:avLst>
          </a:prstGeom>
          <a:solidFill xmlns:a="http://schemas.openxmlformats.org/drawingml/2006/main">
            <a:srgbClr val="F6F0E3"/>
          </a:solidFill>
          <a:ln xmlns:a="http://schemas.openxmlformats.org/drawingml/2006/main" w="19050">
            <a:solidFill>
              <a:srgbClr val="9A4A3C"/>
            </a:solidFill>
            <a:prstDash val="solid"/>
          </a:ln>
        </p:spPr>
      </p:sp>
      <p:sp>
        <p:nvSpPr>
          <p:cNvPr id="14" name="">
            <a:extLst xmlns:a="http://schemas.openxmlformats.org/drawingml/2006/main">
              <a:ext uri="{FF2B5EF4-FFF2-40B4-BE49-F238E27FC236}">
                <a16:creationId xmlns:a16="http://schemas.microsoft.com/office/drawing/2014/main" id="{2DF57205-D4F7-4AC9-874E-056192286BA3}"/>
              </a:ext>
            </a:extLst>
          </p:cNvPr>
          <p:cNvSpPr>
            <a:spLocks xmlns:a="http://schemas.openxmlformats.org/drawingml/2006/main" noGrp="1"/>
          </p:cNvSpPr>
          <p:nvPr/>
        </p:nvSpPr>
        <p:spPr>
          <a:xfrm xmlns:a="http://schemas.openxmlformats.org/drawingml/2006/main">
            <a:off x="9305925" y="1647825"/>
            <a:ext cx="162877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Utilities &amp; equipment</a:t>
            </a:r>
          </a:p>
        </p:txBody>
      </p:sp>
      <p:sp>
        <p:nvSpPr>
          <p:cNvPr id="15" name="">
            <a:extLst xmlns:a="http://schemas.openxmlformats.org/drawingml/2006/main">
              <a:ext uri="{FF2B5EF4-FFF2-40B4-BE49-F238E27FC236}">
                <a16:creationId xmlns:a16="http://schemas.microsoft.com/office/drawing/2014/main" id="{F5DA17E9-2B6A-4687-8FD9-4358934C225E}"/>
              </a:ext>
            </a:extLst>
          </p:cNvPr>
          <p:cNvSpPr>
            <a:spLocks xmlns:a="http://schemas.openxmlformats.org/drawingml/2006/main" noGrp="1"/>
          </p:cNvSpPr>
          <p:nvPr/>
        </p:nvSpPr>
        <p:spPr>
          <a:xfrm xmlns:a="http://schemas.openxmlformats.org/drawingml/2006/main">
            <a:off x="5000625" y="2381250"/>
            <a:ext cx="1857375" cy="685800"/>
          </a:xfrm>
          <a:prstGeom xmlns:a="http://schemas.openxmlformats.org/drawingml/2006/main" prst="roundRect">
            <a:avLst>
              <a:gd name="adj" fmla="val 13889"/>
            </a:avLst>
          </a:prstGeom>
          <a:solidFill xmlns:a="http://schemas.openxmlformats.org/drawingml/2006/main">
            <a:srgbClr val="F6F0E3"/>
          </a:solidFill>
          <a:ln xmlns:a="http://schemas.openxmlformats.org/drawingml/2006/main" w="19050">
            <a:solidFill>
              <a:srgbClr val="B66A32"/>
            </a:solidFill>
            <a:prstDash val="solid"/>
          </a:ln>
        </p:spPr>
      </p:sp>
      <p:sp>
        <p:nvSpPr>
          <p:cNvPr id="16" name="">
            <a:extLst xmlns:a="http://schemas.openxmlformats.org/drawingml/2006/main">
              <a:ext uri="{FF2B5EF4-FFF2-40B4-BE49-F238E27FC236}">
                <a16:creationId xmlns:a16="http://schemas.microsoft.com/office/drawing/2014/main" id="{9B499305-BF0D-4DC5-A198-29AB15E0FBEB}"/>
              </a:ext>
            </a:extLst>
          </p:cNvPr>
          <p:cNvSpPr>
            <a:spLocks xmlns:a="http://schemas.openxmlformats.org/drawingml/2006/main" noGrp="1"/>
          </p:cNvSpPr>
          <p:nvPr/>
        </p:nvSpPr>
        <p:spPr>
          <a:xfrm xmlns:a="http://schemas.openxmlformats.org/drawingml/2006/main">
            <a:off x="5114925" y="2552700"/>
            <a:ext cx="162877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Food safety &amp; inventory</a:t>
            </a:r>
          </a:p>
        </p:txBody>
      </p:sp>
      <p:sp>
        <p:nvSpPr>
          <p:cNvPr id="17" name="">
            <a:extLst xmlns:a="http://schemas.openxmlformats.org/drawingml/2006/main">
              <a:ext uri="{FF2B5EF4-FFF2-40B4-BE49-F238E27FC236}">
                <a16:creationId xmlns:a16="http://schemas.microsoft.com/office/drawing/2014/main" id="{42A9FABF-E1CE-49ED-A43E-D5634FC6B9CE}"/>
              </a:ext>
            </a:extLst>
          </p:cNvPr>
          <p:cNvSpPr>
            <a:spLocks xmlns:a="http://schemas.openxmlformats.org/drawingml/2006/main" noGrp="1"/>
          </p:cNvSpPr>
          <p:nvPr/>
        </p:nvSpPr>
        <p:spPr>
          <a:xfrm xmlns:a="http://schemas.openxmlformats.org/drawingml/2006/main">
            <a:off x="7096125" y="2381250"/>
            <a:ext cx="1857375" cy="685800"/>
          </a:xfrm>
          <a:prstGeom xmlns:a="http://schemas.openxmlformats.org/drawingml/2006/main" prst="roundRect">
            <a:avLst>
              <a:gd name="adj" fmla="val 13889"/>
            </a:avLst>
          </a:prstGeom>
          <a:solidFill xmlns:a="http://schemas.openxmlformats.org/drawingml/2006/main">
            <a:srgbClr val="F6F0E3"/>
          </a:solidFill>
          <a:ln xmlns:a="http://schemas.openxmlformats.org/drawingml/2006/main" w="19050">
            <a:solidFill>
              <a:srgbClr val="B66A32"/>
            </a:solidFill>
            <a:prstDash val="solid"/>
          </a:ln>
        </p:spPr>
      </p:sp>
      <p:sp>
        <p:nvSpPr>
          <p:cNvPr id="18" name="">
            <a:extLst xmlns:a="http://schemas.openxmlformats.org/drawingml/2006/main">
              <a:ext uri="{FF2B5EF4-FFF2-40B4-BE49-F238E27FC236}">
                <a16:creationId xmlns:a16="http://schemas.microsoft.com/office/drawing/2014/main" id="{B316E41E-9D5F-4F0C-B4C1-DC88FD972D41}"/>
              </a:ext>
            </a:extLst>
          </p:cNvPr>
          <p:cNvSpPr>
            <a:spLocks xmlns:a="http://schemas.openxmlformats.org/drawingml/2006/main" noGrp="1"/>
          </p:cNvSpPr>
          <p:nvPr/>
        </p:nvSpPr>
        <p:spPr>
          <a:xfrm xmlns:a="http://schemas.openxmlformats.org/drawingml/2006/main">
            <a:off x="7210425" y="2552700"/>
            <a:ext cx="162877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People • training • access</a:t>
            </a:r>
          </a:p>
        </p:txBody>
      </p:sp>
      <p:sp>
        <p:nvSpPr>
          <p:cNvPr id="19" name="">
            <a:extLst xmlns:a="http://schemas.openxmlformats.org/drawingml/2006/main">
              <a:ext uri="{FF2B5EF4-FFF2-40B4-BE49-F238E27FC236}">
                <a16:creationId xmlns:a16="http://schemas.microsoft.com/office/drawing/2014/main" id="{6145BDF6-B8D8-4449-AA8E-AEF0DADFDC14}"/>
              </a:ext>
            </a:extLst>
          </p:cNvPr>
          <p:cNvSpPr>
            <a:spLocks xmlns:a="http://schemas.openxmlformats.org/drawingml/2006/main" noGrp="1"/>
          </p:cNvSpPr>
          <p:nvPr/>
        </p:nvSpPr>
        <p:spPr>
          <a:xfrm xmlns:a="http://schemas.openxmlformats.org/drawingml/2006/main">
            <a:off x="9191625" y="2381250"/>
            <a:ext cx="1857375" cy="685800"/>
          </a:xfrm>
          <a:prstGeom xmlns:a="http://schemas.openxmlformats.org/drawingml/2006/main" prst="roundRect">
            <a:avLst>
              <a:gd name="adj" fmla="val 13889"/>
            </a:avLst>
          </a:prstGeom>
          <a:solidFill xmlns:a="http://schemas.openxmlformats.org/drawingml/2006/main">
            <a:srgbClr val="F6F0E3"/>
          </a:solidFill>
          <a:ln xmlns:a="http://schemas.openxmlformats.org/drawingml/2006/main" w="19050">
            <a:solidFill>
              <a:srgbClr val="B66A32"/>
            </a:solidFill>
            <a:prstDash val="solid"/>
          </a:ln>
        </p:spPr>
      </p:sp>
      <p:sp>
        <p:nvSpPr>
          <p:cNvPr id="20" name="">
            <a:extLst xmlns:a="http://schemas.openxmlformats.org/drawingml/2006/main">
              <a:ext uri="{FF2B5EF4-FFF2-40B4-BE49-F238E27FC236}">
                <a16:creationId xmlns:a16="http://schemas.microsoft.com/office/drawing/2014/main" id="{19B83807-D5E7-4E99-806C-6C65098DC1F1}"/>
              </a:ext>
            </a:extLst>
          </p:cNvPr>
          <p:cNvSpPr>
            <a:spLocks xmlns:a="http://schemas.openxmlformats.org/drawingml/2006/main" noGrp="1"/>
          </p:cNvSpPr>
          <p:nvPr/>
        </p:nvSpPr>
        <p:spPr>
          <a:xfrm xmlns:a="http://schemas.openxmlformats.org/drawingml/2006/main">
            <a:off x="9305925" y="2552700"/>
            <a:ext cx="162877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Technology • payment • data</a:t>
            </a:r>
          </a:p>
        </p:txBody>
      </p:sp>
      <p:sp>
        <p:nvSpPr>
          <p:cNvPr id="21" name="">
            <a:extLst xmlns:a="http://schemas.openxmlformats.org/drawingml/2006/main">
              <a:ext uri="{FF2B5EF4-FFF2-40B4-BE49-F238E27FC236}">
                <a16:creationId xmlns:a16="http://schemas.microsoft.com/office/drawing/2014/main" id="{3D08B7F9-8FA9-45D5-B961-9E1DF1391EDC}"/>
              </a:ext>
            </a:extLst>
          </p:cNvPr>
          <p:cNvSpPr>
            <a:spLocks xmlns:a="http://schemas.openxmlformats.org/drawingml/2006/main" noGrp="1"/>
          </p:cNvSpPr>
          <p:nvPr/>
        </p:nvSpPr>
        <p:spPr>
          <a:xfrm xmlns:a="http://schemas.openxmlformats.org/drawingml/2006/main">
            <a:off x="5000625" y="3286125"/>
            <a:ext cx="1857375" cy="685800"/>
          </a:xfrm>
          <a:prstGeom xmlns:a="http://schemas.openxmlformats.org/drawingml/2006/main" prst="roundRect">
            <a:avLst>
              <a:gd name="adj" fmla="val 13889"/>
            </a:avLst>
          </a:prstGeom>
          <a:solidFill xmlns:a="http://schemas.openxmlformats.org/drawingml/2006/main">
            <a:srgbClr val="F6F0E3"/>
          </a:solidFill>
          <a:ln xmlns:a="http://schemas.openxmlformats.org/drawingml/2006/main" w="19050">
            <a:solidFill>
              <a:srgbClr val="467058"/>
            </a:solidFill>
            <a:prstDash val="solid"/>
          </a:ln>
        </p:spPr>
      </p:sp>
      <p:sp>
        <p:nvSpPr>
          <p:cNvPr id="22" name="">
            <a:extLst xmlns:a="http://schemas.openxmlformats.org/drawingml/2006/main">
              <a:ext uri="{FF2B5EF4-FFF2-40B4-BE49-F238E27FC236}">
                <a16:creationId xmlns:a16="http://schemas.microsoft.com/office/drawing/2014/main" id="{774281CD-C707-4AB9-B579-3D5C458FBD4E}"/>
              </a:ext>
            </a:extLst>
          </p:cNvPr>
          <p:cNvSpPr>
            <a:spLocks xmlns:a="http://schemas.openxmlformats.org/drawingml/2006/main" noGrp="1"/>
          </p:cNvSpPr>
          <p:nvPr/>
        </p:nvSpPr>
        <p:spPr>
          <a:xfrm xmlns:a="http://schemas.openxmlformats.org/drawingml/2006/main">
            <a:off x="5114925" y="3457575"/>
            <a:ext cx="162877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Suppliers &amp; delivery</a:t>
            </a:r>
          </a:p>
        </p:txBody>
      </p:sp>
      <p:sp>
        <p:nvSpPr>
          <p:cNvPr id="23" name="">
            <a:extLst xmlns:a="http://schemas.openxmlformats.org/drawingml/2006/main">
              <a:ext uri="{FF2B5EF4-FFF2-40B4-BE49-F238E27FC236}">
                <a16:creationId xmlns:a16="http://schemas.microsoft.com/office/drawing/2014/main" id="{4B0DBEFA-B400-428F-8C09-0B9708B71E43}"/>
              </a:ext>
            </a:extLst>
          </p:cNvPr>
          <p:cNvSpPr>
            <a:spLocks xmlns:a="http://schemas.openxmlformats.org/drawingml/2006/main" noGrp="1"/>
          </p:cNvSpPr>
          <p:nvPr/>
        </p:nvSpPr>
        <p:spPr>
          <a:xfrm xmlns:a="http://schemas.openxmlformats.org/drawingml/2006/main">
            <a:off x="7096125" y="3286125"/>
            <a:ext cx="1857375" cy="685800"/>
          </a:xfrm>
          <a:prstGeom xmlns:a="http://schemas.openxmlformats.org/drawingml/2006/main" prst="roundRect">
            <a:avLst>
              <a:gd name="adj" fmla="val 13889"/>
            </a:avLst>
          </a:prstGeom>
          <a:solidFill xmlns:a="http://schemas.openxmlformats.org/drawingml/2006/main">
            <a:srgbClr val="F6F0E3"/>
          </a:solidFill>
          <a:ln xmlns:a="http://schemas.openxmlformats.org/drawingml/2006/main" w="19050">
            <a:solidFill>
              <a:srgbClr val="467058"/>
            </a:solidFill>
            <a:prstDash val="solid"/>
          </a:ln>
        </p:spPr>
      </p:sp>
      <p:sp>
        <p:nvSpPr>
          <p:cNvPr id="24" name="">
            <a:extLst xmlns:a="http://schemas.openxmlformats.org/drawingml/2006/main">
              <a:ext uri="{FF2B5EF4-FFF2-40B4-BE49-F238E27FC236}">
                <a16:creationId xmlns:a16="http://schemas.microsoft.com/office/drawing/2014/main" id="{E4F2A02D-B204-46BB-B0FB-9F1B8A32EFDC}"/>
              </a:ext>
            </a:extLst>
          </p:cNvPr>
          <p:cNvSpPr>
            <a:spLocks xmlns:a="http://schemas.openxmlformats.org/drawingml/2006/main" noGrp="1"/>
          </p:cNvSpPr>
          <p:nvPr/>
        </p:nvSpPr>
        <p:spPr>
          <a:xfrm xmlns:a="http://schemas.openxmlformats.org/drawingml/2006/main">
            <a:off x="7210425" y="3457575"/>
            <a:ext cx="162877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Communication</a:t>
            </a:r>
          </a:p>
        </p:txBody>
      </p:sp>
      <p:sp>
        <p:nvSpPr>
          <p:cNvPr id="25" name="">
            <a:extLst xmlns:a="http://schemas.openxmlformats.org/drawingml/2006/main">
              <a:ext uri="{FF2B5EF4-FFF2-40B4-BE49-F238E27FC236}">
                <a16:creationId xmlns:a16="http://schemas.microsoft.com/office/drawing/2014/main" id="{45AA3362-AE84-470D-B891-1E23EFAAB427}"/>
              </a:ext>
            </a:extLst>
          </p:cNvPr>
          <p:cNvSpPr>
            <a:spLocks xmlns:a="http://schemas.openxmlformats.org/drawingml/2006/main" noGrp="1"/>
          </p:cNvSpPr>
          <p:nvPr/>
        </p:nvSpPr>
        <p:spPr>
          <a:xfrm xmlns:a="http://schemas.openxmlformats.org/drawingml/2006/main">
            <a:off x="9191625" y="3286125"/>
            <a:ext cx="1857375" cy="685800"/>
          </a:xfrm>
          <a:prstGeom xmlns:a="http://schemas.openxmlformats.org/drawingml/2006/main" prst="roundRect">
            <a:avLst>
              <a:gd name="adj" fmla="val 13889"/>
            </a:avLst>
          </a:prstGeom>
          <a:solidFill xmlns:a="http://schemas.openxmlformats.org/drawingml/2006/main">
            <a:srgbClr val="F6F0E3"/>
          </a:solidFill>
          <a:ln xmlns:a="http://schemas.openxmlformats.org/drawingml/2006/main" w="19050">
            <a:solidFill>
              <a:srgbClr val="467058"/>
            </a:solidFill>
            <a:prstDash val="solid"/>
          </a:ln>
        </p:spPr>
      </p:sp>
      <p:sp>
        <p:nvSpPr>
          <p:cNvPr id="26" name="">
            <a:extLst xmlns:a="http://schemas.openxmlformats.org/drawingml/2006/main">
              <a:ext uri="{FF2B5EF4-FFF2-40B4-BE49-F238E27FC236}">
                <a16:creationId xmlns:a16="http://schemas.microsoft.com/office/drawing/2014/main" id="{67AEB6C9-580C-4304-92BF-8C3E881225F9}"/>
              </a:ext>
            </a:extLst>
          </p:cNvPr>
          <p:cNvSpPr>
            <a:spLocks xmlns:a="http://schemas.openxmlformats.org/drawingml/2006/main" noGrp="1"/>
          </p:cNvSpPr>
          <p:nvPr/>
        </p:nvSpPr>
        <p:spPr>
          <a:xfrm xmlns:a="http://schemas.openxmlformats.org/drawingml/2006/main">
            <a:off x="9305925" y="3457575"/>
            <a:ext cx="1628775"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Security &amp; documentation</a:t>
            </a:r>
          </a:p>
        </p:txBody>
      </p:sp>
      <p:sp>
        <p:nvSpPr>
          <p:cNvPr id="27" name="">
            <a:extLst xmlns:a="http://schemas.openxmlformats.org/drawingml/2006/main">
              <a:ext uri="{FF2B5EF4-FFF2-40B4-BE49-F238E27FC236}">
                <a16:creationId xmlns:a16="http://schemas.microsoft.com/office/drawing/2014/main" id="{35AC90D6-B094-4495-BFCF-3CA54016DE8E}"/>
              </a:ext>
            </a:extLst>
          </p:cNvPr>
          <p:cNvSpPr>
            <a:spLocks xmlns:a="http://schemas.openxmlformats.org/drawingml/2006/main" noGrp="1"/>
          </p:cNvSpPr>
          <p:nvPr/>
        </p:nvSpPr>
        <p:spPr>
          <a:xfrm xmlns:a="http://schemas.openxmlformats.org/drawingml/2006/main">
            <a:off x="5143500" y="4419600"/>
            <a:ext cx="5715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75" b="1" i="0">
                <a:solidFill>
                  <a:srgbClr val="A98432"/>
                </a:solidFill>
              </a:defRPr>
            </a:pPr>
            <a:r>
              <a:rPr sz="1575" b="1" i="0">
                <a:solidFill>
                  <a:srgbClr val="A98432"/>
                </a:solidFill>
              </a:rPr>
              <a:t>PHASED RETURN</a:t>
            </a:r>
          </a:p>
        </p:txBody>
      </p:sp>
      <p:sp>
        <p:nvSpPr>
          <p:cNvPr id="28" name="">
            <a:extLst xmlns:a="http://schemas.openxmlformats.org/drawingml/2006/main">
              <a:ext uri="{FF2B5EF4-FFF2-40B4-BE49-F238E27FC236}">
                <a16:creationId xmlns:a16="http://schemas.microsoft.com/office/drawing/2014/main" id="{510A115A-0E84-4627-8828-34EEB68E09E4}"/>
              </a:ext>
            </a:extLst>
          </p:cNvPr>
          <p:cNvSpPr>
            <a:spLocks xmlns:a="http://schemas.openxmlformats.org/drawingml/2006/main" noGrp="1"/>
          </p:cNvSpPr>
          <p:nvPr/>
        </p:nvSpPr>
        <p:spPr>
          <a:xfrm xmlns:a="http://schemas.openxmlformats.org/drawingml/2006/main">
            <a:off x="5286375" y="4838700"/>
            <a:ext cx="5429250" cy="1190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 Protect and assess</a:t>
            </a:r>
          </a:p>
          <a:p xmlns:a="http://schemas.openxmlformats.org/drawingml/2006/main">
            <a:pPr algn="l">
              <a:defRPr sz="1350" b="0" i="0">
                <a:solidFill>
                  <a:srgbClr val="17202B"/>
                </a:solidFill>
              </a:defRPr>
            </a:pPr>
            <a:r>
              <a:rPr sz="1350" b="0" i="0">
                <a:solidFill>
                  <a:srgbClr val="17202B"/>
                </a:solidFill>
              </a:rPr>
              <a:t>• Limited internal recovery</a:t>
            </a:r>
          </a:p>
          <a:p xmlns:a="http://schemas.openxmlformats.org/drawingml/2006/main">
            <a:pPr algn="l">
              <a:defRPr sz="1350" b="0" i="0">
                <a:solidFill>
                  <a:srgbClr val="17202B"/>
                </a:solidFill>
              </a:defRPr>
            </a:pPr>
            <a:r>
              <a:rPr sz="1350" b="0" i="0">
                <a:solidFill>
                  <a:srgbClr val="17202B"/>
                </a:solidFill>
              </a:rPr>
              <a:t>• Controlled test / soft opening</a:t>
            </a:r>
          </a:p>
          <a:p xmlns:a="http://schemas.openxmlformats.org/drawingml/2006/main">
            <a:pPr algn="l">
              <a:defRPr sz="1350" b="0" i="0">
                <a:solidFill>
                  <a:srgbClr val="17202B"/>
                </a:solidFill>
              </a:defRPr>
            </a:pPr>
            <a:r>
              <a:rPr sz="1350" b="0" i="0">
                <a:solidFill>
                  <a:srgbClr val="17202B"/>
                </a:solidFill>
              </a:rPr>
              <a:t>• Reduced public operation</a:t>
            </a:r>
          </a:p>
          <a:p xmlns:a="http://schemas.openxmlformats.org/drawingml/2006/main">
            <a:pPr algn="l">
              <a:defRPr sz="1350" b="0" i="0">
                <a:solidFill>
                  <a:srgbClr val="17202B"/>
                </a:solidFill>
              </a:defRPr>
            </a:pPr>
            <a:r>
              <a:rPr sz="1350" b="0" i="0">
                <a:solidFill>
                  <a:srgbClr val="17202B"/>
                </a:solidFill>
              </a:rPr>
              <a:t>• Expanded operation</a:t>
            </a:r>
          </a:p>
          <a:p xmlns:a="http://schemas.openxmlformats.org/drawingml/2006/main">
            <a:pPr algn="l">
              <a:defRPr sz="1350" b="0" i="0">
                <a:solidFill>
                  <a:srgbClr val="17202B"/>
                </a:solidFill>
              </a:defRPr>
            </a:pPr>
            <a:r>
              <a:rPr sz="1350" b="0" i="0">
                <a:solidFill>
                  <a:srgbClr val="17202B"/>
                </a:solidFill>
              </a:rPr>
              <a:t>• Full operation with monitoring</a:t>
            </a:r>
          </a:p>
        </p:txBody>
      </p:sp>
    </p:spTree>
    <p:extLst>
      <p:ext uri="{BB962C8B-B14F-4D97-AF65-F5344CB8AC3E}">
        <p14:creationId xmlns:p14="http://schemas.microsoft.com/office/powerpoint/2010/main" val="684766124"/>
      </p:ext>
    </p:extLst>
  </p:cSld>
</p:sld>
</file>

<file path=ppt/slides/slide18.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6" name="">
            <a:extLst xmlns:a="http://schemas.openxmlformats.org/drawingml/2006/main">
              <a:ext uri="{FF2B5EF4-FFF2-40B4-BE49-F238E27FC236}">
                <a16:creationId xmlns:a16="http://schemas.microsoft.com/office/drawing/2014/main" id="{6CDD9E61-5363-4903-96DF-72FE2132AC23}"/>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BFEABC83-14C0-4AA0-B63C-44FE8401E161}"/>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TESTING, LEARNING &amp; RENEWAL</a:t>
            </a:r>
          </a:p>
        </p:txBody>
      </p:sp>
      <p:pic>
        <p:nvPicPr>
          <p:cNvPr id="28" name=""/>
          <p:cNvPicPr>
            <a:picLocks xmlns:a="http://schemas.openxmlformats.org/drawingml/2006/main" noChangeAspect="1"/>
          </p:cNvPicPr>
          <p:nvPr/>
        </p:nvPicPr>
        <p:blipFill>
          <a:blip xmlns:r="http://schemas.openxmlformats.org/officeDocument/2006/relationships" xmlns:a="http://schemas.openxmlformats.org/drawingml/2006/main" r:embed="R20eedb2521394a44"/>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9A8F1A72-0C97-4AFC-9253-6CD764DB1DA0}"/>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5092847E-BE65-4DC1-A158-7E0EACA339C6}"/>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18</a:t>
            </a:r>
          </a:p>
        </p:txBody>
      </p:sp>
      <p:sp>
        <p:nvSpPr>
          <p:cNvPr id="6" name="">
            <a:extLst xmlns:a="http://schemas.openxmlformats.org/drawingml/2006/main">
              <a:ext uri="{FF2B5EF4-FFF2-40B4-BE49-F238E27FC236}">
                <a16:creationId xmlns:a16="http://schemas.microsoft.com/office/drawing/2014/main" id="{EF9729B3-01D0-4D56-8D34-23EA458BE9D5}"/>
              </a:ext>
            </a:extLst>
          </p:cNvPr>
          <p:cNvSpPr>
            <a:spLocks xmlns:a="http://schemas.openxmlformats.org/drawingml/2006/main" noGrp="1"/>
          </p:cNvSpPr>
          <p:nvPr/>
        </p:nvSpPr>
        <p:spPr>
          <a:xfrm xmlns:a="http://schemas.openxmlformats.org/drawingml/2006/main">
            <a:off x="685800" y="609600"/>
            <a:ext cx="1082040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625" b="1" i="0">
                <a:solidFill>
                  <a:srgbClr val="13233B"/>
                </a:solidFill>
              </a:defRPr>
            </a:pPr>
            <a:r>
              <a:rPr sz="2625" b="1" i="0">
                <a:solidFill>
                  <a:srgbClr val="13233B"/>
                </a:solidFill>
              </a:rPr>
              <a:t>Test assumptions safely before a real disruption exposes them</a:t>
            </a:r>
          </a:p>
        </p:txBody>
      </p:sp>
      <p:sp>
        <p:nvSpPr>
          <p:cNvPr id="7" name="">
            <a:extLst xmlns:a="http://schemas.openxmlformats.org/drawingml/2006/main">
              <a:ext uri="{FF2B5EF4-FFF2-40B4-BE49-F238E27FC236}">
                <a16:creationId xmlns:a16="http://schemas.microsoft.com/office/drawing/2014/main" id="{DA36D634-8942-43B1-965B-604D8256CCC5}"/>
              </a:ext>
            </a:extLst>
          </p:cNvPr>
          <p:cNvSpPr>
            <a:spLocks xmlns:a="http://schemas.openxmlformats.org/drawingml/2006/main" noGrp="1"/>
          </p:cNvSpPr>
          <p:nvPr/>
        </p:nvSpPr>
        <p:spPr>
          <a:xfrm xmlns:a="http://schemas.openxmlformats.org/drawingml/2006/main">
            <a:off x="685800" y="12192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3" name=""/>
          <p:cNvPicPr>
            <a:picLocks xmlns:a="http://schemas.openxmlformats.org/drawingml/2006/main" noChangeAspect="1"/>
          </p:cNvPicPr>
          <p:nvPr/>
        </p:nvPicPr>
        <p:blipFill>
          <a:blip xmlns:r="http://schemas.openxmlformats.org/officeDocument/2006/relationships" xmlns:a="http://schemas.openxmlformats.org/drawingml/2006/main" r:embed="R906238cc09724aa9"/>
          <a:stretch xmlns:a="http://schemas.openxmlformats.org/drawingml/2006/main"/>
        </p:blipFill>
        <p:spPr>
          <a:xfrm xmlns:a="http://schemas.openxmlformats.org/drawingml/2006/main">
            <a:off x="685800" y="1709457"/>
            <a:ext cx="3143250" cy="4067735"/>
          </a:xfrm>
          <a:prstGeom xmlns:a="http://schemas.openxmlformats.org/drawingml/2006/main" prst="rect">
            <a:avLst/>
          </a:prstGeom>
        </p:spPr>
      </p:pic>
      <p:pic>
        <p:nvPicPr>
          <p:cNvPr id="34" name=""/>
          <p:cNvPicPr>
            <a:picLocks xmlns:a="http://schemas.openxmlformats.org/drawingml/2006/main" noChangeAspect="1"/>
          </p:cNvPicPr>
          <p:nvPr/>
        </p:nvPicPr>
        <p:blipFill>
          <a:blip xmlns:r="http://schemas.openxmlformats.org/officeDocument/2006/relationships" xmlns:a="http://schemas.openxmlformats.org/drawingml/2006/main" r:embed="R846f397a1cfb4677"/>
          <a:stretch xmlns:a="http://schemas.openxmlformats.org/drawingml/2006/main"/>
        </p:blipFill>
        <p:spPr>
          <a:xfrm xmlns:a="http://schemas.openxmlformats.org/drawingml/2006/main">
            <a:off x="8382000" y="1894354"/>
            <a:ext cx="2857500" cy="3697941"/>
          </a:xfrm>
          <a:prstGeom xmlns:a="http://schemas.openxmlformats.org/drawingml/2006/main" prst="rect">
            <a:avLst/>
          </a:prstGeom>
        </p:spPr>
      </p:pic>
      <p:sp>
        <p:nvSpPr>
          <p:cNvPr id="10" name="">
            <a:extLst xmlns:a="http://schemas.openxmlformats.org/drawingml/2006/main">
              <a:ext uri="{FF2B5EF4-FFF2-40B4-BE49-F238E27FC236}">
                <a16:creationId xmlns:a16="http://schemas.microsoft.com/office/drawing/2014/main" id="{47AD7F12-2A71-4011-83D9-8CC96D70A2F1}"/>
              </a:ext>
            </a:extLst>
          </p:cNvPr>
          <p:cNvSpPr>
            <a:spLocks xmlns:a="http://schemas.openxmlformats.org/drawingml/2006/main" noGrp="1"/>
          </p:cNvSpPr>
          <p:nvPr/>
        </p:nvSpPr>
        <p:spPr>
          <a:xfrm xmlns:a="http://schemas.openxmlformats.org/drawingml/2006/main">
            <a:off x="4333875" y="1524000"/>
            <a:ext cx="3524250" cy="457200"/>
          </a:xfrm>
          <a:prstGeom xmlns:a="http://schemas.openxmlformats.org/drawingml/2006/main" prst="roundRect">
            <a:avLst>
              <a:gd name="adj" fmla="val 20833"/>
            </a:avLst>
          </a:prstGeom>
          <a:solidFill xmlns:a="http://schemas.openxmlformats.org/drawingml/2006/main">
            <a:srgbClr val="F6F0E3"/>
          </a:solidFill>
          <a:ln xmlns:a="http://schemas.openxmlformats.org/drawingml/2006/main" w="9525">
            <a:solidFill>
              <a:srgbClr val="203A5F"/>
            </a:solidFill>
            <a:prstDash val="solid"/>
          </a:ln>
        </p:spPr>
      </p:sp>
      <p:sp>
        <p:nvSpPr>
          <p:cNvPr id="11" name="">
            <a:extLst xmlns:a="http://schemas.openxmlformats.org/drawingml/2006/main">
              <a:ext uri="{FF2B5EF4-FFF2-40B4-BE49-F238E27FC236}">
                <a16:creationId xmlns:a16="http://schemas.microsoft.com/office/drawing/2014/main" id="{3281AFE7-44EC-43FD-B17B-A8D093D472E3}"/>
              </a:ext>
            </a:extLst>
          </p:cNvPr>
          <p:cNvSpPr>
            <a:spLocks xmlns:a="http://schemas.openxmlformats.org/drawingml/2006/main" noGrp="1"/>
          </p:cNvSpPr>
          <p:nvPr/>
        </p:nvSpPr>
        <p:spPr>
          <a:xfrm xmlns:a="http://schemas.openxmlformats.org/drawingml/2006/main">
            <a:off x="4476750" y="1619250"/>
            <a:ext cx="32385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CONTACT VERIFICATION</a:t>
            </a:r>
          </a:p>
        </p:txBody>
      </p:sp>
      <p:sp>
        <p:nvSpPr>
          <p:cNvPr id="12" name="">
            <a:extLst xmlns:a="http://schemas.openxmlformats.org/drawingml/2006/main">
              <a:ext uri="{FF2B5EF4-FFF2-40B4-BE49-F238E27FC236}">
                <a16:creationId xmlns:a16="http://schemas.microsoft.com/office/drawing/2014/main" id="{E6939C27-0796-45BD-AFEA-1863356FA60B}"/>
              </a:ext>
            </a:extLst>
          </p:cNvPr>
          <p:cNvSpPr>
            <a:spLocks xmlns:a="http://schemas.openxmlformats.org/drawingml/2006/main" noGrp="1"/>
          </p:cNvSpPr>
          <p:nvPr/>
        </p:nvSpPr>
        <p:spPr>
          <a:xfrm xmlns:a="http://schemas.openxmlformats.org/drawingml/2006/main">
            <a:off x="4333875" y="2076450"/>
            <a:ext cx="3524250" cy="457200"/>
          </a:xfrm>
          <a:prstGeom xmlns:a="http://schemas.openxmlformats.org/drawingml/2006/main" prst="roundRect">
            <a:avLst>
              <a:gd name="adj" fmla="val 20833"/>
            </a:avLst>
          </a:prstGeom>
          <a:solidFill xmlns:a="http://schemas.openxmlformats.org/drawingml/2006/main">
            <a:srgbClr val="F6F0E3"/>
          </a:solidFill>
          <a:ln xmlns:a="http://schemas.openxmlformats.org/drawingml/2006/main" w="9525">
            <a:solidFill>
              <a:srgbClr val="203A5F"/>
            </a:solidFill>
            <a:prstDash val="solid"/>
          </a:ln>
        </p:spPr>
      </p:sp>
      <p:sp>
        <p:nvSpPr>
          <p:cNvPr id="13" name="">
            <a:extLst xmlns:a="http://schemas.openxmlformats.org/drawingml/2006/main">
              <a:ext uri="{FF2B5EF4-FFF2-40B4-BE49-F238E27FC236}">
                <a16:creationId xmlns:a16="http://schemas.microsoft.com/office/drawing/2014/main" id="{8F39C0FE-E71A-4F20-92A1-874634B15ED9}"/>
              </a:ext>
            </a:extLst>
          </p:cNvPr>
          <p:cNvSpPr>
            <a:spLocks xmlns:a="http://schemas.openxmlformats.org/drawingml/2006/main" noGrp="1"/>
          </p:cNvSpPr>
          <p:nvPr/>
        </p:nvSpPr>
        <p:spPr>
          <a:xfrm xmlns:a="http://schemas.openxmlformats.org/drawingml/2006/main">
            <a:off x="4476750" y="2171700"/>
            <a:ext cx="32385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WALK-THROUGH</a:t>
            </a:r>
          </a:p>
        </p:txBody>
      </p:sp>
      <p:sp>
        <p:nvSpPr>
          <p:cNvPr id="14" name="">
            <a:extLst xmlns:a="http://schemas.openxmlformats.org/drawingml/2006/main">
              <a:ext uri="{FF2B5EF4-FFF2-40B4-BE49-F238E27FC236}">
                <a16:creationId xmlns:a16="http://schemas.microsoft.com/office/drawing/2014/main" id="{C32BAB6F-8FB0-4B5C-996A-0ED9B98220FD}"/>
              </a:ext>
            </a:extLst>
          </p:cNvPr>
          <p:cNvSpPr>
            <a:spLocks xmlns:a="http://schemas.openxmlformats.org/drawingml/2006/main" noGrp="1"/>
          </p:cNvSpPr>
          <p:nvPr/>
        </p:nvSpPr>
        <p:spPr>
          <a:xfrm xmlns:a="http://schemas.openxmlformats.org/drawingml/2006/main">
            <a:off x="4333875" y="2628900"/>
            <a:ext cx="3524250" cy="457200"/>
          </a:xfrm>
          <a:prstGeom xmlns:a="http://schemas.openxmlformats.org/drawingml/2006/main" prst="roundRect">
            <a:avLst>
              <a:gd name="adj" fmla="val 20833"/>
            </a:avLst>
          </a:prstGeom>
          <a:solidFill xmlns:a="http://schemas.openxmlformats.org/drawingml/2006/main">
            <a:srgbClr val="F6F0E3"/>
          </a:solidFill>
          <a:ln xmlns:a="http://schemas.openxmlformats.org/drawingml/2006/main" w="9525">
            <a:solidFill>
              <a:srgbClr val="203A5F"/>
            </a:solidFill>
            <a:prstDash val="solid"/>
          </a:ln>
        </p:spPr>
      </p:sp>
      <p:sp>
        <p:nvSpPr>
          <p:cNvPr id="15" name="">
            <a:extLst xmlns:a="http://schemas.openxmlformats.org/drawingml/2006/main">
              <a:ext uri="{FF2B5EF4-FFF2-40B4-BE49-F238E27FC236}">
                <a16:creationId xmlns:a16="http://schemas.microsoft.com/office/drawing/2014/main" id="{6DBBF76D-B2F8-4312-BEAA-AF333219C929}"/>
              </a:ext>
            </a:extLst>
          </p:cNvPr>
          <p:cNvSpPr>
            <a:spLocks xmlns:a="http://schemas.openxmlformats.org/drawingml/2006/main" noGrp="1"/>
          </p:cNvSpPr>
          <p:nvPr/>
        </p:nvSpPr>
        <p:spPr>
          <a:xfrm xmlns:a="http://schemas.openxmlformats.org/drawingml/2006/main">
            <a:off x="4476750" y="2724150"/>
            <a:ext cx="32385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TABLETOP</a:t>
            </a:r>
          </a:p>
        </p:txBody>
      </p:sp>
      <p:sp>
        <p:nvSpPr>
          <p:cNvPr id="16" name="">
            <a:extLst xmlns:a="http://schemas.openxmlformats.org/drawingml/2006/main">
              <a:ext uri="{FF2B5EF4-FFF2-40B4-BE49-F238E27FC236}">
                <a16:creationId xmlns:a16="http://schemas.microsoft.com/office/drawing/2014/main" id="{81E08A41-CA7C-4939-948C-CF0FB2B0AD9B}"/>
              </a:ext>
            </a:extLst>
          </p:cNvPr>
          <p:cNvSpPr>
            <a:spLocks xmlns:a="http://schemas.openxmlformats.org/drawingml/2006/main" noGrp="1"/>
          </p:cNvSpPr>
          <p:nvPr/>
        </p:nvSpPr>
        <p:spPr>
          <a:xfrm xmlns:a="http://schemas.openxmlformats.org/drawingml/2006/main">
            <a:off x="4333875" y="3181350"/>
            <a:ext cx="3524250" cy="457200"/>
          </a:xfrm>
          <a:prstGeom xmlns:a="http://schemas.openxmlformats.org/drawingml/2006/main" prst="roundRect">
            <a:avLst>
              <a:gd name="adj" fmla="val 20833"/>
            </a:avLst>
          </a:prstGeom>
          <a:solidFill xmlns:a="http://schemas.openxmlformats.org/drawingml/2006/main">
            <a:srgbClr val="F6F0E3"/>
          </a:solidFill>
          <a:ln xmlns:a="http://schemas.openxmlformats.org/drawingml/2006/main" w="9525">
            <a:solidFill>
              <a:srgbClr val="203A5F"/>
            </a:solidFill>
            <a:prstDash val="solid"/>
          </a:ln>
        </p:spPr>
      </p:sp>
      <p:sp>
        <p:nvSpPr>
          <p:cNvPr id="17" name="">
            <a:extLst xmlns:a="http://schemas.openxmlformats.org/drawingml/2006/main">
              <a:ext uri="{FF2B5EF4-FFF2-40B4-BE49-F238E27FC236}">
                <a16:creationId xmlns:a16="http://schemas.microsoft.com/office/drawing/2014/main" id="{9745A296-44F4-49CA-908A-E20B741B317A}"/>
              </a:ext>
            </a:extLst>
          </p:cNvPr>
          <p:cNvSpPr>
            <a:spLocks xmlns:a="http://schemas.openxmlformats.org/drawingml/2006/main" noGrp="1"/>
          </p:cNvSpPr>
          <p:nvPr/>
        </p:nvSpPr>
        <p:spPr>
          <a:xfrm xmlns:a="http://schemas.openxmlformats.org/drawingml/2006/main">
            <a:off x="4476750" y="3276600"/>
            <a:ext cx="32385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NOTIFICATION / EVACUATION DRILL</a:t>
            </a:r>
          </a:p>
        </p:txBody>
      </p:sp>
      <p:sp>
        <p:nvSpPr>
          <p:cNvPr id="18" name="">
            <a:extLst xmlns:a="http://schemas.openxmlformats.org/drawingml/2006/main">
              <a:ext uri="{FF2B5EF4-FFF2-40B4-BE49-F238E27FC236}">
                <a16:creationId xmlns:a16="http://schemas.microsoft.com/office/drawing/2014/main" id="{E2B4C5F2-469C-45D2-B092-4D45D00433A2}"/>
              </a:ext>
            </a:extLst>
          </p:cNvPr>
          <p:cNvSpPr>
            <a:spLocks xmlns:a="http://schemas.openxmlformats.org/drawingml/2006/main" noGrp="1"/>
          </p:cNvSpPr>
          <p:nvPr/>
        </p:nvSpPr>
        <p:spPr>
          <a:xfrm xmlns:a="http://schemas.openxmlformats.org/drawingml/2006/main">
            <a:off x="4333875" y="3733800"/>
            <a:ext cx="3524250" cy="457200"/>
          </a:xfrm>
          <a:prstGeom xmlns:a="http://schemas.openxmlformats.org/drawingml/2006/main" prst="roundRect">
            <a:avLst>
              <a:gd name="adj" fmla="val 20833"/>
            </a:avLst>
          </a:prstGeom>
          <a:solidFill xmlns:a="http://schemas.openxmlformats.org/drawingml/2006/main">
            <a:srgbClr val="F6F0E3"/>
          </a:solidFill>
          <a:ln xmlns:a="http://schemas.openxmlformats.org/drawingml/2006/main" w="9525">
            <a:solidFill>
              <a:srgbClr val="203A5F"/>
            </a:solidFill>
            <a:prstDash val="solid"/>
          </a:ln>
        </p:spPr>
      </p:sp>
      <p:sp>
        <p:nvSpPr>
          <p:cNvPr id="19" name="">
            <a:extLst xmlns:a="http://schemas.openxmlformats.org/drawingml/2006/main">
              <a:ext uri="{FF2B5EF4-FFF2-40B4-BE49-F238E27FC236}">
                <a16:creationId xmlns:a16="http://schemas.microsoft.com/office/drawing/2014/main" id="{A2DDFB3E-3FE1-4817-A86B-366D08DC1490}"/>
              </a:ext>
            </a:extLst>
          </p:cNvPr>
          <p:cNvSpPr>
            <a:spLocks xmlns:a="http://schemas.openxmlformats.org/drawingml/2006/main" noGrp="1"/>
          </p:cNvSpPr>
          <p:nvPr/>
        </p:nvSpPr>
        <p:spPr>
          <a:xfrm xmlns:a="http://schemas.openxmlformats.org/drawingml/2006/main">
            <a:off x="4476750" y="3829050"/>
            <a:ext cx="32385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MANUAL WORKAROUND</a:t>
            </a:r>
          </a:p>
        </p:txBody>
      </p:sp>
      <p:sp>
        <p:nvSpPr>
          <p:cNvPr id="20" name="">
            <a:extLst xmlns:a="http://schemas.openxmlformats.org/drawingml/2006/main">
              <a:ext uri="{FF2B5EF4-FFF2-40B4-BE49-F238E27FC236}">
                <a16:creationId xmlns:a16="http://schemas.microsoft.com/office/drawing/2014/main" id="{A990C293-409C-435A-966B-ABC0F478D83A}"/>
              </a:ext>
            </a:extLst>
          </p:cNvPr>
          <p:cNvSpPr>
            <a:spLocks xmlns:a="http://schemas.openxmlformats.org/drawingml/2006/main" noGrp="1"/>
          </p:cNvSpPr>
          <p:nvPr/>
        </p:nvSpPr>
        <p:spPr>
          <a:xfrm xmlns:a="http://schemas.openxmlformats.org/drawingml/2006/main">
            <a:off x="4333875" y="4286250"/>
            <a:ext cx="3524250" cy="457200"/>
          </a:xfrm>
          <a:prstGeom xmlns:a="http://schemas.openxmlformats.org/drawingml/2006/main" prst="roundRect">
            <a:avLst>
              <a:gd name="adj" fmla="val 20833"/>
            </a:avLst>
          </a:prstGeom>
          <a:solidFill xmlns:a="http://schemas.openxmlformats.org/drawingml/2006/main">
            <a:srgbClr val="F6F0E3"/>
          </a:solidFill>
          <a:ln xmlns:a="http://schemas.openxmlformats.org/drawingml/2006/main" w="9525">
            <a:solidFill>
              <a:srgbClr val="203A5F"/>
            </a:solidFill>
            <a:prstDash val="solid"/>
          </a:ln>
        </p:spPr>
      </p:sp>
      <p:sp>
        <p:nvSpPr>
          <p:cNvPr id="21" name="">
            <a:extLst xmlns:a="http://schemas.openxmlformats.org/drawingml/2006/main">
              <a:ext uri="{FF2B5EF4-FFF2-40B4-BE49-F238E27FC236}">
                <a16:creationId xmlns:a16="http://schemas.microsoft.com/office/drawing/2014/main" id="{6F45CBCC-5AD5-470F-8E5B-F705AC75F385}"/>
              </a:ext>
            </a:extLst>
          </p:cNvPr>
          <p:cNvSpPr>
            <a:spLocks xmlns:a="http://schemas.openxmlformats.org/drawingml/2006/main" noGrp="1"/>
          </p:cNvSpPr>
          <p:nvPr/>
        </p:nvSpPr>
        <p:spPr>
          <a:xfrm xmlns:a="http://schemas.openxmlformats.org/drawingml/2006/main">
            <a:off x="4476750" y="4381500"/>
            <a:ext cx="32385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BACKUP RESTORE</a:t>
            </a:r>
          </a:p>
        </p:txBody>
      </p:sp>
      <p:sp>
        <p:nvSpPr>
          <p:cNvPr id="22" name="">
            <a:extLst xmlns:a="http://schemas.openxmlformats.org/drawingml/2006/main">
              <a:ext uri="{FF2B5EF4-FFF2-40B4-BE49-F238E27FC236}">
                <a16:creationId xmlns:a16="http://schemas.microsoft.com/office/drawing/2014/main" id="{6A4650F2-C9AA-425E-9767-82A3ACD40055}"/>
              </a:ext>
            </a:extLst>
          </p:cNvPr>
          <p:cNvSpPr>
            <a:spLocks xmlns:a="http://schemas.openxmlformats.org/drawingml/2006/main" noGrp="1"/>
          </p:cNvSpPr>
          <p:nvPr/>
        </p:nvSpPr>
        <p:spPr>
          <a:xfrm xmlns:a="http://schemas.openxmlformats.org/drawingml/2006/main">
            <a:off x="4333875" y="4838700"/>
            <a:ext cx="3524250" cy="457200"/>
          </a:xfrm>
          <a:prstGeom xmlns:a="http://schemas.openxmlformats.org/drawingml/2006/main" prst="roundRect">
            <a:avLst>
              <a:gd name="adj" fmla="val 20833"/>
            </a:avLst>
          </a:prstGeom>
          <a:solidFill xmlns:a="http://schemas.openxmlformats.org/drawingml/2006/main">
            <a:srgbClr val="13233B"/>
          </a:solidFill>
          <a:ln xmlns:a="http://schemas.openxmlformats.org/drawingml/2006/main" w="9525">
            <a:solidFill>
              <a:srgbClr val="C9A44D"/>
            </a:solidFill>
            <a:prstDash val="solid"/>
          </a:ln>
        </p:spPr>
      </p:sp>
      <p:sp>
        <p:nvSpPr>
          <p:cNvPr id="23" name="">
            <a:extLst xmlns:a="http://schemas.openxmlformats.org/drawingml/2006/main">
              <a:ext uri="{FF2B5EF4-FFF2-40B4-BE49-F238E27FC236}">
                <a16:creationId xmlns:a16="http://schemas.microsoft.com/office/drawing/2014/main" id="{DB030013-03C5-455E-9719-09189E1F3FEE}"/>
              </a:ext>
            </a:extLst>
          </p:cNvPr>
          <p:cNvSpPr>
            <a:spLocks xmlns:a="http://schemas.openxmlformats.org/drawingml/2006/main" noGrp="1"/>
          </p:cNvSpPr>
          <p:nvPr/>
        </p:nvSpPr>
        <p:spPr>
          <a:xfrm xmlns:a="http://schemas.openxmlformats.org/drawingml/2006/main">
            <a:off x="4476750" y="4933950"/>
            <a:ext cx="32385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FFFFFF"/>
                </a:solidFill>
              </a:defRPr>
            </a:pPr>
            <a:r>
              <a:rPr sz="1200" b="1" i="0">
                <a:solidFill>
                  <a:srgbClr val="FFFFFF"/>
                </a:solidFill>
              </a:rPr>
              <a:t>FUNCTIONAL RESTART EXERCISE</a:t>
            </a:r>
          </a:p>
        </p:txBody>
      </p:sp>
      <p:sp>
        <p:nvSpPr>
          <p:cNvPr id="24" name="">
            <a:extLst xmlns:a="http://schemas.openxmlformats.org/drawingml/2006/main">
              <a:ext uri="{FF2B5EF4-FFF2-40B4-BE49-F238E27FC236}">
                <a16:creationId xmlns:a16="http://schemas.microsoft.com/office/drawing/2014/main" id="{9E2D139E-E48E-4291-B55E-734369030A31}"/>
              </a:ext>
            </a:extLst>
          </p:cNvPr>
          <p:cNvSpPr>
            <a:spLocks xmlns:a="http://schemas.openxmlformats.org/drawingml/2006/main" noGrp="1"/>
          </p:cNvSpPr>
          <p:nvPr/>
        </p:nvSpPr>
        <p:spPr>
          <a:xfrm xmlns:a="http://schemas.openxmlformats.org/drawingml/2006/main">
            <a:off x="4238625" y="5562600"/>
            <a:ext cx="3714750" cy="47625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sp>
      <p:sp>
        <p:nvSpPr>
          <p:cNvPr id="25" name="">
            <a:extLst xmlns:a="http://schemas.openxmlformats.org/drawingml/2006/main">
              <a:ext uri="{FF2B5EF4-FFF2-40B4-BE49-F238E27FC236}">
                <a16:creationId xmlns:a16="http://schemas.microsoft.com/office/drawing/2014/main" id="{D171ABC5-6F3C-4BF1-8946-FEBC70E6AD41}"/>
              </a:ext>
            </a:extLst>
          </p:cNvPr>
          <p:cNvSpPr>
            <a:spLocks xmlns:a="http://schemas.openxmlformats.org/drawingml/2006/main" noGrp="1"/>
          </p:cNvSpPr>
          <p:nvPr/>
        </p:nvSpPr>
        <p:spPr>
          <a:xfrm xmlns:a="http://schemas.openxmlformats.org/drawingml/2006/main">
            <a:off x="4400550" y="5676900"/>
            <a:ext cx="33909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FFFFFF"/>
                </a:solidFill>
              </a:defRPr>
            </a:pPr>
            <a:r>
              <a:rPr sz="1275" b="1" i="0">
                <a:solidFill>
                  <a:srgbClr val="FFFFFF"/>
                </a:solidFill>
              </a:rPr>
              <a:t>Observe → learn → assign → verify → retest</a:t>
            </a:r>
          </a:p>
        </p:txBody>
      </p:sp>
    </p:spTree>
    <p:extLst>
      <p:ext uri="{BB962C8B-B14F-4D97-AF65-F5344CB8AC3E}">
        <p14:creationId xmlns:p14="http://schemas.microsoft.com/office/powerpoint/2010/main" val="869392236"/>
      </p:ext>
    </p:extLst>
  </p:cSld>
</p:sld>
</file>

<file path=ppt/slides/slide19.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3" name="">
            <a:extLst xmlns:a="http://schemas.openxmlformats.org/drawingml/2006/main">
              <a:ext uri="{FF2B5EF4-FFF2-40B4-BE49-F238E27FC236}">
                <a16:creationId xmlns:a16="http://schemas.microsoft.com/office/drawing/2014/main" id="{652BF5F2-9378-4066-B9DB-09FF9D3125C5}"/>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06F44497-DB28-46DA-B782-2F79080CEF14}"/>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DIGITAL CONTROL &amp; INSTALLATION</a:t>
            </a:r>
          </a:p>
        </p:txBody>
      </p:sp>
      <p:pic>
        <p:nvPicPr>
          <p:cNvPr id="15" name=""/>
          <p:cNvPicPr>
            <a:picLocks xmlns:a="http://schemas.openxmlformats.org/drawingml/2006/main" noChangeAspect="1"/>
          </p:cNvPicPr>
          <p:nvPr/>
        </p:nvPicPr>
        <p:blipFill>
          <a:blip xmlns:r="http://schemas.openxmlformats.org/officeDocument/2006/relationships" xmlns:a="http://schemas.openxmlformats.org/drawingml/2006/main" r:embed="R17bed1ec1ad04bd5"/>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3EB316FD-4689-46AF-8DF4-FF1F257095D3}"/>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5EFAE765-0979-48F1-9BD6-C3ADC73690D4}"/>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19</a:t>
            </a:r>
          </a:p>
        </p:txBody>
      </p:sp>
      <p:sp>
        <p:nvSpPr>
          <p:cNvPr id="6" name="">
            <a:extLst xmlns:a="http://schemas.openxmlformats.org/drawingml/2006/main">
              <a:ext uri="{FF2B5EF4-FFF2-40B4-BE49-F238E27FC236}">
                <a16:creationId xmlns:a16="http://schemas.microsoft.com/office/drawing/2014/main" id="{2AEDC9A1-322E-4077-8A42-1E0D03BD6635}"/>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The workbook reveals weak readiness; the 90-day plan turns it into action</a:t>
            </a:r>
          </a:p>
        </p:txBody>
      </p:sp>
      <p:sp>
        <p:nvSpPr>
          <p:cNvPr id="7" name="">
            <a:extLst xmlns:a="http://schemas.openxmlformats.org/drawingml/2006/main">
              <a:ext uri="{FF2B5EF4-FFF2-40B4-BE49-F238E27FC236}">
                <a16:creationId xmlns:a16="http://schemas.microsoft.com/office/drawing/2014/main" id="{A9BFF414-FC54-4A96-BDE0-0F56F465422D}"/>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20" name=""/>
          <p:cNvPicPr>
            <a:picLocks xmlns:a="http://schemas.openxmlformats.org/drawingml/2006/main" noChangeAspect="1"/>
          </p:cNvPicPr>
          <p:nvPr/>
        </p:nvPicPr>
        <p:blipFill>
          <a:blip xmlns:r="http://schemas.openxmlformats.org/officeDocument/2006/relationships" xmlns:a="http://schemas.openxmlformats.org/drawingml/2006/main" r:embed="Rc1e82faf90f14a77"/>
          <a:stretch xmlns:a="http://schemas.openxmlformats.org/drawingml/2006/main"/>
        </p:blipFill>
        <p:spPr>
          <a:xfrm xmlns:a="http://schemas.openxmlformats.org/drawingml/2006/main">
            <a:off x="685800" y="1762451"/>
            <a:ext cx="6572250" cy="3666473"/>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93F5769C-5F5A-44C1-8C90-B94F033E7BF9}"/>
              </a:ext>
            </a:extLst>
          </p:cNvPr>
          <p:cNvSpPr>
            <a:spLocks xmlns:a="http://schemas.openxmlformats.org/drawingml/2006/main" noGrp="1"/>
          </p:cNvSpPr>
          <p:nvPr/>
        </p:nvSpPr>
        <p:spPr>
          <a:xfrm xmlns:a="http://schemas.openxmlformats.org/drawingml/2006/main">
            <a:off x="7858125" y="1524000"/>
            <a:ext cx="3143250" cy="400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100" b="1" i="0">
                <a:solidFill>
                  <a:srgbClr val="13233B"/>
                </a:solidFill>
              </a:defRPr>
            </a:pPr>
            <a:r>
              <a:rPr sz="2100" b="1" i="0">
                <a:solidFill>
                  <a:srgbClr val="13233B"/>
                </a:solidFill>
              </a:rPr>
              <a:t>27 SHEETS</a:t>
            </a:r>
          </a:p>
        </p:txBody>
      </p:sp>
      <p:sp>
        <p:nvSpPr>
          <p:cNvPr id="10" name="">
            <a:extLst xmlns:a="http://schemas.openxmlformats.org/drawingml/2006/main">
              <a:ext uri="{FF2B5EF4-FFF2-40B4-BE49-F238E27FC236}">
                <a16:creationId xmlns:a16="http://schemas.microsoft.com/office/drawing/2014/main" id="{261D62D9-B39A-4B4B-B0D4-B724155C777B}"/>
              </a:ext>
            </a:extLst>
          </p:cNvPr>
          <p:cNvSpPr>
            <a:spLocks xmlns:a="http://schemas.openxmlformats.org/drawingml/2006/main" noGrp="1"/>
          </p:cNvSpPr>
          <p:nvPr/>
        </p:nvSpPr>
        <p:spPr>
          <a:xfrm xmlns:a="http://schemas.openxmlformats.org/drawingml/2006/main">
            <a:off x="7715250" y="2133600"/>
            <a:ext cx="3429000" cy="2286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 927 formulas</a:t>
            </a:r>
          </a:p>
          <a:p xmlns:a="http://schemas.openxmlformats.org/drawingml/2006/main">
            <a:pPr algn="l">
              <a:defRPr sz="1350" b="0" i="0">
                <a:solidFill>
                  <a:srgbClr val="17202B"/>
                </a:solidFill>
              </a:defRPr>
            </a:pPr>
            <a:r>
              <a:rPr sz="1350" b="0" i="0">
                <a:solidFill>
                  <a:srgbClr val="17202B"/>
                </a:solidFill>
              </a:rPr>
              <a:t>• 19 structured tables</a:t>
            </a:r>
          </a:p>
          <a:p xmlns:a="http://schemas.openxmlformats.org/drawingml/2006/main">
            <a:pPr algn="l">
              <a:defRPr sz="1350" b="0" i="0">
                <a:solidFill>
                  <a:srgbClr val="17202B"/>
                </a:solidFill>
              </a:defRPr>
            </a:pPr>
            <a:r>
              <a:rPr sz="1350" b="0" i="0">
                <a:solidFill>
                  <a:srgbClr val="17202B"/>
                </a:solidFill>
              </a:rPr>
              <a:t>• 62 controlled-entry validations</a:t>
            </a:r>
          </a:p>
          <a:p xmlns:a="http://schemas.openxmlformats.org/drawingml/2006/main">
            <a:pPr algn="l">
              <a:defRPr sz="1350" b="0" i="0">
                <a:solidFill>
                  <a:srgbClr val="17202B"/>
                </a:solidFill>
              </a:defRPr>
            </a:pPr>
            <a:r>
              <a:rPr sz="1350" b="0" i="0">
                <a:solidFill>
                  <a:srgbClr val="17202B"/>
                </a:solidFill>
              </a:rPr>
              <a:t>• Risk, plan, contact, role, incident, recovery, restart, exercise, and action records</a:t>
            </a:r>
          </a:p>
          <a:p xmlns:a="http://schemas.openxmlformats.org/drawingml/2006/main">
            <a:pPr algn="l">
              <a:defRPr sz="1350" b="0" i="0">
                <a:solidFill>
                  <a:srgbClr val="17202B"/>
                </a:solidFill>
              </a:defRPr>
            </a:pPr>
            <a:r>
              <a:rPr sz="1350" b="0" i="0">
                <a:solidFill>
                  <a:srgbClr val="17202B"/>
                </a:solidFill>
              </a:rPr>
              <a:t>• Dashboard plus readiness chart</a:t>
            </a:r>
          </a:p>
          <a:p xmlns:a="http://schemas.openxmlformats.org/drawingml/2006/main">
            <a:pPr algn="l">
              <a:defRPr sz="1350" b="0" i="0">
                <a:solidFill>
                  <a:srgbClr val="17202B"/>
                </a:solidFill>
              </a:defRPr>
            </a:pPr>
            <a:r>
              <a:rPr sz="1350" b="0" i="0">
                <a:solidFill>
                  <a:srgbClr val="17202B"/>
                </a:solidFill>
              </a:rPr>
              <a:t>• Blank-state checks intentionally FAIL</a:t>
            </a:r>
          </a:p>
        </p:txBody>
      </p:sp>
      <p:sp>
        <p:nvSpPr>
          <p:cNvPr id="11" name="">
            <a:extLst xmlns:a="http://schemas.openxmlformats.org/drawingml/2006/main">
              <a:ext uri="{FF2B5EF4-FFF2-40B4-BE49-F238E27FC236}">
                <a16:creationId xmlns:a16="http://schemas.microsoft.com/office/drawing/2014/main" id="{6BD6B9F5-7E4C-4C0F-B2FF-B384F61C1185}"/>
              </a:ext>
            </a:extLst>
          </p:cNvPr>
          <p:cNvSpPr>
            <a:spLocks xmlns:a="http://schemas.openxmlformats.org/drawingml/2006/main" noGrp="1"/>
          </p:cNvSpPr>
          <p:nvPr/>
        </p:nvSpPr>
        <p:spPr>
          <a:xfrm xmlns:a="http://schemas.openxmlformats.org/drawingml/2006/main">
            <a:off x="7715250" y="4648200"/>
            <a:ext cx="3429000" cy="125730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sp>
      <p:sp>
        <p:nvSpPr>
          <p:cNvPr id="12" name="">
            <a:extLst xmlns:a="http://schemas.openxmlformats.org/drawingml/2006/main">
              <a:ext uri="{FF2B5EF4-FFF2-40B4-BE49-F238E27FC236}">
                <a16:creationId xmlns:a16="http://schemas.microsoft.com/office/drawing/2014/main" id="{244923F0-68C3-44B1-8A40-CB0B59442E79}"/>
              </a:ext>
            </a:extLst>
          </p:cNvPr>
          <p:cNvSpPr>
            <a:spLocks xmlns:a="http://schemas.openxmlformats.org/drawingml/2006/main" noGrp="1"/>
          </p:cNvSpPr>
          <p:nvPr/>
        </p:nvSpPr>
        <p:spPr>
          <a:xfrm xmlns:a="http://schemas.openxmlformats.org/drawingml/2006/main">
            <a:off x="7953375" y="4857750"/>
            <a:ext cx="2952750" cy="838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00" b="1" i="0">
                <a:solidFill>
                  <a:srgbClr val="FFFFFF"/>
                </a:solidFill>
              </a:defRPr>
            </a:pPr>
            <a:r>
              <a:rPr sz="1500" b="1" i="0">
                <a:solidFill>
                  <a:srgbClr val="FFFFFF"/>
                </a:solidFill>
              </a:rPr>
              <a:t>DAYS 1–30  CONTROL</a:t>
            </a:r>
          </a:p>
          <a:p xmlns:a="http://schemas.openxmlformats.org/drawingml/2006/main">
            <a:pPr algn="ctr">
              <a:defRPr sz="1500" b="1" i="0">
                <a:solidFill>
                  <a:srgbClr val="FFFFFF"/>
                </a:solidFill>
              </a:defRPr>
            </a:pPr>
            <a:r>
              <a:rPr sz="1500" b="1" i="0">
                <a:solidFill>
                  <a:srgbClr val="FFFFFF"/>
                </a:solidFill>
              </a:rPr>
              <a:t>DAYS 31–60  CONTINUITY</a:t>
            </a:r>
          </a:p>
          <a:p xmlns:a="http://schemas.openxmlformats.org/drawingml/2006/main">
            <a:pPr algn="ctr">
              <a:defRPr sz="1500" b="1" i="0">
                <a:solidFill>
                  <a:srgbClr val="FFFFFF"/>
                </a:solidFill>
              </a:defRPr>
            </a:pPr>
            <a:r>
              <a:rPr sz="1500" b="1" i="0">
                <a:solidFill>
                  <a:srgbClr val="FFFFFF"/>
                </a:solidFill>
              </a:rPr>
              <a:t>DAYS 61–90  PROVE &amp; RENEW</a:t>
            </a:r>
          </a:p>
        </p:txBody>
      </p:sp>
    </p:spTree>
    <p:extLst>
      <p:ext uri="{BB962C8B-B14F-4D97-AF65-F5344CB8AC3E}">
        <p14:creationId xmlns:p14="http://schemas.microsoft.com/office/powerpoint/2010/main" val="1665054191"/>
      </p:ext>
    </p:extLst>
  </p:cSld>
</p:sld>
</file>

<file path=ppt/slides/slide2.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3" name="">
            <a:extLst xmlns:a="http://schemas.openxmlformats.org/drawingml/2006/main">
              <a:ext uri="{FF2B5EF4-FFF2-40B4-BE49-F238E27FC236}">
                <a16:creationId xmlns:a16="http://schemas.microsoft.com/office/drawing/2014/main" id="{EE5091AD-30F1-42AD-B5CC-C0B70F9ED95A}"/>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92E283A3-5523-4124-808E-F72047180E50}"/>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RISK &amp; CONTINUITY</a:t>
            </a:r>
          </a:p>
        </p:txBody>
      </p:sp>
      <p:pic>
        <p:nvPicPr>
          <p:cNvPr id="25" name=""/>
          <p:cNvPicPr>
            <a:picLocks xmlns:a="http://schemas.openxmlformats.org/drawingml/2006/main" noChangeAspect="1"/>
          </p:cNvPicPr>
          <p:nvPr/>
        </p:nvPicPr>
        <p:blipFill>
          <a:blip xmlns:r="http://schemas.openxmlformats.org/officeDocument/2006/relationships" xmlns:a="http://schemas.openxmlformats.org/drawingml/2006/main" r:embed="Rb761d89ef46d42c3"/>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266E0647-5749-48A7-B184-F8DD97D58FCD}"/>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31919FB0-B09E-4A31-A27D-210D7C686720}"/>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02</a:t>
            </a:r>
          </a:p>
        </p:txBody>
      </p:sp>
      <p:sp>
        <p:nvSpPr>
          <p:cNvPr id="6" name="">
            <a:extLst xmlns:a="http://schemas.openxmlformats.org/drawingml/2006/main">
              <a:ext uri="{FF2B5EF4-FFF2-40B4-BE49-F238E27FC236}">
                <a16:creationId xmlns:a16="http://schemas.microsoft.com/office/drawing/2014/main" id="{836CB02C-018C-4571-9E0F-9C5877EA6F00}"/>
              </a:ext>
            </a:extLst>
          </p:cNvPr>
          <p:cNvSpPr>
            <a:spLocks xmlns:a="http://schemas.openxmlformats.org/drawingml/2006/main" noGrp="1"/>
          </p:cNvSpPr>
          <p:nvPr/>
        </p:nvSpPr>
        <p:spPr>
          <a:xfrm xmlns:a="http://schemas.openxmlformats.org/drawingml/2006/main">
            <a:off x="685800" y="609600"/>
            <a:ext cx="1082040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625" b="1" i="0">
                <a:solidFill>
                  <a:srgbClr val="13233B"/>
                </a:solidFill>
              </a:defRPr>
            </a:pPr>
            <a:r>
              <a:rPr sz="2625" b="1" i="0">
                <a:solidFill>
                  <a:srgbClr val="13233B"/>
                </a:solidFill>
              </a:rPr>
              <a:t>One interruption can become six management problems at once</a:t>
            </a:r>
          </a:p>
        </p:txBody>
      </p:sp>
      <p:sp>
        <p:nvSpPr>
          <p:cNvPr id="7" name="">
            <a:extLst xmlns:a="http://schemas.openxmlformats.org/drawingml/2006/main">
              <a:ext uri="{FF2B5EF4-FFF2-40B4-BE49-F238E27FC236}">
                <a16:creationId xmlns:a16="http://schemas.microsoft.com/office/drawing/2014/main" id="{A7FA7212-F28A-45E3-B9E3-61523443CD45}"/>
              </a:ext>
            </a:extLst>
          </p:cNvPr>
          <p:cNvSpPr>
            <a:spLocks xmlns:a="http://schemas.openxmlformats.org/drawingml/2006/main" noGrp="1"/>
          </p:cNvSpPr>
          <p:nvPr/>
        </p:nvSpPr>
        <p:spPr>
          <a:xfrm xmlns:a="http://schemas.openxmlformats.org/drawingml/2006/main">
            <a:off x="685800" y="12192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8" name="">
            <a:extLst xmlns:a="http://schemas.openxmlformats.org/drawingml/2006/main">
              <a:ext uri="{FF2B5EF4-FFF2-40B4-BE49-F238E27FC236}">
                <a16:creationId xmlns:a16="http://schemas.microsoft.com/office/drawing/2014/main" id="{CD862726-FB1B-4630-A036-1A3B5704CBBD}"/>
              </a:ext>
            </a:extLst>
          </p:cNvPr>
          <p:cNvSpPr>
            <a:spLocks xmlns:a="http://schemas.openxmlformats.org/drawingml/2006/main" noGrp="1"/>
          </p:cNvSpPr>
          <p:nvPr/>
        </p:nvSpPr>
        <p:spPr>
          <a:xfrm xmlns:a="http://schemas.openxmlformats.org/drawingml/2006/main">
            <a:off x="4762500" y="2714625"/>
            <a:ext cx="2667000" cy="1047750"/>
          </a:xfrm>
          <a:prstGeom xmlns:a="http://schemas.openxmlformats.org/drawingml/2006/main" prst="roundRect">
            <a:avLst>
              <a:gd name="adj" fmla="val 16364"/>
            </a:avLst>
          </a:prstGeom>
          <a:solidFill xmlns:a="http://schemas.openxmlformats.org/drawingml/2006/main">
            <a:srgbClr val="13233B"/>
          </a:solidFill>
          <a:ln xmlns:a="http://schemas.openxmlformats.org/drawingml/2006/main" w="19050">
            <a:solidFill>
              <a:srgbClr val="C9A44D"/>
            </a:solidFill>
            <a:prstDash val="solid"/>
          </a:ln>
        </p:spPr>
      </p:sp>
      <p:sp>
        <p:nvSpPr>
          <p:cNvPr id="9" name="">
            <a:extLst xmlns:a="http://schemas.openxmlformats.org/drawingml/2006/main">
              <a:ext uri="{FF2B5EF4-FFF2-40B4-BE49-F238E27FC236}">
                <a16:creationId xmlns:a16="http://schemas.microsoft.com/office/drawing/2014/main" id="{F2DECA21-F932-4E52-ABE6-0B340053A1D4}"/>
              </a:ext>
            </a:extLst>
          </p:cNvPr>
          <p:cNvSpPr>
            <a:spLocks xmlns:a="http://schemas.openxmlformats.org/drawingml/2006/main" noGrp="1"/>
          </p:cNvSpPr>
          <p:nvPr/>
        </p:nvSpPr>
        <p:spPr>
          <a:xfrm xmlns:a="http://schemas.openxmlformats.org/drawingml/2006/main">
            <a:off x="4953000" y="3000375"/>
            <a:ext cx="228600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025" b="1" i="0">
                <a:solidFill>
                  <a:srgbClr val="FFFFFF"/>
                </a:solidFill>
              </a:defRPr>
            </a:pPr>
            <a:r>
              <a:rPr sz="2025" b="1" i="0">
                <a:solidFill>
                  <a:srgbClr val="FFFFFF"/>
                </a:solidFill>
              </a:rPr>
              <a:t>ONE DISRUPTION</a:t>
            </a:r>
          </a:p>
        </p:txBody>
      </p:sp>
      <p:sp>
        <p:nvSpPr>
          <p:cNvPr id="10" name="">
            <a:extLst xmlns:a="http://schemas.openxmlformats.org/drawingml/2006/main">
              <a:ext uri="{FF2B5EF4-FFF2-40B4-BE49-F238E27FC236}">
                <a16:creationId xmlns:a16="http://schemas.microsoft.com/office/drawing/2014/main" id="{09BDB29D-8171-431A-AFAE-EB0119B361CC}"/>
              </a:ext>
            </a:extLst>
          </p:cNvPr>
          <p:cNvSpPr>
            <a:spLocks xmlns:a="http://schemas.openxmlformats.org/drawingml/2006/main" noGrp="1"/>
          </p:cNvSpPr>
          <p:nvPr/>
        </p:nvSpPr>
        <p:spPr>
          <a:xfrm xmlns:a="http://schemas.openxmlformats.org/drawingml/2006/main">
            <a:off x="809625" y="1504950"/>
            <a:ext cx="2286000" cy="704850"/>
          </a:xfrm>
          <a:prstGeom xmlns:a="http://schemas.openxmlformats.org/drawingml/2006/main" prst="roundRect">
            <a:avLst>
              <a:gd name="adj" fmla="val 18919"/>
            </a:avLst>
          </a:prstGeom>
          <a:solidFill xmlns:a="http://schemas.openxmlformats.org/drawingml/2006/main">
            <a:srgbClr val="F6F0E3"/>
          </a:solidFill>
          <a:ln xmlns:a="http://schemas.openxmlformats.org/drawingml/2006/main" w="19050">
            <a:solidFill>
              <a:srgbClr val="9A4A3C"/>
            </a:solidFill>
            <a:prstDash val="solid"/>
          </a:ln>
        </p:spPr>
      </p:sp>
      <p:sp>
        <p:nvSpPr>
          <p:cNvPr id="11" name="">
            <a:extLst xmlns:a="http://schemas.openxmlformats.org/drawingml/2006/main">
              <a:ext uri="{FF2B5EF4-FFF2-40B4-BE49-F238E27FC236}">
                <a16:creationId xmlns:a16="http://schemas.microsoft.com/office/drawing/2014/main" id="{AAAA6F1E-1444-424A-9B5E-D00CF5B33531}"/>
              </a:ext>
            </a:extLst>
          </p:cNvPr>
          <p:cNvSpPr>
            <a:spLocks xmlns:a="http://schemas.openxmlformats.org/drawingml/2006/main" noGrp="1"/>
          </p:cNvSpPr>
          <p:nvPr/>
        </p:nvSpPr>
        <p:spPr>
          <a:xfrm xmlns:a="http://schemas.openxmlformats.org/drawingml/2006/main">
            <a:off x="962025" y="1676400"/>
            <a:ext cx="1981200"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9A4A3C"/>
                </a:solidFill>
              </a:defRPr>
            </a:pPr>
            <a:r>
              <a:rPr sz="1275" b="1" i="0">
                <a:solidFill>
                  <a:srgbClr val="9A4A3C"/>
                </a:solidFill>
              </a:rPr>
              <a:t>LIFE &amp; FOOD SAFETY</a:t>
            </a:r>
          </a:p>
        </p:txBody>
      </p:sp>
      <p:sp>
        <p:nvSpPr>
          <p:cNvPr id="12" name="">
            <a:extLst xmlns:a="http://schemas.openxmlformats.org/drawingml/2006/main">
              <a:ext uri="{FF2B5EF4-FFF2-40B4-BE49-F238E27FC236}">
                <a16:creationId xmlns:a16="http://schemas.microsoft.com/office/drawing/2014/main" id="{B05EBCB2-3871-4FDB-993A-3BC93729D747}"/>
              </a:ext>
            </a:extLst>
          </p:cNvPr>
          <p:cNvSpPr>
            <a:spLocks xmlns:a="http://schemas.openxmlformats.org/drawingml/2006/main" noGrp="1"/>
          </p:cNvSpPr>
          <p:nvPr/>
        </p:nvSpPr>
        <p:spPr>
          <a:xfrm xmlns:a="http://schemas.openxmlformats.org/drawingml/2006/main">
            <a:off x="809625" y="4143375"/>
            <a:ext cx="2286000" cy="704850"/>
          </a:xfrm>
          <a:prstGeom xmlns:a="http://schemas.openxmlformats.org/drawingml/2006/main" prst="roundRect">
            <a:avLst>
              <a:gd name="adj" fmla="val 18919"/>
            </a:avLst>
          </a:prstGeom>
          <a:solidFill xmlns:a="http://schemas.openxmlformats.org/drawingml/2006/main">
            <a:srgbClr val="F6F0E3"/>
          </a:solidFill>
          <a:ln xmlns:a="http://schemas.openxmlformats.org/drawingml/2006/main" w="19050">
            <a:solidFill>
              <a:srgbClr val="695C85"/>
            </a:solidFill>
            <a:prstDash val="solid"/>
          </a:ln>
        </p:spPr>
      </p:sp>
      <p:sp>
        <p:nvSpPr>
          <p:cNvPr id="13" name="">
            <a:extLst xmlns:a="http://schemas.openxmlformats.org/drawingml/2006/main">
              <a:ext uri="{FF2B5EF4-FFF2-40B4-BE49-F238E27FC236}">
                <a16:creationId xmlns:a16="http://schemas.microsoft.com/office/drawing/2014/main" id="{3E83467A-9367-45F1-9863-65C97B160C71}"/>
              </a:ext>
            </a:extLst>
          </p:cNvPr>
          <p:cNvSpPr>
            <a:spLocks xmlns:a="http://schemas.openxmlformats.org/drawingml/2006/main" noGrp="1"/>
          </p:cNvSpPr>
          <p:nvPr/>
        </p:nvSpPr>
        <p:spPr>
          <a:xfrm xmlns:a="http://schemas.openxmlformats.org/drawingml/2006/main">
            <a:off x="962025" y="4314825"/>
            <a:ext cx="1981200"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695C85"/>
                </a:solidFill>
              </a:defRPr>
            </a:pPr>
            <a:r>
              <a:rPr sz="1275" b="1" i="0">
                <a:solidFill>
                  <a:srgbClr val="695C85"/>
                </a:solidFill>
              </a:rPr>
              <a:t>PEOPLE &amp; LEADERSHIP</a:t>
            </a:r>
          </a:p>
        </p:txBody>
      </p:sp>
      <p:sp>
        <p:nvSpPr>
          <p:cNvPr id="14" name="">
            <a:extLst xmlns:a="http://schemas.openxmlformats.org/drawingml/2006/main">
              <a:ext uri="{FF2B5EF4-FFF2-40B4-BE49-F238E27FC236}">
                <a16:creationId xmlns:a16="http://schemas.microsoft.com/office/drawing/2014/main" id="{F9191CD1-D5AB-4DA0-809C-B50407CA4952}"/>
              </a:ext>
            </a:extLst>
          </p:cNvPr>
          <p:cNvSpPr>
            <a:spLocks xmlns:a="http://schemas.openxmlformats.org/drawingml/2006/main" noGrp="1"/>
          </p:cNvSpPr>
          <p:nvPr/>
        </p:nvSpPr>
        <p:spPr>
          <a:xfrm xmlns:a="http://schemas.openxmlformats.org/drawingml/2006/main">
            <a:off x="4333875" y="4953000"/>
            <a:ext cx="2286000" cy="704850"/>
          </a:xfrm>
          <a:prstGeom xmlns:a="http://schemas.openxmlformats.org/drawingml/2006/main" prst="roundRect">
            <a:avLst>
              <a:gd name="adj" fmla="val 18919"/>
            </a:avLst>
          </a:prstGeom>
          <a:solidFill xmlns:a="http://schemas.openxmlformats.org/drawingml/2006/main">
            <a:srgbClr val="F6F0E3"/>
          </a:solidFill>
          <a:ln xmlns:a="http://schemas.openxmlformats.org/drawingml/2006/main" w="19050">
            <a:solidFill>
              <a:srgbClr val="B66A32"/>
            </a:solidFill>
            <a:prstDash val="solid"/>
          </a:ln>
        </p:spPr>
      </p:sp>
      <p:sp>
        <p:nvSpPr>
          <p:cNvPr id="15" name="">
            <a:extLst xmlns:a="http://schemas.openxmlformats.org/drawingml/2006/main">
              <a:ext uri="{FF2B5EF4-FFF2-40B4-BE49-F238E27FC236}">
                <a16:creationId xmlns:a16="http://schemas.microsoft.com/office/drawing/2014/main" id="{382704CC-7502-4E73-B0E5-7BC450CF8482}"/>
              </a:ext>
            </a:extLst>
          </p:cNvPr>
          <p:cNvSpPr>
            <a:spLocks xmlns:a="http://schemas.openxmlformats.org/drawingml/2006/main" noGrp="1"/>
          </p:cNvSpPr>
          <p:nvPr/>
        </p:nvSpPr>
        <p:spPr>
          <a:xfrm xmlns:a="http://schemas.openxmlformats.org/drawingml/2006/main">
            <a:off x="4486275" y="5124450"/>
            <a:ext cx="1981200"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B66A32"/>
                </a:solidFill>
              </a:defRPr>
            </a:pPr>
            <a:r>
              <a:rPr sz="1275" b="1" i="0">
                <a:solidFill>
                  <a:srgbClr val="B66A32"/>
                </a:solidFill>
              </a:rPr>
              <a:t>FACILITY &amp; UTILITIES</a:t>
            </a:r>
          </a:p>
        </p:txBody>
      </p:sp>
      <p:sp>
        <p:nvSpPr>
          <p:cNvPr id="16" name="">
            <a:extLst xmlns:a="http://schemas.openxmlformats.org/drawingml/2006/main">
              <a:ext uri="{FF2B5EF4-FFF2-40B4-BE49-F238E27FC236}">
                <a16:creationId xmlns:a16="http://schemas.microsoft.com/office/drawing/2014/main" id="{F74494BE-74F9-4114-81FF-8BE866D6751F}"/>
              </a:ext>
            </a:extLst>
          </p:cNvPr>
          <p:cNvSpPr>
            <a:spLocks xmlns:a="http://schemas.openxmlformats.org/drawingml/2006/main" noGrp="1"/>
          </p:cNvSpPr>
          <p:nvPr/>
        </p:nvSpPr>
        <p:spPr>
          <a:xfrm xmlns:a="http://schemas.openxmlformats.org/drawingml/2006/main">
            <a:off x="7858125" y="4953000"/>
            <a:ext cx="2286000" cy="704850"/>
          </a:xfrm>
          <a:prstGeom xmlns:a="http://schemas.openxmlformats.org/drawingml/2006/main" prst="roundRect">
            <a:avLst>
              <a:gd name="adj" fmla="val 18919"/>
            </a:avLst>
          </a:prstGeom>
          <a:solidFill xmlns:a="http://schemas.openxmlformats.org/drawingml/2006/main">
            <a:srgbClr val="F6F0E3"/>
          </a:solidFill>
          <a:ln xmlns:a="http://schemas.openxmlformats.org/drawingml/2006/main" w="19050">
            <a:solidFill>
              <a:srgbClr val="4E789B"/>
            </a:solidFill>
            <a:prstDash val="solid"/>
          </a:ln>
        </p:spPr>
      </p:sp>
      <p:sp>
        <p:nvSpPr>
          <p:cNvPr id="17" name="">
            <a:extLst xmlns:a="http://schemas.openxmlformats.org/drawingml/2006/main">
              <a:ext uri="{FF2B5EF4-FFF2-40B4-BE49-F238E27FC236}">
                <a16:creationId xmlns:a16="http://schemas.microsoft.com/office/drawing/2014/main" id="{E1067809-AABD-4DAC-998A-71C50C07D9AF}"/>
              </a:ext>
            </a:extLst>
          </p:cNvPr>
          <p:cNvSpPr>
            <a:spLocks xmlns:a="http://schemas.openxmlformats.org/drawingml/2006/main" noGrp="1"/>
          </p:cNvSpPr>
          <p:nvPr/>
        </p:nvSpPr>
        <p:spPr>
          <a:xfrm xmlns:a="http://schemas.openxmlformats.org/drawingml/2006/main">
            <a:off x="8010525" y="5124450"/>
            <a:ext cx="1981200"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4E789B"/>
                </a:solidFill>
              </a:defRPr>
            </a:pPr>
            <a:r>
              <a:rPr sz="1275" b="1" i="0">
                <a:solidFill>
                  <a:srgbClr val="4E789B"/>
                </a:solidFill>
              </a:rPr>
              <a:t>TECHNOLOGY &amp; PAYMENT</a:t>
            </a:r>
          </a:p>
        </p:txBody>
      </p:sp>
      <p:sp>
        <p:nvSpPr>
          <p:cNvPr id="18" name="">
            <a:extLst xmlns:a="http://schemas.openxmlformats.org/drawingml/2006/main">
              <a:ext uri="{FF2B5EF4-FFF2-40B4-BE49-F238E27FC236}">
                <a16:creationId xmlns:a16="http://schemas.microsoft.com/office/drawing/2014/main" id="{8B019EFA-341A-4636-A860-2FD15B1F5BB3}"/>
              </a:ext>
            </a:extLst>
          </p:cNvPr>
          <p:cNvSpPr>
            <a:spLocks xmlns:a="http://schemas.openxmlformats.org/drawingml/2006/main" noGrp="1"/>
          </p:cNvSpPr>
          <p:nvPr/>
        </p:nvSpPr>
        <p:spPr>
          <a:xfrm xmlns:a="http://schemas.openxmlformats.org/drawingml/2006/main">
            <a:off x="9096375" y="4143375"/>
            <a:ext cx="2286000" cy="704850"/>
          </a:xfrm>
          <a:prstGeom xmlns:a="http://schemas.openxmlformats.org/drawingml/2006/main" prst="roundRect">
            <a:avLst>
              <a:gd name="adj" fmla="val 18919"/>
            </a:avLst>
          </a:prstGeom>
          <a:solidFill xmlns:a="http://schemas.openxmlformats.org/drawingml/2006/main">
            <a:srgbClr val="F6F0E3"/>
          </a:solidFill>
          <a:ln xmlns:a="http://schemas.openxmlformats.org/drawingml/2006/main" w="19050">
            <a:solidFill>
              <a:srgbClr val="A98432"/>
            </a:solidFill>
            <a:prstDash val="solid"/>
          </a:ln>
        </p:spPr>
      </p:sp>
      <p:sp>
        <p:nvSpPr>
          <p:cNvPr id="19" name="">
            <a:extLst xmlns:a="http://schemas.openxmlformats.org/drawingml/2006/main">
              <a:ext uri="{FF2B5EF4-FFF2-40B4-BE49-F238E27FC236}">
                <a16:creationId xmlns:a16="http://schemas.microsoft.com/office/drawing/2014/main" id="{9999591E-C5B1-42E7-8AF8-FC4C1D1A9F4B}"/>
              </a:ext>
            </a:extLst>
          </p:cNvPr>
          <p:cNvSpPr>
            <a:spLocks xmlns:a="http://schemas.openxmlformats.org/drawingml/2006/main" noGrp="1"/>
          </p:cNvSpPr>
          <p:nvPr/>
        </p:nvSpPr>
        <p:spPr>
          <a:xfrm xmlns:a="http://schemas.openxmlformats.org/drawingml/2006/main">
            <a:off x="9248775" y="4314825"/>
            <a:ext cx="1981200"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A98432"/>
                </a:solidFill>
              </a:defRPr>
            </a:pPr>
            <a:r>
              <a:rPr sz="1275" b="1" i="0">
                <a:solidFill>
                  <a:srgbClr val="A98432"/>
                </a:solidFill>
              </a:rPr>
              <a:t>GUESTS &amp; COMMUNICATION</a:t>
            </a:r>
          </a:p>
        </p:txBody>
      </p:sp>
      <p:sp>
        <p:nvSpPr>
          <p:cNvPr id="20" name="">
            <a:extLst xmlns:a="http://schemas.openxmlformats.org/drawingml/2006/main">
              <a:ext uri="{FF2B5EF4-FFF2-40B4-BE49-F238E27FC236}">
                <a16:creationId xmlns:a16="http://schemas.microsoft.com/office/drawing/2014/main" id="{F09EF902-8043-45BB-BDE7-74450FB2CFF6}"/>
              </a:ext>
            </a:extLst>
          </p:cNvPr>
          <p:cNvSpPr>
            <a:spLocks xmlns:a="http://schemas.openxmlformats.org/drawingml/2006/main" noGrp="1"/>
          </p:cNvSpPr>
          <p:nvPr/>
        </p:nvSpPr>
        <p:spPr>
          <a:xfrm xmlns:a="http://schemas.openxmlformats.org/drawingml/2006/main">
            <a:off x="9096375" y="1504950"/>
            <a:ext cx="2286000" cy="704850"/>
          </a:xfrm>
          <a:prstGeom xmlns:a="http://schemas.openxmlformats.org/drawingml/2006/main" prst="roundRect">
            <a:avLst>
              <a:gd name="adj" fmla="val 18919"/>
            </a:avLst>
          </a:prstGeom>
          <a:solidFill xmlns:a="http://schemas.openxmlformats.org/drawingml/2006/main">
            <a:srgbClr val="F6F0E3"/>
          </a:solidFill>
          <a:ln xmlns:a="http://schemas.openxmlformats.org/drawingml/2006/main" w="19050">
            <a:solidFill>
              <a:srgbClr val="467058"/>
            </a:solidFill>
            <a:prstDash val="solid"/>
          </a:ln>
        </p:spPr>
      </p:sp>
      <p:sp>
        <p:nvSpPr>
          <p:cNvPr id="21" name="">
            <a:extLst xmlns:a="http://schemas.openxmlformats.org/drawingml/2006/main">
              <a:ext uri="{FF2B5EF4-FFF2-40B4-BE49-F238E27FC236}">
                <a16:creationId xmlns:a16="http://schemas.microsoft.com/office/drawing/2014/main" id="{6D3084DE-681B-4556-AAFD-28C0C9A5C3C5}"/>
              </a:ext>
            </a:extLst>
          </p:cNvPr>
          <p:cNvSpPr>
            <a:spLocks xmlns:a="http://schemas.openxmlformats.org/drawingml/2006/main" noGrp="1"/>
          </p:cNvSpPr>
          <p:nvPr/>
        </p:nvSpPr>
        <p:spPr>
          <a:xfrm xmlns:a="http://schemas.openxmlformats.org/drawingml/2006/main">
            <a:off x="9248775" y="1676400"/>
            <a:ext cx="1981200" cy="342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467058"/>
                </a:solidFill>
              </a:defRPr>
            </a:pPr>
            <a:r>
              <a:rPr sz="1275" b="1" i="0">
                <a:solidFill>
                  <a:srgbClr val="467058"/>
                </a:solidFill>
              </a:rPr>
              <a:t>CASH &amp; RECOVERY</a:t>
            </a:r>
          </a:p>
        </p:txBody>
      </p:sp>
      <p:sp>
        <p:nvSpPr>
          <p:cNvPr id="22" name="">
            <a:extLst xmlns:a="http://schemas.openxmlformats.org/drawingml/2006/main">
              <a:ext uri="{FF2B5EF4-FFF2-40B4-BE49-F238E27FC236}">
                <a16:creationId xmlns:a16="http://schemas.microsoft.com/office/drawing/2014/main" id="{0C3FB884-7F5A-4F94-B862-49B83E699D01}"/>
              </a:ext>
            </a:extLst>
          </p:cNvPr>
          <p:cNvSpPr>
            <a:spLocks xmlns:a="http://schemas.openxmlformats.org/drawingml/2006/main" noGrp="1"/>
          </p:cNvSpPr>
          <p:nvPr/>
        </p:nvSpPr>
        <p:spPr>
          <a:xfrm xmlns:a="http://schemas.openxmlformats.org/drawingml/2006/main">
            <a:off x="1952625" y="5857875"/>
            <a:ext cx="828675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650" b="1" i="0">
                <a:solidFill>
                  <a:srgbClr val="13233B"/>
                </a:solidFill>
              </a:defRPr>
            </a:pPr>
            <a:r>
              <a:rPr sz="1650" b="1" i="0">
                <a:solidFill>
                  <a:srgbClr val="13233B"/>
                </a:solidFill>
              </a:rPr>
              <a:t>Separate binders and one-person knowledge cannot coordinate a cross-system incident.</a:t>
            </a:r>
          </a:p>
        </p:txBody>
      </p:sp>
    </p:spTree>
    <p:extLst>
      <p:ext uri="{BB962C8B-B14F-4D97-AF65-F5344CB8AC3E}">
        <p14:creationId xmlns:p14="http://schemas.microsoft.com/office/powerpoint/2010/main" val="623890448"/>
      </p:ext>
    </p:extLst>
  </p:cSld>
</p:sld>
</file>

<file path=ppt/slides/slide20.xml><?xml version="1.0" encoding="utf-8"?>
<p:sld xmlns:p="http://schemas.openxmlformats.org/presentationml/2006/main">
  <p:cSld>
    <p:bg>
      <p:bgPr>
        <a:solidFill xmlns:a="http://schemas.openxmlformats.org/drawingml/2006/main">
          <a:srgbClr val="13233B"/>
        </a:solidFill>
      </p:bgPr>
    </p:bg>
    <p:spTree>
      <p:nvGrpSpPr>
        <p:cNvPr id="1" name=""/>
        <p:cNvGrpSpPr/>
        <p:nvPr/>
      </p:nvGrpSpPr>
      <p:grpSpPr>
        <a:xfrm xmlns:a="http://schemas.openxmlformats.org/drawingml/2006/main"/>
      </p:grpSpPr>
      <p:sp>
        <p:nvSpPr>
          <p:cNvPr id="10" name="">
            <a:extLst xmlns:a="http://schemas.openxmlformats.org/drawingml/2006/main">
              <a:ext uri="{FF2B5EF4-FFF2-40B4-BE49-F238E27FC236}">
                <a16:creationId xmlns:a16="http://schemas.microsoft.com/office/drawing/2014/main" id="{C9004BD0-15EF-4E2A-BEDD-20EA329BE84C}"/>
              </a:ext>
            </a:extLst>
          </p:cNvPr>
          <p:cNvSpPr>
            <a:spLocks xmlns:a="http://schemas.openxmlformats.org/drawingml/2006/main" noGrp="1"/>
          </p:cNvSpPr>
          <p:nvPr/>
        </p:nvSpPr>
        <p:spPr>
          <a:xfrm xmlns:a="http://schemas.openxmlformats.org/drawingml/2006/main">
            <a:off x="0" y="0"/>
            <a:ext cx="12192000" cy="9525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00FEEF46-E112-4016-9889-C3CF55D6D036}"/>
              </a:ext>
            </a:extLst>
          </p:cNvPr>
          <p:cNvSpPr>
            <a:spLocks xmlns:a="http://schemas.openxmlformats.org/drawingml/2006/main" noGrp="1"/>
          </p:cNvSpPr>
          <p:nvPr/>
        </p:nvSpPr>
        <p:spPr>
          <a:xfrm xmlns:a="http://schemas.openxmlformats.org/drawingml/2006/main">
            <a:off x="685800" y="552450"/>
            <a:ext cx="85725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9A44D"/>
                </a:solidFill>
              </a:defRPr>
            </a:pPr>
            <a:r>
              <a:rPr sz="1350" b="1" i="0">
                <a:solidFill>
                  <a:srgbClr val="C9A44D"/>
                </a:solidFill>
              </a:rPr>
              <a:t>THE GRAVITY RISK &amp; CONTINUITY SYSTEM</a:t>
            </a:r>
          </a:p>
        </p:txBody>
      </p:sp>
      <p:sp>
        <p:nvSpPr>
          <p:cNvPr id="3" name="">
            <a:extLst xmlns:a="http://schemas.openxmlformats.org/drawingml/2006/main">
              <a:ext uri="{FF2B5EF4-FFF2-40B4-BE49-F238E27FC236}">
                <a16:creationId xmlns:a16="http://schemas.microsoft.com/office/drawing/2014/main" id="{C153B8A3-B074-4CC7-A99F-270AA82AEF75}"/>
              </a:ext>
            </a:extLst>
          </p:cNvPr>
          <p:cNvSpPr>
            <a:spLocks xmlns:a="http://schemas.openxmlformats.org/drawingml/2006/main" noGrp="1"/>
          </p:cNvSpPr>
          <p:nvPr/>
        </p:nvSpPr>
        <p:spPr>
          <a:xfrm xmlns:a="http://schemas.openxmlformats.org/drawingml/2006/main">
            <a:off x="685800" y="1200150"/>
            <a:ext cx="6953250" cy="1905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675" b="1" i="0">
                <a:solidFill>
                  <a:srgbClr val="FFFFFF"/>
                </a:solidFill>
              </a:defRPr>
            </a:pPr>
            <a:r>
              <a:rPr sz="3675" b="1" i="0">
                <a:solidFill>
                  <a:srgbClr val="FFFFFF"/>
                </a:solidFill>
              </a:rPr>
              <a:t>Protect life.</a:t>
            </a:r>
          </a:p>
          <a:p xmlns:a="http://schemas.openxmlformats.org/drawingml/2006/main">
            <a:pPr algn="l">
              <a:defRPr sz="3675" b="1" i="0">
                <a:solidFill>
                  <a:srgbClr val="FFFFFF"/>
                </a:solidFill>
              </a:defRPr>
            </a:pPr>
            <a:r>
              <a:rPr sz="3675" b="1" i="0">
                <a:solidFill>
                  <a:srgbClr val="FFFFFF"/>
                </a:solidFill>
              </a:rPr>
              <a:t>Maintain control.</a:t>
            </a:r>
          </a:p>
          <a:p xmlns:a="http://schemas.openxmlformats.org/drawingml/2006/main">
            <a:pPr algn="l">
              <a:defRPr sz="3675" b="1" i="0">
                <a:solidFill>
                  <a:srgbClr val="FFFFFF"/>
                </a:solidFill>
              </a:defRPr>
            </a:pPr>
            <a:r>
              <a:rPr sz="3675" b="1" i="0">
                <a:solidFill>
                  <a:srgbClr val="FFFFFF"/>
                </a:solidFill>
              </a:rPr>
              <a:t>Recover with proof.</a:t>
            </a:r>
          </a:p>
        </p:txBody>
      </p:sp>
      <p:sp>
        <p:nvSpPr>
          <p:cNvPr id="4" name="">
            <a:extLst xmlns:a="http://schemas.openxmlformats.org/drawingml/2006/main">
              <a:ext uri="{FF2B5EF4-FFF2-40B4-BE49-F238E27FC236}">
                <a16:creationId xmlns:a16="http://schemas.microsoft.com/office/drawing/2014/main" id="{ED3C3C52-0E64-49C8-853D-02CE9C99824A}"/>
              </a:ext>
            </a:extLst>
          </p:cNvPr>
          <p:cNvSpPr>
            <a:spLocks xmlns:a="http://schemas.openxmlformats.org/drawingml/2006/main" noGrp="1"/>
          </p:cNvSpPr>
          <p:nvPr/>
        </p:nvSpPr>
        <p:spPr>
          <a:xfrm xmlns:a="http://schemas.openxmlformats.org/drawingml/2006/main">
            <a:off x="685800" y="3638550"/>
            <a:ext cx="333375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725" b="1" i="0">
                <a:solidFill>
                  <a:srgbClr val="C9A44D"/>
                </a:solidFill>
              </a:defRPr>
            </a:pPr>
            <a:r>
              <a:rPr sz="1725" b="1" i="0">
                <a:solidFill>
                  <a:srgbClr val="C9A44D"/>
                </a:solidFill>
              </a:rPr>
              <a:t>BEGIN WITH SIX ACTIONS</a:t>
            </a:r>
          </a:p>
        </p:txBody>
      </p:sp>
      <p:sp>
        <p:nvSpPr>
          <p:cNvPr id="5" name="">
            <a:extLst xmlns:a="http://schemas.openxmlformats.org/drawingml/2006/main">
              <a:ext uri="{FF2B5EF4-FFF2-40B4-BE49-F238E27FC236}">
                <a16:creationId xmlns:a16="http://schemas.microsoft.com/office/drawing/2014/main" id="{79A452FF-ED9F-4753-BD19-5A3743985911}"/>
              </a:ext>
            </a:extLst>
          </p:cNvPr>
          <p:cNvSpPr>
            <a:spLocks xmlns:a="http://schemas.openxmlformats.org/drawingml/2006/main" noGrp="1"/>
          </p:cNvSpPr>
          <p:nvPr/>
        </p:nvSpPr>
        <p:spPr>
          <a:xfrm xmlns:a="http://schemas.openxmlformats.org/drawingml/2006/main">
            <a:off x="685800" y="4114800"/>
            <a:ext cx="6334125" cy="1809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E3EAF2"/>
                </a:solidFill>
              </a:defRPr>
            </a:pPr>
            <a:r>
              <a:rPr sz="1500" b="0" i="0">
                <a:solidFill>
                  <a:srgbClr val="E3EAF2"/>
                </a:solidFill>
              </a:rPr>
              <a:t>• Assign the continuity owner and incident succession</a:t>
            </a:r>
          </a:p>
          <a:p xmlns:a="http://schemas.openxmlformats.org/drawingml/2006/main">
            <a:pPr algn="l">
              <a:defRPr sz="1500" b="0" i="0">
                <a:solidFill>
                  <a:srgbClr val="E3EAF2"/>
                </a:solidFill>
              </a:defRPr>
            </a:pPr>
            <a:r>
              <a:rPr sz="1500" b="0" i="0">
                <a:solidFill>
                  <a:srgbClr val="E3EAF2"/>
                </a:solidFill>
              </a:rPr>
              <a:t>• Set risk appetite and activation levels</a:t>
            </a:r>
          </a:p>
          <a:p xmlns:a="http://schemas.openxmlformats.org/drawingml/2006/main">
            <a:pPr algn="l">
              <a:defRPr sz="1500" b="0" i="0">
                <a:solidFill>
                  <a:srgbClr val="E3EAF2"/>
                </a:solidFill>
              </a:defRPr>
            </a:pPr>
            <a:r>
              <a:rPr sz="1500" b="0" i="0">
                <a:solidFill>
                  <a:srgbClr val="E3EAF2"/>
                </a:solidFill>
              </a:rPr>
              <a:t>• Register top risks and critical operations</a:t>
            </a:r>
          </a:p>
          <a:p xmlns:a="http://schemas.openxmlformats.org/drawingml/2006/main">
            <a:pPr algn="l">
              <a:defRPr sz="1500" b="0" i="0">
                <a:solidFill>
                  <a:srgbClr val="E3EAF2"/>
                </a:solidFill>
              </a:defRPr>
            </a:pPr>
            <a:r>
              <a:rPr sz="1500" b="0" i="0">
                <a:solidFill>
                  <a:srgbClr val="E3EAF2"/>
                </a:solidFill>
              </a:rPr>
              <a:t>• Verify current emergency plans, contacts, and SOP links</a:t>
            </a:r>
          </a:p>
          <a:p xmlns:a="http://schemas.openxmlformats.org/drawingml/2006/main">
            <a:pPr algn="l">
              <a:defRPr sz="1500" b="0" i="0">
                <a:solidFill>
                  <a:srgbClr val="E3EAF2"/>
                </a:solidFill>
              </a:defRPr>
            </a:pPr>
            <a:r>
              <a:rPr sz="1500" b="0" i="0">
                <a:solidFill>
                  <a:srgbClr val="E3EAF2"/>
                </a:solidFill>
              </a:rPr>
              <a:t>• Approve backup leaders and minimum operations</a:t>
            </a:r>
          </a:p>
          <a:p xmlns:a="http://schemas.openxmlformats.org/drawingml/2006/main">
            <a:pPr algn="l">
              <a:defRPr sz="1500" b="0" i="0">
                <a:solidFill>
                  <a:srgbClr val="E3EAF2"/>
                </a:solidFill>
              </a:defRPr>
            </a:pPr>
            <a:r>
              <a:rPr sz="1500" b="0" i="0">
                <a:solidFill>
                  <a:srgbClr val="E3EAF2"/>
                </a:solidFill>
              </a:rPr>
              <a:t>• Run one tabletop and close the corrective actions</a:t>
            </a:r>
          </a:p>
        </p:txBody>
      </p:sp>
      <p:sp>
        <p:nvSpPr>
          <p:cNvPr id="6" name="">
            <a:extLst xmlns:a="http://schemas.openxmlformats.org/drawingml/2006/main">
              <a:ext uri="{FF2B5EF4-FFF2-40B4-BE49-F238E27FC236}">
                <a16:creationId xmlns:a16="http://schemas.microsoft.com/office/drawing/2014/main" id="{DB1B93FF-F898-42A8-B5FA-457EE1B2E749}"/>
              </a:ext>
            </a:extLst>
          </p:cNvPr>
          <p:cNvSpPr>
            <a:spLocks xmlns:a="http://schemas.openxmlformats.org/drawingml/2006/main" noGrp="1"/>
          </p:cNvSpPr>
          <p:nvPr/>
        </p:nvSpPr>
        <p:spPr>
          <a:xfrm xmlns:a="http://schemas.openxmlformats.org/drawingml/2006/main">
            <a:off x="7810500" y="762000"/>
            <a:ext cx="3619500" cy="4953000"/>
          </a:xfrm>
          <a:prstGeom xmlns:a="http://schemas.openxmlformats.org/drawingml/2006/main" prst="rect">
            <a:avLst/>
          </a:prstGeom>
          <a:solidFill xmlns:a="http://schemas.openxmlformats.org/drawingml/2006/main">
            <a:srgbClr val="203A5F"/>
          </a:solidFill>
          <a:ln xmlns:a="http://schemas.openxmlformats.org/drawingml/2006/main" w="19050">
            <a:solidFill>
              <a:srgbClr val="C9A44D"/>
            </a:solidFill>
            <a:prstDash val="solid"/>
          </a:ln>
        </p:spPr>
      </p:sp>
      <p:pic>
        <p:nvPicPr>
          <p:cNvPr id="16" name=""/>
          <p:cNvPicPr>
            <a:picLocks xmlns:a="http://schemas.openxmlformats.org/drawingml/2006/main" noChangeAspect="1"/>
          </p:cNvPicPr>
          <p:nvPr/>
        </p:nvPicPr>
        <p:blipFill>
          <a:blip xmlns:r="http://schemas.openxmlformats.org/officeDocument/2006/relationships" xmlns:a="http://schemas.openxmlformats.org/drawingml/2006/main" r:embed="R041399c6fb664594"/>
          <a:stretch xmlns:a="http://schemas.openxmlformats.org/drawingml/2006/main"/>
        </p:blipFill>
        <p:spPr>
          <a:xfrm xmlns:a="http://schemas.openxmlformats.org/drawingml/2006/main">
            <a:off x="8143875" y="1066800"/>
            <a:ext cx="2952750" cy="2952750"/>
          </a:xfrm>
          <a:prstGeom xmlns:a="http://schemas.openxmlformats.org/drawingml/2006/main" prst="rect">
            <a:avLst/>
          </a:prstGeom>
        </p:spPr>
      </p:pic>
      <p:sp>
        <p:nvSpPr>
          <p:cNvPr id="8" name="">
            <a:extLst xmlns:a="http://schemas.openxmlformats.org/drawingml/2006/main">
              <a:ext uri="{FF2B5EF4-FFF2-40B4-BE49-F238E27FC236}">
                <a16:creationId xmlns:a16="http://schemas.microsoft.com/office/drawing/2014/main" id="{905A6DC4-C930-421D-B56F-7C1E9B850C6D}"/>
              </a:ext>
            </a:extLst>
          </p:cNvPr>
          <p:cNvSpPr>
            <a:spLocks xmlns:a="http://schemas.openxmlformats.org/drawingml/2006/main" noGrp="1"/>
          </p:cNvSpPr>
          <p:nvPr/>
        </p:nvSpPr>
        <p:spPr>
          <a:xfrm xmlns:a="http://schemas.openxmlformats.org/drawingml/2006/main">
            <a:off x="8096250" y="4229100"/>
            <a:ext cx="3048000" cy="952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75" b="1" i="0">
                <a:solidFill>
                  <a:srgbClr val="FFFFFF"/>
                </a:solidFill>
              </a:defRPr>
            </a:pPr>
            <a:r>
              <a:rPr sz="1575" b="1" i="0">
                <a:solidFill>
                  <a:srgbClr val="FFFFFF"/>
                </a:solidFill>
              </a:rPr>
              <a:t>ANTICIPATE • PROTECT</a:t>
            </a:r>
          </a:p>
          <a:p xmlns:a="http://schemas.openxmlformats.org/drawingml/2006/main">
            <a:pPr algn="ctr">
              <a:defRPr sz="1575" b="1" i="0">
                <a:solidFill>
                  <a:srgbClr val="FFFFFF"/>
                </a:solidFill>
              </a:defRPr>
            </a:pPr>
            <a:r>
              <a:rPr sz="1575" b="1" i="0">
                <a:solidFill>
                  <a:srgbClr val="FFFFFF"/>
                </a:solidFill>
              </a:rPr>
              <a:t>CONTINUE • RECOVER</a:t>
            </a:r>
          </a:p>
          <a:p xmlns:a="http://schemas.openxmlformats.org/drawingml/2006/main">
            <a:pPr algn="ctr">
              <a:defRPr sz="1575" b="1" i="0">
                <a:solidFill>
                  <a:srgbClr val="FFFFFF"/>
                </a:solidFill>
              </a:defRPr>
            </a:pPr>
            <a:r>
              <a:rPr sz="1575" b="1" i="0">
                <a:solidFill>
                  <a:srgbClr val="FFFFFF"/>
                </a:solidFill>
              </a:rPr>
              <a:t>LEARN • RENEW</a:t>
            </a:r>
          </a:p>
        </p:txBody>
      </p:sp>
      <p:sp>
        <p:nvSpPr>
          <p:cNvPr id="9" name="">
            <a:extLst xmlns:a="http://schemas.openxmlformats.org/drawingml/2006/main">
              <a:ext uri="{FF2B5EF4-FFF2-40B4-BE49-F238E27FC236}">
                <a16:creationId xmlns:a16="http://schemas.microsoft.com/office/drawing/2014/main" id="{3F249A25-9A0C-4115-A57B-AE3D6A688764}"/>
              </a:ext>
            </a:extLst>
          </p:cNvPr>
          <p:cNvSpPr>
            <a:spLocks xmlns:a="http://schemas.openxmlformats.org/drawingml/2006/main" noGrp="1"/>
          </p:cNvSpPr>
          <p:nvPr/>
        </p:nvSpPr>
        <p:spPr>
          <a:xfrm xmlns:a="http://schemas.openxmlformats.org/drawingml/2006/main">
            <a:off x="8096250" y="5381625"/>
            <a:ext cx="3048000" cy="171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675" b="0" i="0">
                <a:solidFill>
                  <a:srgbClr val="AEB8C6"/>
                </a:solidFill>
              </a:defRPr>
            </a:pPr>
            <a:r>
              <a:rPr sz="675" b="0" i="0">
                <a:solidFill>
                  <a:srgbClr val="AEB8C6"/>
                </a:solidFill>
              </a:rPr>
              <a:t>Published by Thomas Monroe Books</a:t>
            </a:r>
          </a:p>
        </p:txBody>
      </p:sp>
    </p:spTree>
    <p:extLst>
      <p:ext uri="{BB962C8B-B14F-4D97-AF65-F5344CB8AC3E}">
        <p14:creationId xmlns:p14="http://schemas.microsoft.com/office/powerpoint/2010/main" val="633264874"/>
      </p:ext>
    </p:extLst>
  </p:cSld>
</p:sld>
</file>

<file path=ppt/slides/slide3.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39" name="">
            <a:extLst xmlns:a="http://schemas.openxmlformats.org/drawingml/2006/main">
              <a:ext uri="{FF2B5EF4-FFF2-40B4-BE49-F238E27FC236}">
                <a16:creationId xmlns:a16="http://schemas.microsoft.com/office/drawing/2014/main" id="{24246957-6A12-4454-9210-C10CBE68FF86}"/>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9A7CE377-288E-4D01-8A47-714DE3329989}"/>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HOW THE SYSTEM WORKS</a:t>
            </a:r>
          </a:p>
        </p:txBody>
      </p:sp>
      <p:pic>
        <p:nvPicPr>
          <p:cNvPr id="41" name=""/>
          <p:cNvPicPr>
            <a:picLocks xmlns:a="http://schemas.openxmlformats.org/drawingml/2006/main" noChangeAspect="1"/>
          </p:cNvPicPr>
          <p:nvPr/>
        </p:nvPicPr>
        <p:blipFill>
          <a:blip xmlns:r="http://schemas.openxmlformats.org/officeDocument/2006/relationships" xmlns:a="http://schemas.openxmlformats.org/drawingml/2006/main" r:embed="Ra0f551469f204e39"/>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AEAE9098-9627-4AF9-BBC6-B195A38291D4}"/>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E613F05F-F4E8-4434-8D6D-22BD9DADE4F1}"/>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03</a:t>
            </a:r>
          </a:p>
        </p:txBody>
      </p:sp>
      <p:sp>
        <p:nvSpPr>
          <p:cNvPr id="6" name="">
            <a:extLst xmlns:a="http://schemas.openxmlformats.org/drawingml/2006/main">
              <a:ext uri="{FF2B5EF4-FFF2-40B4-BE49-F238E27FC236}">
                <a16:creationId xmlns:a16="http://schemas.microsoft.com/office/drawing/2014/main" id="{48E80DD0-48DA-4238-B49A-A1D2562FE398}"/>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The risk-to-recovery loop closes only after learning becomes verified change</a:t>
            </a:r>
          </a:p>
        </p:txBody>
      </p:sp>
      <p:sp>
        <p:nvSpPr>
          <p:cNvPr id="7" name="">
            <a:extLst xmlns:a="http://schemas.openxmlformats.org/drawingml/2006/main">
              <a:ext uri="{FF2B5EF4-FFF2-40B4-BE49-F238E27FC236}">
                <a16:creationId xmlns:a16="http://schemas.microsoft.com/office/drawing/2014/main" id="{B6500569-6785-4092-B9F4-2119FD9E463E}"/>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8" name="">
            <a:extLst xmlns:a="http://schemas.openxmlformats.org/drawingml/2006/main">
              <a:ext uri="{FF2B5EF4-FFF2-40B4-BE49-F238E27FC236}">
                <a16:creationId xmlns:a16="http://schemas.microsoft.com/office/drawing/2014/main" id="{68114AC3-DF2B-4FC2-83A2-7EA19BD34CBB}"/>
              </a:ext>
            </a:extLst>
          </p:cNvPr>
          <p:cNvSpPr>
            <a:spLocks xmlns:a="http://schemas.openxmlformats.org/drawingml/2006/main" noGrp="1"/>
          </p:cNvSpPr>
          <p:nvPr/>
        </p:nvSpPr>
        <p:spPr>
          <a:xfrm xmlns:a="http://schemas.openxmlformats.org/drawingml/2006/main">
            <a:off x="685800" y="1714500"/>
            <a:ext cx="1638300" cy="2428875"/>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9" name="">
            <a:extLst xmlns:a="http://schemas.openxmlformats.org/drawingml/2006/main">
              <a:ext uri="{FF2B5EF4-FFF2-40B4-BE49-F238E27FC236}">
                <a16:creationId xmlns:a16="http://schemas.microsoft.com/office/drawing/2014/main" id="{8A3FAA11-5C94-40A3-AD35-B9C4D3FA97CB}"/>
              </a:ext>
            </a:extLst>
          </p:cNvPr>
          <p:cNvSpPr>
            <a:spLocks xmlns:a="http://schemas.openxmlformats.org/drawingml/2006/main" noGrp="1"/>
          </p:cNvSpPr>
          <p:nvPr/>
        </p:nvSpPr>
        <p:spPr>
          <a:xfrm xmlns:a="http://schemas.openxmlformats.org/drawingml/2006/main">
            <a:off x="1181100" y="1924050"/>
            <a:ext cx="647700" cy="495300"/>
          </a:xfrm>
          <a:prstGeom xmlns:a="http://schemas.openxmlformats.org/drawingml/2006/main" prst="rect">
            <a:avLst/>
          </a:prstGeom>
          <a:solidFill xmlns:a="http://schemas.openxmlformats.org/drawingml/2006/main">
            <a:srgbClr val="203A5F"/>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325" b="1" i="0">
                <a:solidFill>
                  <a:srgbClr val="FFFFFF"/>
                </a:solidFill>
              </a:defRPr>
            </a:pPr>
            <a:r>
              <a:rPr sz="2325" b="1" i="0">
                <a:solidFill>
                  <a:srgbClr val="FFFFFF"/>
                </a:solidFill>
              </a:rPr>
              <a:t>1</a:t>
            </a:r>
          </a:p>
        </p:txBody>
      </p:sp>
      <p:sp>
        <p:nvSpPr>
          <p:cNvPr id="10" name="">
            <a:extLst xmlns:a="http://schemas.openxmlformats.org/drawingml/2006/main">
              <a:ext uri="{FF2B5EF4-FFF2-40B4-BE49-F238E27FC236}">
                <a16:creationId xmlns:a16="http://schemas.microsoft.com/office/drawing/2014/main" id="{C0D8FC02-3E91-4F65-B3FA-62C88885F8A5}"/>
              </a:ext>
            </a:extLst>
          </p:cNvPr>
          <p:cNvSpPr>
            <a:spLocks xmlns:a="http://schemas.openxmlformats.org/drawingml/2006/main" noGrp="1"/>
          </p:cNvSpPr>
          <p:nvPr/>
        </p:nvSpPr>
        <p:spPr>
          <a:xfrm xmlns:a="http://schemas.openxmlformats.org/drawingml/2006/main">
            <a:off x="800100" y="2724150"/>
            <a:ext cx="14097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13233B"/>
                </a:solidFill>
              </a:defRPr>
            </a:pPr>
            <a:r>
              <a:rPr sz="1275" b="1" i="0">
                <a:solidFill>
                  <a:srgbClr val="13233B"/>
                </a:solidFill>
              </a:rPr>
              <a:t>IDENTIFY</a:t>
            </a:r>
          </a:p>
        </p:txBody>
      </p:sp>
      <p:sp>
        <p:nvSpPr>
          <p:cNvPr id="11" name="">
            <a:extLst xmlns:a="http://schemas.openxmlformats.org/drawingml/2006/main">
              <a:ext uri="{FF2B5EF4-FFF2-40B4-BE49-F238E27FC236}">
                <a16:creationId xmlns:a16="http://schemas.microsoft.com/office/drawing/2014/main" id="{BD292799-6135-45FC-8907-9895B0BBD200}"/>
              </a:ext>
            </a:extLst>
          </p:cNvPr>
          <p:cNvSpPr>
            <a:spLocks xmlns:a="http://schemas.openxmlformats.org/drawingml/2006/main" noGrp="1"/>
          </p:cNvSpPr>
          <p:nvPr/>
        </p:nvSpPr>
        <p:spPr>
          <a:xfrm xmlns:a="http://schemas.openxmlformats.org/drawingml/2006/main">
            <a:off x="857250" y="3257550"/>
            <a:ext cx="12954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Scenario • owner • exposure</a:t>
            </a:r>
          </a:p>
        </p:txBody>
      </p:sp>
      <p:sp>
        <p:nvSpPr>
          <p:cNvPr id="12" name="">
            <a:extLst xmlns:a="http://schemas.openxmlformats.org/drawingml/2006/main">
              <a:ext uri="{FF2B5EF4-FFF2-40B4-BE49-F238E27FC236}">
                <a16:creationId xmlns:a16="http://schemas.microsoft.com/office/drawing/2014/main" id="{40D579E8-EA32-4BEE-B870-8DEE97468FA7}"/>
              </a:ext>
            </a:extLst>
          </p:cNvPr>
          <p:cNvSpPr>
            <a:spLocks xmlns:a="http://schemas.openxmlformats.org/drawingml/2006/main" noGrp="1"/>
          </p:cNvSpPr>
          <p:nvPr/>
        </p:nvSpPr>
        <p:spPr>
          <a:xfrm xmlns:a="http://schemas.openxmlformats.org/drawingml/2006/main">
            <a:off x="2324100" y="2743200"/>
            <a:ext cx="285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100" b="1" i="0">
                <a:solidFill>
                  <a:srgbClr val="A98432"/>
                </a:solidFill>
              </a:defRPr>
            </a:pPr>
            <a:r>
              <a:rPr sz="2100" b="1" i="0">
                <a:solidFill>
                  <a:srgbClr val="A98432"/>
                </a:solidFill>
              </a:rPr>
              <a:t>→</a:t>
            </a:r>
          </a:p>
        </p:txBody>
      </p:sp>
      <p:sp>
        <p:nvSpPr>
          <p:cNvPr id="13" name="">
            <a:extLst xmlns:a="http://schemas.openxmlformats.org/drawingml/2006/main">
              <a:ext uri="{FF2B5EF4-FFF2-40B4-BE49-F238E27FC236}">
                <a16:creationId xmlns:a16="http://schemas.microsoft.com/office/drawing/2014/main" id="{FACBFA86-B680-431D-A117-0C656EEF650A}"/>
              </a:ext>
            </a:extLst>
          </p:cNvPr>
          <p:cNvSpPr>
            <a:spLocks xmlns:a="http://schemas.openxmlformats.org/drawingml/2006/main" noGrp="1"/>
          </p:cNvSpPr>
          <p:nvPr/>
        </p:nvSpPr>
        <p:spPr>
          <a:xfrm xmlns:a="http://schemas.openxmlformats.org/drawingml/2006/main">
            <a:off x="2495550" y="1714500"/>
            <a:ext cx="1638300" cy="2428875"/>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14" name="">
            <a:extLst xmlns:a="http://schemas.openxmlformats.org/drawingml/2006/main">
              <a:ext uri="{FF2B5EF4-FFF2-40B4-BE49-F238E27FC236}">
                <a16:creationId xmlns:a16="http://schemas.microsoft.com/office/drawing/2014/main" id="{1E6DD44E-728C-4697-91CD-41787BD46454}"/>
              </a:ext>
            </a:extLst>
          </p:cNvPr>
          <p:cNvSpPr>
            <a:spLocks xmlns:a="http://schemas.openxmlformats.org/drawingml/2006/main" noGrp="1"/>
          </p:cNvSpPr>
          <p:nvPr/>
        </p:nvSpPr>
        <p:spPr>
          <a:xfrm xmlns:a="http://schemas.openxmlformats.org/drawingml/2006/main">
            <a:off x="2990850" y="1924050"/>
            <a:ext cx="647700" cy="495300"/>
          </a:xfrm>
          <a:prstGeom xmlns:a="http://schemas.openxmlformats.org/drawingml/2006/main" prst="rect">
            <a:avLst/>
          </a:prstGeom>
          <a:solidFill xmlns:a="http://schemas.openxmlformats.org/drawingml/2006/main">
            <a:srgbClr val="203A5F"/>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325" b="1" i="0">
                <a:solidFill>
                  <a:srgbClr val="FFFFFF"/>
                </a:solidFill>
              </a:defRPr>
            </a:pPr>
            <a:r>
              <a:rPr sz="2325" b="1" i="0">
                <a:solidFill>
                  <a:srgbClr val="FFFFFF"/>
                </a:solidFill>
              </a:rPr>
              <a:t>2</a:t>
            </a:r>
          </a:p>
        </p:txBody>
      </p:sp>
      <p:sp>
        <p:nvSpPr>
          <p:cNvPr id="15" name="">
            <a:extLst xmlns:a="http://schemas.openxmlformats.org/drawingml/2006/main">
              <a:ext uri="{FF2B5EF4-FFF2-40B4-BE49-F238E27FC236}">
                <a16:creationId xmlns:a16="http://schemas.microsoft.com/office/drawing/2014/main" id="{22CA87C1-C0D5-4DCE-BFC8-8D12D415D192}"/>
              </a:ext>
            </a:extLst>
          </p:cNvPr>
          <p:cNvSpPr>
            <a:spLocks xmlns:a="http://schemas.openxmlformats.org/drawingml/2006/main" noGrp="1"/>
          </p:cNvSpPr>
          <p:nvPr/>
        </p:nvSpPr>
        <p:spPr>
          <a:xfrm xmlns:a="http://schemas.openxmlformats.org/drawingml/2006/main">
            <a:off x="2609850" y="2724150"/>
            <a:ext cx="14097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13233B"/>
                </a:solidFill>
              </a:defRPr>
            </a:pPr>
            <a:r>
              <a:rPr sz="1275" b="1" i="0">
                <a:solidFill>
                  <a:srgbClr val="13233B"/>
                </a:solidFill>
              </a:rPr>
              <a:t>UNDERSTAND</a:t>
            </a:r>
          </a:p>
        </p:txBody>
      </p:sp>
      <p:sp>
        <p:nvSpPr>
          <p:cNvPr id="16" name="">
            <a:extLst xmlns:a="http://schemas.openxmlformats.org/drawingml/2006/main">
              <a:ext uri="{FF2B5EF4-FFF2-40B4-BE49-F238E27FC236}">
                <a16:creationId xmlns:a16="http://schemas.microsoft.com/office/drawing/2014/main" id="{CD295BFD-B7F6-4A97-A430-014D71C33535}"/>
              </a:ext>
            </a:extLst>
          </p:cNvPr>
          <p:cNvSpPr>
            <a:spLocks xmlns:a="http://schemas.openxmlformats.org/drawingml/2006/main" noGrp="1"/>
          </p:cNvSpPr>
          <p:nvPr/>
        </p:nvSpPr>
        <p:spPr>
          <a:xfrm xmlns:a="http://schemas.openxmlformats.org/drawingml/2006/main">
            <a:off x="2667000" y="3257550"/>
            <a:ext cx="12954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Critical work • impact • dependencies</a:t>
            </a:r>
          </a:p>
        </p:txBody>
      </p:sp>
      <p:sp>
        <p:nvSpPr>
          <p:cNvPr id="17" name="">
            <a:extLst xmlns:a="http://schemas.openxmlformats.org/drawingml/2006/main">
              <a:ext uri="{FF2B5EF4-FFF2-40B4-BE49-F238E27FC236}">
                <a16:creationId xmlns:a16="http://schemas.microsoft.com/office/drawing/2014/main" id="{DF4EE6F3-7397-4B08-BB25-8226B92F46EE}"/>
              </a:ext>
            </a:extLst>
          </p:cNvPr>
          <p:cNvSpPr>
            <a:spLocks xmlns:a="http://schemas.openxmlformats.org/drawingml/2006/main" noGrp="1"/>
          </p:cNvSpPr>
          <p:nvPr/>
        </p:nvSpPr>
        <p:spPr>
          <a:xfrm xmlns:a="http://schemas.openxmlformats.org/drawingml/2006/main">
            <a:off x="4133850" y="2743200"/>
            <a:ext cx="285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100" b="1" i="0">
                <a:solidFill>
                  <a:srgbClr val="A98432"/>
                </a:solidFill>
              </a:defRPr>
            </a:pPr>
            <a:r>
              <a:rPr sz="2100" b="1" i="0">
                <a:solidFill>
                  <a:srgbClr val="A98432"/>
                </a:solidFill>
              </a:rPr>
              <a:t>→</a:t>
            </a:r>
          </a:p>
        </p:txBody>
      </p:sp>
      <p:sp>
        <p:nvSpPr>
          <p:cNvPr id="18" name="">
            <a:extLst xmlns:a="http://schemas.openxmlformats.org/drawingml/2006/main">
              <a:ext uri="{FF2B5EF4-FFF2-40B4-BE49-F238E27FC236}">
                <a16:creationId xmlns:a16="http://schemas.microsoft.com/office/drawing/2014/main" id="{2CB815D0-5285-47D9-A5A5-6D289D275F3D}"/>
              </a:ext>
            </a:extLst>
          </p:cNvPr>
          <p:cNvSpPr>
            <a:spLocks xmlns:a="http://schemas.openxmlformats.org/drawingml/2006/main" noGrp="1"/>
          </p:cNvSpPr>
          <p:nvPr/>
        </p:nvSpPr>
        <p:spPr>
          <a:xfrm xmlns:a="http://schemas.openxmlformats.org/drawingml/2006/main">
            <a:off x="4305300" y="1714500"/>
            <a:ext cx="1638300" cy="2428875"/>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19" name="">
            <a:extLst xmlns:a="http://schemas.openxmlformats.org/drawingml/2006/main">
              <a:ext uri="{FF2B5EF4-FFF2-40B4-BE49-F238E27FC236}">
                <a16:creationId xmlns:a16="http://schemas.microsoft.com/office/drawing/2014/main" id="{14E4910D-AEA9-4A62-AB5A-FE57C89CB6CA}"/>
              </a:ext>
            </a:extLst>
          </p:cNvPr>
          <p:cNvSpPr>
            <a:spLocks xmlns:a="http://schemas.openxmlformats.org/drawingml/2006/main" noGrp="1"/>
          </p:cNvSpPr>
          <p:nvPr/>
        </p:nvSpPr>
        <p:spPr>
          <a:xfrm xmlns:a="http://schemas.openxmlformats.org/drawingml/2006/main">
            <a:off x="4800600" y="1924050"/>
            <a:ext cx="647700" cy="495300"/>
          </a:xfrm>
          <a:prstGeom xmlns:a="http://schemas.openxmlformats.org/drawingml/2006/main" prst="rect">
            <a:avLst/>
          </a:prstGeom>
          <a:solidFill xmlns:a="http://schemas.openxmlformats.org/drawingml/2006/main">
            <a:srgbClr val="203A5F"/>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325" b="1" i="0">
                <a:solidFill>
                  <a:srgbClr val="FFFFFF"/>
                </a:solidFill>
              </a:defRPr>
            </a:pPr>
            <a:r>
              <a:rPr sz="2325" b="1" i="0">
                <a:solidFill>
                  <a:srgbClr val="FFFFFF"/>
                </a:solidFill>
              </a:rPr>
              <a:t>3</a:t>
            </a:r>
          </a:p>
        </p:txBody>
      </p:sp>
      <p:sp>
        <p:nvSpPr>
          <p:cNvPr id="20" name="">
            <a:extLst xmlns:a="http://schemas.openxmlformats.org/drawingml/2006/main">
              <a:ext uri="{FF2B5EF4-FFF2-40B4-BE49-F238E27FC236}">
                <a16:creationId xmlns:a16="http://schemas.microsoft.com/office/drawing/2014/main" id="{3FB7193B-2306-41EC-BDF5-AA7A9EA0F2DC}"/>
              </a:ext>
            </a:extLst>
          </p:cNvPr>
          <p:cNvSpPr>
            <a:spLocks xmlns:a="http://schemas.openxmlformats.org/drawingml/2006/main" noGrp="1"/>
          </p:cNvSpPr>
          <p:nvPr/>
        </p:nvSpPr>
        <p:spPr>
          <a:xfrm xmlns:a="http://schemas.openxmlformats.org/drawingml/2006/main">
            <a:off x="4419600" y="2724150"/>
            <a:ext cx="14097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13233B"/>
                </a:solidFill>
              </a:defRPr>
            </a:pPr>
            <a:r>
              <a:rPr sz="1275" b="1" i="0">
                <a:solidFill>
                  <a:srgbClr val="13233B"/>
                </a:solidFill>
              </a:rPr>
              <a:t>PREPARE</a:t>
            </a:r>
          </a:p>
        </p:txBody>
      </p:sp>
      <p:sp>
        <p:nvSpPr>
          <p:cNvPr id="21" name="">
            <a:extLst xmlns:a="http://schemas.openxmlformats.org/drawingml/2006/main">
              <a:ext uri="{FF2B5EF4-FFF2-40B4-BE49-F238E27FC236}">
                <a16:creationId xmlns:a16="http://schemas.microsoft.com/office/drawing/2014/main" id="{4BB64B26-73F0-46C3-AA62-0F24271C8F90}"/>
              </a:ext>
            </a:extLst>
          </p:cNvPr>
          <p:cNvSpPr>
            <a:spLocks xmlns:a="http://schemas.openxmlformats.org/drawingml/2006/main" noGrp="1"/>
          </p:cNvSpPr>
          <p:nvPr/>
        </p:nvSpPr>
        <p:spPr>
          <a:xfrm xmlns:a="http://schemas.openxmlformats.org/drawingml/2006/main">
            <a:off x="4476750" y="3257550"/>
            <a:ext cx="12954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Plans • alternates • workarounds</a:t>
            </a:r>
          </a:p>
        </p:txBody>
      </p:sp>
      <p:sp>
        <p:nvSpPr>
          <p:cNvPr id="22" name="">
            <a:extLst xmlns:a="http://schemas.openxmlformats.org/drawingml/2006/main">
              <a:ext uri="{FF2B5EF4-FFF2-40B4-BE49-F238E27FC236}">
                <a16:creationId xmlns:a16="http://schemas.microsoft.com/office/drawing/2014/main" id="{516BA7A4-0B6B-4C5B-B806-9EA010F63C7C}"/>
              </a:ext>
            </a:extLst>
          </p:cNvPr>
          <p:cNvSpPr>
            <a:spLocks xmlns:a="http://schemas.openxmlformats.org/drawingml/2006/main" noGrp="1"/>
          </p:cNvSpPr>
          <p:nvPr/>
        </p:nvSpPr>
        <p:spPr>
          <a:xfrm xmlns:a="http://schemas.openxmlformats.org/drawingml/2006/main">
            <a:off x="5943600" y="2743200"/>
            <a:ext cx="285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100" b="1" i="0">
                <a:solidFill>
                  <a:srgbClr val="A98432"/>
                </a:solidFill>
              </a:defRPr>
            </a:pPr>
            <a:r>
              <a:rPr sz="2100" b="1" i="0">
                <a:solidFill>
                  <a:srgbClr val="A98432"/>
                </a:solidFill>
              </a:rPr>
              <a:t>→</a:t>
            </a:r>
          </a:p>
        </p:txBody>
      </p:sp>
      <p:sp>
        <p:nvSpPr>
          <p:cNvPr id="23" name="">
            <a:extLst xmlns:a="http://schemas.openxmlformats.org/drawingml/2006/main">
              <a:ext uri="{FF2B5EF4-FFF2-40B4-BE49-F238E27FC236}">
                <a16:creationId xmlns:a16="http://schemas.microsoft.com/office/drawing/2014/main" id="{597C064A-A221-4A0A-868F-CCF4025CD7E4}"/>
              </a:ext>
            </a:extLst>
          </p:cNvPr>
          <p:cNvSpPr>
            <a:spLocks xmlns:a="http://schemas.openxmlformats.org/drawingml/2006/main" noGrp="1"/>
          </p:cNvSpPr>
          <p:nvPr/>
        </p:nvSpPr>
        <p:spPr>
          <a:xfrm xmlns:a="http://schemas.openxmlformats.org/drawingml/2006/main">
            <a:off x="6115050" y="1714500"/>
            <a:ext cx="1638300" cy="2428875"/>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24" name="">
            <a:extLst xmlns:a="http://schemas.openxmlformats.org/drawingml/2006/main">
              <a:ext uri="{FF2B5EF4-FFF2-40B4-BE49-F238E27FC236}">
                <a16:creationId xmlns:a16="http://schemas.microsoft.com/office/drawing/2014/main" id="{0131189B-2168-4BC3-B7B3-2954E213EC27}"/>
              </a:ext>
            </a:extLst>
          </p:cNvPr>
          <p:cNvSpPr>
            <a:spLocks xmlns:a="http://schemas.openxmlformats.org/drawingml/2006/main" noGrp="1"/>
          </p:cNvSpPr>
          <p:nvPr/>
        </p:nvSpPr>
        <p:spPr>
          <a:xfrm xmlns:a="http://schemas.openxmlformats.org/drawingml/2006/main">
            <a:off x="6610350" y="1924050"/>
            <a:ext cx="647700" cy="495300"/>
          </a:xfrm>
          <a:prstGeom xmlns:a="http://schemas.openxmlformats.org/drawingml/2006/main" prst="rect">
            <a:avLst/>
          </a:prstGeom>
          <a:solidFill xmlns:a="http://schemas.openxmlformats.org/drawingml/2006/main">
            <a:srgbClr val="203A5F"/>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325" b="1" i="0">
                <a:solidFill>
                  <a:srgbClr val="FFFFFF"/>
                </a:solidFill>
              </a:defRPr>
            </a:pPr>
            <a:r>
              <a:rPr sz="2325" b="1" i="0">
                <a:solidFill>
                  <a:srgbClr val="FFFFFF"/>
                </a:solidFill>
              </a:rPr>
              <a:t>4</a:t>
            </a:r>
          </a:p>
        </p:txBody>
      </p:sp>
      <p:sp>
        <p:nvSpPr>
          <p:cNvPr id="25" name="">
            <a:extLst xmlns:a="http://schemas.openxmlformats.org/drawingml/2006/main">
              <a:ext uri="{FF2B5EF4-FFF2-40B4-BE49-F238E27FC236}">
                <a16:creationId xmlns:a16="http://schemas.microsoft.com/office/drawing/2014/main" id="{879AD9E3-26BA-4606-8642-D09731651574}"/>
              </a:ext>
            </a:extLst>
          </p:cNvPr>
          <p:cNvSpPr>
            <a:spLocks xmlns:a="http://schemas.openxmlformats.org/drawingml/2006/main" noGrp="1"/>
          </p:cNvSpPr>
          <p:nvPr/>
        </p:nvSpPr>
        <p:spPr>
          <a:xfrm xmlns:a="http://schemas.openxmlformats.org/drawingml/2006/main">
            <a:off x="6229350" y="2724150"/>
            <a:ext cx="14097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13233B"/>
                </a:solidFill>
              </a:defRPr>
            </a:pPr>
            <a:r>
              <a:rPr sz="1275" b="1" i="0">
                <a:solidFill>
                  <a:srgbClr val="13233B"/>
                </a:solidFill>
              </a:rPr>
              <a:t>RESPOND</a:t>
            </a:r>
          </a:p>
        </p:txBody>
      </p:sp>
      <p:sp>
        <p:nvSpPr>
          <p:cNvPr id="26" name="">
            <a:extLst xmlns:a="http://schemas.openxmlformats.org/drawingml/2006/main">
              <a:ext uri="{FF2B5EF4-FFF2-40B4-BE49-F238E27FC236}">
                <a16:creationId xmlns:a16="http://schemas.microsoft.com/office/drawing/2014/main" id="{F137124D-FD39-4A7D-A198-29DD0617BF18}"/>
              </a:ext>
            </a:extLst>
          </p:cNvPr>
          <p:cNvSpPr>
            <a:spLocks xmlns:a="http://schemas.openxmlformats.org/drawingml/2006/main" noGrp="1"/>
          </p:cNvSpPr>
          <p:nvPr/>
        </p:nvSpPr>
        <p:spPr>
          <a:xfrm xmlns:a="http://schemas.openxmlformats.org/drawingml/2006/main">
            <a:off x="6286500" y="3257550"/>
            <a:ext cx="12954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Life safety • command • decisions</a:t>
            </a:r>
          </a:p>
        </p:txBody>
      </p:sp>
      <p:sp>
        <p:nvSpPr>
          <p:cNvPr id="27" name="">
            <a:extLst xmlns:a="http://schemas.openxmlformats.org/drawingml/2006/main">
              <a:ext uri="{FF2B5EF4-FFF2-40B4-BE49-F238E27FC236}">
                <a16:creationId xmlns:a16="http://schemas.microsoft.com/office/drawing/2014/main" id="{CAA46E19-968E-41EC-9DA8-BF30E1034676}"/>
              </a:ext>
            </a:extLst>
          </p:cNvPr>
          <p:cNvSpPr>
            <a:spLocks xmlns:a="http://schemas.openxmlformats.org/drawingml/2006/main" noGrp="1"/>
          </p:cNvSpPr>
          <p:nvPr/>
        </p:nvSpPr>
        <p:spPr>
          <a:xfrm xmlns:a="http://schemas.openxmlformats.org/drawingml/2006/main">
            <a:off x="7753350" y="2743200"/>
            <a:ext cx="285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100" b="1" i="0">
                <a:solidFill>
                  <a:srgbClr val="A98432"/>
                </a:solidFill>
              </a:defRPr>
            </a:pPr>
            <a:r>
              <a:rPr sz="2100" b="1" i="0">
                <a:solidFill>
                  <a:srgbClr val="A98432"/>
                </a:solidFill>
              </a:rPr>
              <a:t>→</a:t>
            </a:r>
          </a:p>
        </p:txBody>
      </p:sp>
      <p:sp>
        <p:nvSpPr>
          <p:cNvPr id="28" name="">
            <a:extLst xmlns:a="http://schemas.openxmlformats.org/drawingml/2006/main">
              <a:ext uri="{FF2B5EF4-FFF2-40B4-BE49-F238E27FC236}">
                <a16:creationId xmlns:a16="http://schemas.microsoft.com/office/drawing/2014/main" id="{22B336CB-AD80-4CFD-A435-196AA0156591}"/>
              </a:ext>
            </a:extLst>
          </p:cNvPr>
          <p:cNvSpPr>
            <a:spLocks xmlns:a="http://schemas.openxmlformats.org/drawingml/2006/main" noGrp="1"/>
          </p:cNvSpPr>
          <p:nvPr/>
        </p:nvSpPr>
        <p:spPr>
          <a:xfrm xmlns:a="http://schemas.openxmlformats.org/drawingml/2006/main">
            <a:off x="7924800" y="1714500"/>
            <a:ext cx="1638300" cy="2428875"/>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29" name="">
            <a:extLst xmlns:a="http://schemas.openxmlformats.org/drawingml/2006/main">
              <a:ext uri="{FF2B5EF4-FFF2-40B4-BE49-F238E27FC236}">
                <a16:creationId xmlns:a16="http://schemas.microsoft.com/office/drawing/2014/main" id="{ABD52CC4-0E6D-4B97-907D-B5A569CFF570}"/>
              </a:ext>
            </a:extLst>
          </p:cNvPr>
          <p:cNvSpPr>
            <a:spLocks xmlns:a="http://schemas.openxmlformats.org/drawingml/2006/main" noGrp="1"/>
          </p:cNvSpPr>
          <p:nvPr/>
        </p:nvSpPr>
        <p:spPr>
          <a:xfrm xmlns:a="http://schemas.openxmlformats.org/drawingml/2006/main">
            <a:off x="8420100" y="1924050"/>
            <a:ext cx="647700" cy="495300"/>
          </a:xfrm>
          <a:prstGeom xmlns:a="http://schemas.openxmlformats.org/drawingml/2006/main" prst="rect">
            <a:avLst/>
          </a:prstGeom>
          <a:solidFill xmlns:a="http://schemas.openxmlformats.org/drawingml/2006/main">
            <a:srgbClr val="203A5F"/>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325" b="1" i="0">
                <a:solidFill>
                  <a:srgbClr val="FFFFFF"/>
                </a:solidFill>
              </a:defRPr>
            </a:pPr>
            <a:r>
              <a:rPr sz="2325" b="1" i="0">
                <a:solidFill>
                  <a:srgbClr val="FFFFFF"/>
                </a:solidFill>
              </a:rPr>
              <a:t>5</a:t>
            </a:r>
          </a:p>
        </p:txBody>
      </p:sp>
      <p:sp>
        <p:nvSpPr>
          <p:cNvPr id="30" name="">
            <a:extLst xmlns:a="http://schemas.openxmlformats.org/drawingml/2006/main">
              <a:ext uri="{FF2B5EF4-FFF2-40B4-BE49-F238E27FC236}">
                <a16:creationId xmlns:a16="http://schemas.microsoft.com/office/drawing/2014/main" id="{F2E546B8-A029-4C1A-A4DA-7465E5506285}"/>
              </a:ext>
            </a:extLst>
          </p:cNvPr>
          <p:cNvSpPr>
            <a:spLocks xmlns:a="http://schemas.openxmlformats.org/drawingml/2006/main" noGrp="1"/>
          </p:cNvSpPr>
          <p:nvPr/>
        </p:nvSpPr>
        <p:spPr>
          <a:xfrm xmlns:a="http://schemas.openxmlformats.org/drawingml/2006/main">
            <a:off x="8039100" y="2724150"/>
            <a:ext cx="14097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13233B"/>
                </a:solidFill>
              </a:defRPr>
            </a:pPr>
            <a:r>
              <a:rPr sz="1275" b="1" i="0">
                <a:solidFill>
                  <a:srgbClr val="13233B"/>
                </a:solidFill>
              </a:rPr>
              <a:t>RECOVER</a:t>
            </a:r>
          </a:p>
        </p:txBody>
      </p:sp>
      <p:sp>
        <p:nvSpPr>
          <p:cNvPr id="31" name="">
            <a:extLst xmlns:a="http://schemas.openxmlformats.org/drawingml/2006/main">
              <a:ext uri="{FF2B5EF4-FFF2-40B4-BE49-F238E27FC236}">
                <a16:creationId xmlns:a16="http://schemas.microsoft.com/office/drawing/2014/main" id="{E6EC29F8-B40A-4237-A84D-A1F0EC95BF67}"/>
              </a:ext>
            </a:extLst>
          </p:cNvPr>
          <p:cNvSpPr>
            <a:spLocks xmlns:a="http://schemas.openxmlformats.org/drawingml/2006/main" noGrp="1"/>
          </p:cNvSpPr>
          <p:nvPr/>
        </p:nvSpPr>
        <p:spPr>
          <a:xfrm xmlns:a="http://schemas.openxmlformats.org/drawingml/2006/main">
            <a:off x="8096250" y="3257550"/>
            <a:ext cx="12954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17202B"/>
                </a:solidFill>
              </a:defRPr>
            </a:pPr>
            <a:r>
              <a:rPr sz="1200" b="0" i="0">
                <a:solidFill>
                  <a:srgbClr val="17202B"/>
                </a:solidFill>
              </a:rPr>
              <a:t>Priority • evidence • restart gates</a:t>
            </a:r>
          </a:p>
        </p:txBody>
      </p:sp>
      <p:sp>
        <p:nvSpPr>
          <p:cNvPr id="32" name="">
            <a:extLst xmlns:a="http://schemas.openxmlformats.org/drawingml/2006/main">
              <a:ext uri="{FF2B5EF4-FFF2-40B4-BE49-F238E27FC236}">
                <a16:creationId xmlns:a16="http://schemas.microsoft.com/office/drawing/2014/main" id="{766648F6-13FE-489F-AA3F-A2CF30A4112E}"/>
              </a:ext>
            </a:extLst>
          </p:cNvPr>
          <p:cNvSpPr>
            <a:spLocks xmlns:a="http://schemas.openxmlformats.org/drawingml/2006/main" noGrp="1"/>
          </p:cNvSpPr>
          <p:nvPr/>
        </p:nvSpPr>
        <p:spPr>
          <a:xfrm xmlns:a="http://schemas.openxmlformats.org/drawingml/2006/main">
            <a:off x="9563100" y="2743200"/>
            <a:ext cx="285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100" b="1" i="0">
                <a:solidFill>
                  <a:srgbClr val="A98432"/>
                </a:solidFill>
              </a:defRPr>
            </a:pPr>
            <a:r>
              <a:rPr sz="2100" b="1" i="0">
                <a:solidFill>
                  <a:srgbClr val="A98432"/>
                </a:solidFill>
              </a:rPr>
              <a:t>→</a:t>
            </a:r>
          </a:p>
        </p:txBody>
      </p:sp>
      <p:sp>
        <p:nvSpPr>
          <p:cNvPr id="33" name="">
            <a:extLst xmlns:a="http://schemas.openxmlformats.org/drawingml/2006/main">
              <a:ext uri="{FF2B5EF4-FFF2-40B4-BE49-F238E27FC236}">
                <a16:creationId xmlns:a16="http://schemas.microsoft.com/office/drawing/2014/main" id="{7357B648-2BC4-44DE-9EA4-CA0D1BEBC2F3}"/>
              </a:ext>
            </a:extLst>
          </p:cNvPr>
          <p:cNvSpPr>
            <a:spLocks xmlns:a="http://schemas.openxmlformats.org/drawingml/2006/main" noGrp="1"/>
          </p:cNvSpPr>
          <p:nvPr/>
        </p:nvSpPr>
        <p:spPr>
          <a:xfrm xmlns:a="http://schemas.openxmlformats.org/drawingml/2006/main">
            <a:off x="9734550" y="1714500"/>
            <a:ext cx="1638300" cy="2428875"/>
          </a:xfrm>
          <a:prstGeom xmlns:a="http://schemas.openxmlformats.org/drawingml/2006/main" prst="rect">
            <a:avLst/>
          </a:prstGeom>
          <a:solidFill xmlns:a="http://schemas.openxmlformats.org/drawingml/2006/main">
            <a:srgbClr val="13233B"/>
          </a:solidFill>
          <a:ln xmlns:a="http://schemas.openxmlformats.org/drawingml/2006/main" w="9525">
            <a:solidFill>
              <a:srgbClr val="C9A44D"/>
            </a:solidFill>
            <a:prstDash val="solid"/>
          </a:ln>
        </p:spPr>
      </p:sp>
      <p:sp>
        <p:nvSpPr>
          <p:cNvPr id="34" name="">
            <a:extLst xmlns:a="http://schemas.openxmlformats.org/drawingml/2006/main">
              <a:ext uri="{FF2B5EF4-FFF2-40B4-BE49-F238E27FC236}">
                <a16:creationId xmlns:a16="http://schemas.microsoft.com/office/drawing/2014/main" id="{FCE1EE52-687F-4ED3-87F8-25CEC7F14D4B}"/>
              </a:ext>
            </a:extLst>
          </p:cNvPr>
          <p:cNvSpPr>
            <a:spLocks xmlns:a="http://schemas.openxmlformats.org/drawingml/2006/main" noGrp="1"/>
          </p:cNvSpPr>
          <p:nvPr/>
        </p:nvSpPr>
        <p:spPr>
          <a:xfrm xmlns:a="http://schemas.openxmlformats.org/drawingml/2006/main">
            <a:off x="10229850" y="1924050"/>
            <a:ext cx="647700" cy="495300"/>
          </a:xfrm>
          <a:prstGeom xmlns:a="http://schemas.openxmlformats.org/drawingml/2006/main" prst="rect">
            <a:avLst/>
          </a:prstGeom>
          <a:solidFill xmlns:a="http://schemas.openxmlformats.org/drawingml/2006/main">
            <a:srgbClr val="203A5F"/>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2325" b="1" i="0">
                <a:solidFill>
                  <a:srgbClr val="C9A44D"/>
                </a:solidFill>
              </a:defRPr>
            </a:pPr>
            <a:r>
              <a:rPr sz="2325" b="1" i="0">
                <a:solidFill>
                  <a:srgbClr val="C9A44D"/>
                </a:solidFill>
              </a:rPr>
              <a:t>6</a:t>
            </a:r>
          </a:p>
        </p:txBody>
      </p:sp>
      <p:sp>
        <p:nvSpPr>
          <p:cNvPr id="35" name="">
            <a:extLst xmlns:a="http://schemas.openxmlformats.org/drawingml/2006/main">
              <a:ext uri="{FF2B5EF4-FFF2-40B4-BE49-F238E27FC236}">
                <a16:creationId xmlns:a16="http://schemas.microsoft.com/office/drawing/2014/main" id="{4E63E6C8-8C67-4D67-AA91-038589B36BE8}"/>
              </a:ext>
            </a:extLst>
          </p:cNvPr>
          <p:cNvSpPr>
            <a:spLocks xmlns:a="http://schemas.openxmlformats.org/drawingml/2006/main" noGrp="1"/>
          </p:cNvSpPr>
          <p:nvPr/>
        </p:nvSpPr>
        <p:spPr>
          <a:xfrm xmlns:a="http://schemas.openxmlformats.org/drawingml/2006/main">
            <a:off x="9848850" y="2724150"/>
            <a:ext cx="14097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FFFFFF"/>
                </a:solidFill>
              </a:defRPr>
            </a:pPr>
            <a:r>
              <a:rPr sz="1275" b="1" i="0">
                <a:solidFill>
                  <a:srgbClr val="FFFFFF"/>
                </a:solidFill>
              </a:rPr>
              <a:t>LEARN</a:t>
            </a:r>
          </a:p>
        </p:txBody>
      </p:sp>
      <p:sp>
        <p:nvSpPr>
          <p:cNvPr id="36" name="">
            <a:extLst xmlns:a="http://schemas.openxmlformats.org/drawingml/2006/main">
              <a:ext uri="{FF2B5EF4-FFF2-40B4-BE49-F238E27FC236}">
                <a16:creationId xmlns:a16="http://schemas.microsoft.com/office/drawing/2014/main" id="{8EAB802D-1D96-4263-BA89-60947C12A56E}"/>
              </a:ext>
            </a:extLst>
          </p:cNvPr>
          <p:cNvSpPr>
            <a:spLocks xmlns:a="http://schemas.openxmlformats.org/drawingml/2006/main" noGrp="1"/>
          </p:cNvSpPr>
          <p:nvPr/>
        </p:nvSpPr>
        <p:spPr>
          <a:xfrm xmlns:a="http://schemas.openxmlformats.org/drawingml/2006/main">
            <a:off x="9906000" y="3257550"/>
            <a:ext cx="12954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0" i="0">
                <a:solidFill>
                  <a:srgbClr val="E6ECF2"/>
                </a:solidFill>
              </a:defRPr>
            </a:pPr>
            <a:r>
              <a:rPr sz="1200" b="0" i="0">
                <a:solidFill>
                  <a:srgbClr val="E6ECF2"/>
                </a:solidFill>
              </a:rPr>
              <a:t>Exercise • after-action • renewal</a:t>
            </a:r>
          </a:p>
        </p:txBody>
      </p:sp>
      <p:sp>
        <p:nvSpPr>
          <p:cNvPr id="37" name="">
            <a:extLst xmlns:a="http://schemas.openxmlformats.org/drawingml/2006/main">
              <a:ext uri="{FF2B5EF4-FFF2-40B4-BE49-F238E27FC236}">
                <a16:creationId xmlns:a16="http://schemas.microsoft.com/office/drawing/2014/main" id="{4EBAD220-723C-4F59-99E7-0945E7993E7C}"/>
              </a:ext>
            </a:extLst>
          </p:cNvPr>
          <p:cNvSpPr>
            <a:spLocks xmlns:a="http://schemas.openxmlformats.org/drawingml/2006/main" noGrp="1"/>
          </p:cNvSpPr>
          <p:nvPr/>
        </p:nvSpPr>
        <p:spPr>
          <a:xfrm xmlns:a="http://schemas.openxmlformats.org/drawingml/2006/main">
            <a:off x="1666875" y="4762500"/>
            <a:ext cx="8858250" cy="1000125"/>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sp>
      <p:sp>
        <p:nvSpPr>
          <p:cNvPr id="38" name="">
            <a:extLst xmlns:a="http://schemas.openxmlformats.org/drawingml/2006/main">
              <a:ext uri="{FF2B5EF4-FFF2-40B4-BE49-F238E27FC236}">
                <a16:creationId xmlns:a16="http://schemas.microsoft.com/office/drawing/2014/main" id="{2010A9B1-4FBB-4413-A27F-814F7ABE98C8}"/>
              </a:ext>
            </a:extLst>
          </p:cNvPr>
          <p:cNvSpPr>
            <a:spLocks xmlns:a="http://schemas.openxmlformats.org/drawingml/2006/main" noGrp="1"/>
          </p:cNvSpPr>
          <p:nvPr/>
        </p:nvSpPr>
        <p:spPr>
          <a:xfrm xmlns:a="http://schemas.openxmlformats.org/drawingml/2006/main">
            <a:off x="2047875" y="4953000"/>
            <a:ext cx="8096250" cy="619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75" b="1" i="0">
                <a:solidFill>
                  <a:srgbClr val="FFFFFF"/>
                </a:solidFill>
              </a:defRPr>
            </a:pPr>
            <a:r>
              <a:rPr sz="1575" b="1" i="0">
                <a:solidFill>
                  <a:srgbClr val="FFFFFF"/>
                </a:solidFill>
              </a:rPr>
              <a:t>A plan is not complete because it exists. It is complete when the right people can activate it, continue or stop work safely, recover in priority order, and prove the installed result.</a:t>
            </a:r>
          </a:p>
        </p:txBody>
      </p:sp>
    </p:spTree>
    <p:extLst>
      <p:ext uri="{BB962C8B-B14F-4D97-AF65-F5344CB8AC3E}">
        <p14:creationId xmlns:p14="http://schemas.microsoft.com/office/powerpoint/2010/main" val="962377147"/>
      </p:ext>
    </p:extLst>
  </p:cSld>
</p:sld>
</file>

<file path=ppt/slides/slide4.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8" name="">
            <a:extLst xmlns:a="http://schemas.openxmlformats.org/drawingml/2006/main">
              <a:ext uri="{FF2B5EF4-FFF2-40B4-BE49-F238E27FC236}">
                <a16:creationId xmlns:a16="http://schemas.microsoft.com/office/drawing/2014/main" id="{D904ADBF-E07A-4018-96C9-2E587BF14B08}"/>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3F4BE7C3-8743-4738-8166-7F82568A0F34}"/>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30-TOOL ARCHITECTURE</a:t>
            </a:r>
          </a:p>
        </p:txBody>
      </p:sp>
      <p:pic>
        <p:nvPicPr>
          <p:cNvPr id="30" name=""/>
          <p:cNvPicPr>
            <a:picLocks xmlns:a="http://schemas.openxmlformats.org/drawingml/2006/main" noChangeAspect="1"/>
          </p:cNvPicPr>
          <p:nvPr/>
        </p:nvPicPr>
        <p:blipFill>
          <a:blip xmlns:r="http://schemas.openxmlformats.org/officeDocument/2006/relationships" xmlns:a="http://schemas.openxmlformats.org/drawingml/2006/main" r:embed="R37fb9f00c71241bd"/>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408ED3C5-00E9-4F85-95D6-B5FD3ABCC94E}"/>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44BC8246-5EA4-40AF-BE5E-BA99A3AA81AD}"/>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04</a:t>
            </a:r>
          </a:p>
        </p:txBody>
      </p:sp>
      <p:sp>
        <p:nvSpPr>
          <p:cNvPr id="6" name="">
            <a:extLst xmlns:a="http://schemas.openxmlformats.org/drawingml/2006/main">
              <a:ext uri="{FF2B5EF4-FFF2-40B4-BE49-F238E27FC236}">
                <a16:creationId xmlns:a16="http://schemas.microsoft.com/office/drawing/2014/main" id="{D4495BA3-A931-4D21-96BB-B4F86E015E8B}"/>
              </a:ext>
            </a:extLst>
          </p:cNvPr>
          <p:cNvSpPr>
            <a:spLocks xmlns:a="http://schemas.openxmlformats.org/drawingml/2006/main" noGrp="1"/>
          </p:cNvSpPr>
          <p:nvPr/>
        </p:nvSpPr>
        <p:spPr>
          <a:xfrm xmlns:a="http://schemas.openxmlformats.org/drawingml/2006/main">
            <a:off x="685800" y="609600"/>
            <a:ext cx="1082040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625" b="1" i="0">
                <a:solidFill>
                  <a:srgbClr val="13233B"/>
                </a:solidFill>
              </a:defRPr>
            </a:pPr>
            <a:r>
              <a:rPr sz="2625" b="1" i="0">
                <a:solidFill>
                  <a:srgbClr val="13233B"/>
                </a:solidFill>
              </a:rPr>
              <a:t>Thirty tools cover the full risk-to-recovery lifecycle</a:t>
            </a:r>
          </a:p>
        </p:txBody>
      </p:sp>
      <p:sp>
        <p:nvSpPr>
          <p:cNvPr id="7" name="">
            <a:extLst xmlns:a="http://schemas.openxmlformats.org/drawingml/2006/main">
              <a:ext uri="{FF2B5EF4-FFF2-40B4-BE49-F238E27FC236}">
                <a16:creationId xmlns:a16="http://schemas.microsoft.com/office/drawing/2014/main" id="{8FBB8458-A809-42DA-BF0B-A0DE277EAD90}"/>
              </a:ext>
            </a:extLst>
          </p:cNvPr>
          <p:cNvSpPr>
            <a:spLocks xmlns:a="http://schemas.openxmlformats.org/drawingml/2006/main" noGrp="1"/>
          </p:cNvSpPr>
          <p:nvPr/>
        </p:nvSpPr>
        <p:spPr>
          <a:xfrm xmlns:a="http://schemas.openxmlformats.org/drawingml/2006/main">
            <a:off x="685800" y="12192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8" name="">
            <a:extLst xmlns:a="http://schemas.openxmlformats.org/drawingml/2006/main">
              <a:ext uri="{FF2B5EF4-FFF2-40B4-BE49-F238E27FC236}">
                <a16:creationId xmlns:a16="http://schemas.microsoft.com/office/drawing/2014/main" id="{C9880E41-0CB3-4D79-9726-1B4DE1F72D4B}"/>
              </a:ext>
            </a:extLst>
          </p:cNvPr>
          <p:cNvSpPr>
            <a:spLocks xmlns:a="http://schemas.openxmlformats.org/drawingml/2006/main" noGrp="1"/>
          </p:cNvSpPr>
          <p:nvPr/>
        </p:nvSpPr>
        <p:spPr>
          <a:xfrm xmlns:a="http://schemas.openxmlformats.org/drawingml/2006/main">
            <a:off x="685800" y="1571625"/>
            <a:ext cx="3333750" cy="1571625"/>
          </a:xfrm>
          <a:prstGeom xmlns:a="http://schemas.openxmlformats.org/drawingml/2006/main" prst="roundRect">
            <a:avLst>
              <a:gd name="adj" fmla="val 8485"/>
            </a:avLst>
          </a:prstGeom>
          <a:solidFill xmlns:a="http://schemas.openxmlformats.org/drawingml/2006/main">
            <a:srgbClr val="F6F0E3"/>
          </a:solidFill>
          <a:ln xmlns:a="http://schemas.openxmlformats.org/drawingml/2006/main" w="19050">
            <a:solidFill>
              <a:srgbClr val="13233B"/>
            </a:solidFill>
            <a:prstDash val="solid"/>
          </a:ln>
        </p:spPr>
      </p:sp>
      <p:sp>
        <p:nvSpPr>
          <p:cNvPr id="9" name="">
            <a:extLst xmlns:a="http://schemas.openxmlformats.org/drawingml/2006/main">
              <a:ext uri="{FF2B5EF4-FFF2-40B4-BE49-F238E27FC236}">
                <a16:creationId xmlns:a16="http://schemas.microsoft.com/office/drawing/2014/main" id="{9CF53AF6-2CF2-474E-809C-647069F07D36}"/>
              </a:ext>
            </a:extLst>
          </p:cNvPr>
          <p:cNvSpPr>
            <a:spLocks xmlns:a="http://schemas.openxmlformats.org/drawingml/2006/main" noGrp="1"/>
          </p:cNvSpPr>
          <p:nvPr/>
        </p:nvSpPr>
        <p:spPr>
          <a:xfrm xmlns:a="http://schemas.openxmlformats.org/drawingml/2006/main">
            <a:off x="876300" y="1743075"/>
            <a:ext cx="2952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13233B"/>
                </a:solidFill>
              </a:defRPr>
            </a:pPr>
            <a:r>
              <a:rPr sz="1200" b="1" i="0">
                <a:solidFill>
                  <a:srgbClr val="13233B"/>
                </a:solidFill>
              </a:rPr>
              <a:t>RC01–05</a:t>
            </a:r>
          </a:p>
        </p:txBody>
      </p:sp>
      <p:sp>
        <p:nvSpPr>
          <p:cNvPr id="10" name="">
            <a:extLst xmlns:a="http://schemas.openxmlformats.org/drawingml/2006/main">
              <a:ext uri="{FF2B5EF4-FFF2-40B4-BE49-F238E27FC236}">
                <a16:creationId xmlns:a16="http://schemas.microsoft.com/office/drawing/2014/main" id="{00000CEE-1C08-4DAC-B7E7-81A8A6DA82F6}"/>
              </a:ext>
            </a:extLst>
          </p:cNvPr>
          <p:cNvSpPr>
            <a:spLocks xmlns:a="http://schemas.openxmlformats.org/drawingml/2006/main" noGrp="1"/>
          </p:cNvSpPr>
          <p:nvPr/>
        </p:nvSpPr>
        <p:spPr>
          <a:xfrm xmlns:a="http://schemas.openxmlformats.org/drawingml/2006/main">
            <a:off x="914400" y="2162175"/>
            <a:ext cx="287655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75" b="1" i="0">
                <a:solidFill>
                  <a:srgbClr val="13233B"/>
                </a:solidFill>
              </a:defRPr>
            </a:pPr>
            <a:r>
              <a:rPr sz="1575" b="1" i="0">
                <a:solidFill>
                  <a:srgbClr val="13233B"/>
                </a:solidFill>
              </a:rPr>
              <a:t>RISK GOVERNANCE</a:t>
            </a:r>
          </a:p>
          <a:p xmlns:a="http://schemas.openxmlformats.org/drawingml/2006/main">
            <a:pPr algn="ctr">
              <a:defRPr sz="1575" b="1" i="0">
                <a:solidFill>
                  <a:srgbClr val="13233B"/>
                </a:solidFill>
              </a:defRPr>
            </a:pPr>
            <a:r>
              <a:rPr sz="1575" b="1" i="0">
                <a:solidFill>
                  <a:srgbClr val="13233B"/>
                </a:solidFill>
              </a:rPr>
              <a:t>&amp; PRIORITIZATION</a:t>
            </a:r>
          </a:p>
        </p:txBody>
      </p:sp>
      <p:sp>
        <p:nvSpPr>
          <p:cNvPr id="11" name="">
            <a:extLst xmlns:a="http://schemas.openxmlformats.org/drawingml/2006/main">
              <a:ext uri="{FF2B5EF4-FFF2-40B4-BE49-F238E27FC236}">
                <a16:creationId xmlns:a16="http://schemas.microsoft.com/office/drawing/2014/main" id="{75C82E4E-5134-40D5-B0BB-3CC3CBCCC701}"/>
              </a:ext>
            </a:extLst>
          </p:cNvPr>
          <p:cNvSpPr>
            <a:spLocks xmlns:a="http://schemas.openxmlformats.org/drawingml/2006/main" noGrp="1"/>
          </p:cNvSpPr>
          <p:nvPr/>
        </p:nvSpPr>
        <p:spPr>
          <a:xfrm xmlns:a="http://schemas.openxmlformats.org/drawingml/2006/main">
            <a:off x="4352925" y="1571625"/>
            <a:ext cx="3333750" cy="1571625"/>
          </a:xfrm>
          <a:prstGeom xmlns:a="http://schemas.openxmlformats.org/drawingml/2006/main" prst="roundRect">
            <a:avLst>
              <a:gd name="adj" fmla="val 8485"/>
            </a:avLst>
          </a:prstGeom>
          <a:solidFill xmlns:a="http://schemas.openxmlformats.org/drawingml/2006/main">
            <a:srgbClr val="F6F0E3"/>
          </a:solidFill>
          <a:ln xmlns:a="http://schemas.openxmlformats.org/drawingml/2006/main" w="19050">
            <a:solidFill>
              <a:srgbClr val="4E789B"/>
            </a:solidFill>
            <a:prstDash val="solid"/>
          </a:ln>
        </p:spPr>
      </p:sp>
      <p:sp>
        <p:nvSpPr>
          <p:cNvPr id="12" name="">
            <a:extLst xmlns:a="http://schemas.openxmlformats.org/drawingml/2006/main">
              <a:ext uri="{FF2B5EF4-FFF2-40B4-BE49-F238E27FC236}">
                <a16:creationId xmlns:a16="http://schemas.microsoft.com/office/drawing/2014/main" id="{C18CC4FC-BB60-4BD2-B3F3-3372304C42B8}"/>
              </a:ext>
            </a:extLst>
          </p:cNvPr>
          <p:cNvSpPr>
            <a:spLocks xmlns:a="http://schemas.openxmlformats.org/drawingml/2006/main" noGrp="1"/>
          </p:cNvSpPr>
          <p:nvPr/>
        </p:nvSpPr>
        <p:spPr>
          <a:xfrm xmlns:a="http://schemas.openxmlformats.org/drawingml/2006/main">
            <a:off x="4543425" y="1743075"/>
            <a:ext cx="2952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4E789B"/>
                </a:solidFill>
              </a:defRPr>
            </a:pPr>
            <a:r>
              <a:rPr sz="1200" b="1" i="0">
                <a:solidFill>
                  <a:srgbClr val="4E789B"/>
                </a:solidFill>
              </a:rPr>
              <a:t>RC06–10</a:t>
            </a:r>
          </a:p>
        </p:txBody>
      </p:sp>
      <p:sp>
        <p:nvSpPr>
          <p:cNvPr id="13" name="">
            <a:extLst xmlns:a="http://schemas.openxmlformats.org/drawingml/2006/main">
              <a:ext uri="{FF2B5EF4-FFF2-40B4-BE49-F238E27FC236}">
                <a16:creationId xmlns:a16="http://schemas.microsoft.com/office/drawing/2014/main" id="{1A374980-B578-4B24-B866-68A2C60E6075}"/>
              </a:ext>
            </a:extLst>
          </p:cNvPr>
          <p:cNvSpPr>
            <a:spLocks xmlns:a="http://schemas.openxmlformats.org/drawingml/2006/main" noGrp="1"/>
          </p:cNvSpPr>
          <p:nvPr/>
        </p:nvSpPr>
        <p:spPr>
          <a:xfrm xmlns:a="http://schemas.openxmlformats.org/drawingml/2006/main">
            <a:off x="4581525" y="2162175"/>
            <a:ext cx="287655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75" b="1" i="0">
                <a:solidFill>
                  <a:srgbClr val="13233B"/>
                </a:solidFill>
              </a:defRPr>
            </a:pPr>
            <a:r>
              <a:rPr sz="1575" b="1" i="0">
                <a:solidFill>
                  <a:srgbClr val="13233B"/>
                </a:solidFill>
              </a:rPr>
              <a:t>CRITICAL OPERATIONS</a:t>
            </a:r>
          </a:p>
          <a:p xmlns:a="http://schemas.openxmlformats.org/drawingml/2006/main">
            <a:pPr algn="ctr">
              <a:defRPr sz="1575" b="1" i="0">
                <a:solidFill>
                  <a:srgbClr val="13233B"/>
                </a:solidFill>
              </a:defRPr>
            </a:pPr>
            <a:r>
              <a:rPr sz="1575" b="1" i="0">
                <a:solidFill>
                  <a:srgbClr val="13233B"/>
                </a:solidFill>
              </a:rPr>
              <a:t>&amp; DEPENDENCIES</a:t>
            </a:r>
          </a:p>
        </p:txBody>
      </p:sp>
      <p:sp>
        <p:nvSpPr>
          <p:cNvPr id="14" name="">
            <a:extLst xmlns:a="http://schemas.openxmlformats.org/drawingml/2006/main">
              <a:ext uri="{FF2B5EF4-FFF2-40B4-BE49-F238E27FC236}">
                <a16:creationId xmlns:a16="http://schemas.microsoft.com/office/drawing/2014/main" id="{6D86DFAF-5CF8-46DA-946C-CBE432AE22CE}"/>
              </a:ext>
            </a:extLst>
          </p:cNvPr>
          <p:cNvSpPr>
            <a:spLocks xmlns:a="http://schemas.openxmlformats.org/drawingml/2006/main" noGrp="1"/>
          </p:cNvSpPr>
          <p:nvPr/>
        </p:nvSpPr>
        <p:spPr>
          <a:xfrm xmlns:a="http://schemas.openxmlformats.org/drawingml/2006/main">
            <a:off x="8020050" y="1571625"/>
            <a:ext cx="3333750" cy="1571625"/>
          </a:xfrm>
          <a:prstGeom xmlns:a="http://schemas.openxmlformats.org/drawingml/2006/main" prst="roundRect">
            <a:avLst>
              <a:gd name="adj" fmla="val 8485"/>
            </a:avLst>
          </a:prstGeom>
          <a:solidFill xmlns:a="http://schemas.openxmlformats.org/drawingml/2006/main">
            <a:srgbClr val="F6F0E3"/>
          </a:solidFill>
          <a:ln xmlns:a="http://schemas.openxmlformats.org/drawingml/2006/main" w="19050">
            <a:solidFill>
              <a:srgbClr val="9A4A3C"/>
            </a:solidFill>
            <a:prstDash val="solid"/>
          </a:ln>
        </p:spPr>
      </p:sp>
      <p:sp>
        <p:nvSpPr>
          <p:cNvPr id="15" name="">
            <a:extLst xmlns:a="http://schemas.openxmlformats.org/drawingml/2006/main">
              <a:ext uri="{FF2B5EF4-FFF2-40B4-BE49-F238E27FC236}">
                <a16:creationId xmlns:a16="http://schemas.microsoft.com/office/drawing/2014/main" id="{600E731C-EB8A-4673-BE45-670FCE722823}"/>
              </a:ext>
            </a:extLst>
          </p:cNvPr>
          <p:cNvSpPr>
            <a:spLocks xmlns:a="http://schemas.openxmlformats.org/drawingml/2006/main" noGrp="1"/>
          </p:cNvSpPr>
          <p:nvPr/>
        </p:nvSpPr>
        <p:spPr>
          <a:xfrm xmlns:a="http://schemas.openxmlformats.org/drawingml/2006/main">
            <a:off x="8210550" y="1743075"/>
            <a:ext cx="2952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9A4A3C"/>
                </a:solidFill>
              </a:defRPr>
            </a:pPr>
            <a:r>
              <a:rPr sz="1200" b="1" i="0">
                <a:solidFill>
                  <a:srgbClr val="9A4A3C"/>
                </a:solidFill>
              </a:rPr>
              <a:t>RC11–15</a:t>
            </a:r>
          </a:p>
        </p:txBody>
      </p:sp>
      <p:sp>
        <p:nvSpPr>
          <p:cNvPr id="16" name="">
            <a:extLst xmlns:a="http://schemas.openxmlformats.org/drawingml/2006/main">
              <a:ext uri="{FF2B5EF4-FFF2-40B4-BE49-F238E27FC236}">
                <a16:creationId xmlns:a16="http://schemas.microsoft.com/office/drawing/2014/main" id="{8210A570-6091-4302-B5E5-48A5663E5621}"/>
              </a:ext>
            </a:extLst>
          </p:cNvPr>
          <p:cNvSpPr>
            <a:spLocks xmlns:a="http://schemas.openxmlformats.org/drawingml/2006/main" noGrp="1"/>
          </p:cNvSpPr>
          <p:nvPr/>
        </p:nvSpPr>
        <p:spPr>
          <a:xfrm xmlns:a="http://schemas.openxmlformats.org/drawingml/2006/main">
            <a:off x="8248650" y="2162175"/>
            <a:ext cx="287655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75" b="1" i="0">
                <a:solidFill>
                  <a:srgbClr val="13233B"/>
                </a:solidFill>
              </a:defRPr>
            </a:pPr>
            <a:r>
              <a:rPr sz="1575" b="1" i="0">
                <a:solidFill>
                  <a:srgbClr val="13233B"/>
                </a:solidFill>
              </a:rPr>
              <a:t>PREPAREDNESS &amp;</a:t>
            </a:r>
          </a:p>
          <a:p xmlns:a="http://schemas.openxmlformats.org/drawingml/2006/main">
            <a:pPr algn="ctr">
              <a:defRPr sz="1575" b="1" i="0">
                <a:solidFill>
                  <a:srgbClr val="13233B"/>
                </a:solidFill>
              </a:defRPr>
            </a:pPr>
            <a:r>
              <a:rPr sz="1575" b="1" i="0">
                <a:solidFill>
                  <a:srgbClr val="13233B"/>
                </a:solidFill>
              </a:rPr>
              <a:t>EMERGENCY RESPONSE</a:t>
            </a:r>
          </a:p>
        </p:txBody>
      </p:sp>
      <p:sp>
        <p:nvSpPr>
          <p:cNvPr id="17" name="">
            <a:extLst xmlns:a="http://schemas.openxmlformats.org/drawingml/2006/main">
              <a:ext uri="{FF2B5EF4-FFF2-40B4-BE49-F238E27FC236}">
                <a16:creationId xmlns:a16="http://schemas.microsoft.com/office/drawing/2014/main" id="{32BCF81A-301A-4D52-8928-04AFB92946F7}"/>
              </a:ext>
            </a:extLst>
          </p:cNvPr>
          <p:cNvSpPr>
            <a:spLocks xmlns:a="http://schemas.openxmlformats.org/drawingml/2006/main" noGrp="1"/>
          </p:cNvSpPr>
          <p:nvPr/>
        </p:nvSpPr>
        <p:spPr>
          <a:xfrm xmlns:a="http://schemas.openxmlformats.org/drawingml/2006/main">
            <a:off x="685800" y="3524250"/>
            <a:ext cx="3333750" cy="1571625"/>
          </a:xfrm>
          <a:prstGeom xmlns:a="http://schemas.openxmlformats.org/drawingml/2006/main" prst="roundRect">
            <a:avLst>
              <a:gd name="adj" fmla="val 8485"/>
            </a:avLst>
          </a:prstGeom>
          <a:solidFill xmlns:a="http://schemas.openxmlformats.org/drawingml/2006/main">
            <a:srgbClr val="F6F0E3"/>
          </a:solidFill>
          <a:ln xmlns:a="http://schemas.openxmlformats.org/drawingml/2006/main" w="19050">
            <a:solidFill>
              <a:srgbClr val="695C85"/>
            </a:solidFill>
            <a:prstDash val="solid"/>
          </a:ln>
        </p:spPr>
      </p:sp>
      <p:sp>
        <p:nvSpPr>
          <p:cNvPr id="18" name="">
            <a:extLst xmlns:a="http://schemas.openxmlformats.org/drawingml/2006/main">
              <a:ext uri="{FF2B5EF4-FFF2-40B4-BE49-F238E27FC236}">
                <a16:creationId xmlns:a16="http://schemas.microsoft.com/office/drawing/2014/main" id="{6F909CB1-D4E5-4023-8954-433600DBCAA5}"/>
              </a:ext>
            </a:extLst>
          </p:cNvPr>
          <p:cNvSpPr>
            <a:spLocks xmlns:a="http://schemas.openxmlformats.org/drawingml/2006/main" noGrp="1"/>
          </p:cNvSpPr>
          <p:nvPr/>
        </p:nvSpPr>
        <p:spPr>
          <a:xfrm xmlns:a="http://schemas.openxmlformats.org/drawingml/2006/main">
            <a:off x="876300" y="3695700"/>
            <a:ext cx="2952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695C85"/>
                </a:solidFill>
              </a:defRPr>
            </a:pPr>
            <a:r>
              <a:rPr sz="1200" b="1" i="0">
                <a:solidFill>
                  <a:srgbClr val="695C85"/>
                </a:solidFill>
              </a:rPr>
              <a:t>RC16–20</a:t>
            </a:r>
          </a:p>
        </p:txBody>
      </p:sp>
      <p:sp>
        <p:nvSpPr>
          <p:cNvPr id="19" name="">
            <a:extLst xmlns:a="http://schemas.openxmlformats.org/drawingml/2006/main">
              <a:ext uri="{FF2B5EF4-FFF2-40B4-BE49-F238E27FC236}">
                <a16:creationId xmlns:a16="http://schemas.microsoft.com/office/drawing/2014/main" id="{00BA73C1-70E4-4A58-88D7-4BCC97C6A6B3}"/>
              </a:ext>
            </a:extLst>
          </p:cNvPr>
          <p:cNvSpPr>
            <a:spLocks xmlns:a="http://schemas.openxmlformats.org/drawingml/2006/main" noGrp="1"/>
          </p:cNvSpPr>
          <p:nvPr/>
        </p:nvSpPr>
        <p:spPr>
          <a:xfrm xmlns:a="http://schemas.openxmlformats.org/drawingml/2006/main">
            <a:off x="914400" y="4114800"/>
            <a:ext cx="287655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75" b="1" i="0">
                <a:solidFill>
                  <a:srgbClr val="13233B"/>
                </a:solidFill>
              </a:defRPr>
            </a:pPr>
            <a:r>
              <a:rPr sz="1575" b="1" i="0">
                <a:solidFill>
                  <a:srgbClr val="13233B"/>
                </a:solidFill>
              </a:rPr>
              <a:t>CONTINUITY &amp;</a:t>
            </a:r>
          </a:p>
          <a:p xmlns:a="http://schemas.openxmlformats.org/drawingml/2006/main">
            <a:pPr algn="ctr">
              <a:defRPr sz="1575" b="1" i="0">
                <a:solidFill>
                  <a:srgbClr val="13233B"/>
                </a:solidFill>
              </a:defRPr>
            </a:pPr>
            <a:r>
              <a:rPr sz="1575" b="1" i="0">
                <a:solidFill>
                  <a:srgbClr val="13233B"/>
                </a:solidFill>
              </a:rPr>
              <a:t>ROLE COVERAGE</a:t>
            </a:r>
          </a:p>
        </p:txBody>
      </p:sp>
      <p:sp>
        <p:nvSpPr>
          <p:cNvPr id="20" name="">
            <a:extLst xmlns:a="http://schemas.openxmlformats.org/drawingml/2006/main">
              <a:ext uri="{FF2B5EF4-FFF2-40B4-BE49-F238E27FC236}">
                <a16:creationId xmlns:a16="http://schemas.microsoft.com/office/drawing/2014/main" id="{3CB58681-E3DA-4D91-A977-C46375728B2E}"/>
              </a:ext>
            </a:extLst>
          </p:cNvPr>
          <p:cNvSpPr>
            <a:spLocks xmlns:a="http://schemas.openxmlformats.org/drawingml/2006/main" noGrp="1"/>
          </p:cNvSpPr>
          <p:nvPr/>
        </p:nvSpPr>
        <p:spPr>
          <a:xfrm xmlns:a="http://schemas.openxmlformats.org/drawingml/2006/main">
            <a:off x="4352925" y="3524250"/>
            <a:ext cx="3333750" cy="1571625"/>
          </a:xfrm>
          <a:prstGeom xmlns:a="http://schemas.openxmlformats.org/drawingml/2006/main" prst="roundRect">
            <a:avLst>
              <a:gd name="adj" fmla="val 8485"/>
            </a:avLst>
          </a:prstGeom>
          <a:solidFill xmlns:a="http://schemas.openxmlformats.org/drawingml/2006/main">
            <a:srgbClr val="F6F0E3"/>
          </a:solidFill>
          <a:ln xmlns:a="http://schemas.openxmlformats.org/drawingml/2006/main" w="19050">
            <a:solidFill>
              <a:srgbClr val="B66A32"/>
            </a:solidFill>
            <a:prstDash val="solid"/>
          </a:ln>
        </p:spPr>
      </p:sp>
      <p:sp>
        <p:nvSpPr>
          <p:cNvPr id="21" name="">
            <a:extLst xmlns:a="http://schemas.openxmlformats.org/drawingml/2006/main">
              <a:ext uri="{FF2B5EF4-FFF2-40B4-BE49-F238E27FC236}">
                <a16:creationId xmlns:a16="http://schemas.microsoft.com/office/drawing/2014/main" id="{F8BF6D4E-E60C-4823-8F15-549F44CC8B4F}"/>
              </a:ext>
            </a:extLst>
          </p:cNvPr>
          <p:cNvSpPr>
            <a:spLocks xmlns:a="http://schemas.openxmlformats.org/drawingml/2006/main" noGrp="1"/>
          </p:cNvSpPr>
          <p:nvPr/>
        </p:nvSpPr>
        <p:spPr>
          <a:xfrm xmlns:a="http://schemas.openxmlformats.org/drawingml/2006/main">
            <a:off x="4543425" y="3695700"/>
            <a:ext cx="2952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B66A32"/>
                </a:solidFill>
              </a:defRPr>
            </a:pPr>
            <a:r>
              <a:rPr sz="1200" b="1" i="0">
                <a:solidFill>
                  <a:srgbClr val="B66A32"/>
                </a:solidFill>
              </a:rPr>
              <a:t>RC21–25</a:t>
            </a:r>
          </a:p>
        </p:txBody>
      </p:sp>
      <p:sp>
        <p:nvSpPr>
          <p:cNvPr id="22" name="">
            <a:extLst xmlns:a="http://schemas.openxmlformats.org/drawingml/2006/main">
              <a:ext uri="{FF2B5EF4-FFF2-40B4-BE49-F238E27FC236}">
                <a16:creationId xmlns:a16="http://schemas.microsoft.com/office/drawing/2014/main" id="{34421591-BE42-4043-9722-2DB05D4DFE55}"/>
              </a:ext>
            </a:extLst>
          </p:cNvPr>
          <p:cNvSpPr>
            <a:spLocks xmlns:a="http://schemas.openxmlformats.org/drawingml/2006/main" noGrp="1"/>
          </p:cNvSpPr>
          <p:nvPr/>
        </p:nvSpPr>
        <p:spPr>
          <a:xfrm xmlns:a="http://schemas.openxmlformats.org/drawingml/2006/main">
            <a:off x="4581525" y="4114800"/>
            <a:ext cx="287655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75" b="1" i="0">
                <a:solidFill>
                  <a:srgbClr val="13233B"/>
                </a:solidFill>
              </a:defRPr>
            </a:pPr>
            <a:r>
              <a:rPr sz="1575" b="1" i="0">
                <a:solidFill>
                  <a:srgbClr val="13233B"/>
                </a:solidFill>
              </a:rPr>
              <a:t>RECOVERY &amp;</a:t>
            </a:r>
          </a:p>
          <a:p xmlns:a="http://schemas.openxmlformats.org/drawingml/2006/main">
            <a:pPr algn="ctr">
              <a:defRPr sz="1575" b="1" i="0">
                <a:solidFill>
                  <a:srgbClr val="13233B"/>
                </a:solidFill>
              </a:defRPr>
            </a:pPr>
            <a:r>
              <a:rPr sz="1575" b="1" i="0">
                <a:solidFill>
                  <a:srgbClr val="13233B"/>
                </a:solidFill>
              </a:rPr>
              <a:t>RESTART</a:t>
            </a:r>
          </a:p>
        </p:txBody>
      </p:sp>
      <p:sp>
        <p:nvSpPr>
          <p:cNvPr id="23" name="">
            <a:extLst xmlns:a="http://schemas.openxmlformats.org/drawingml/2006/main">
              <a:ext uri="{FF2B5EF4-FFF2-40B4-BE49-F238E27FC236}">
                <a16:creationId xmlns:a16="http://schemas.microsoft.com/office/drawing/2014/main" id="{28C740C0-DCF3-4994-B5D7-F07BAABEBFED}"/>
              </a:ext>
            </a:extLst>
          </p:cNvPr>
          <p:cNvSpPr>
            <a:spLocks xmlns:a="http://schemas.openxmlformats.org/drawingml/2006/main" noGrp="1"/>
          </p:cNvSpPr>
          <p:nvPr/>
        </p:nvSpPr>
        <p:spPr>
          <a:xfrm xmlns:a="http://schemas.openxmlformats.org/drawingml/2006/main">
            <a:off x="8020050" y="3524250"/>
            <a:ext cx="3333750" cy="1571625"/>
          </a:xfrm>
          <a:prstGeom xmlns:a="http://schemas.openxmlformats.org/drawingml/2006/main" prst="roundRect">
            <a:avLst>
              <a:gd name="adj" fmla="val 8485"/>
            </a:avLst>
          </a:prstGeom>
          <a:solidFill xmlns:a="http://schemas.openxmlformats.org/drawingml/2006/main">
            <a:srgbClr val="F6F0E3"/>
          </a:solidFill>
          <a:ln xmlns:a="http://schemas.openxmlformats.org/drawingml/2006/main" w="19050">
            <a:solidFill>
              <a:srgbClr val="467058"/>
            </a:solidFill>
            <a:prstDash val="solid"/>
          </a:ln>
        </p:spPr>
      </p:sp>
      <p:sp>
        <p:nvSpPr>
          <p:cNvPr id="24" name="">
            <a:extLst xmlns:a="http://schemas.openxmlformats.org/drawingml/2006/main">
              <a:ext uri="{FF2B5EF4-FFF2-40B4-BE49-F238E27FC236}">
                <a16:creationId xmlns:a16="http://schemas.microsoft.com/office/drawing/2014/main" id="{356D3EE1-865F-46E5-B73E-981205833C19}"/>
              </a:ext>
            </a:extLst>
          </p:cNvPr>
          <p:cNvSpPr>
            <a:spLocks xmlns:a="http://schemas.openxmlformats.org/drawingml/2006/main" noGrp="1"/>
          </p:cNvSpPr>
          <p:nvPr/>
        </p:nvSpPr>
        <p:spPr>
          <a:xfrm xmlns:a="http://schemas.openxmlformats.org/drawingml/2006/main">
            <a:off x="8210550" y="3695700"/>
            <a:ext cx="29527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00" b="1" i="0">
                <a:solidFill>
                  <a:srgbClr val="467058"/>
                </a:solidFill>
              </a:defRPr>
            </a:pPr>
            <a:r>
              <a:rPr sz="1200" b="1" i="0">
                <a:solidFill>
                  <a:srgbClr val="467058"/>
                </a:solidFill>
              </a:rPr>
              <a:t>RC26–30</a:t>
            </a:r>
          </a:p>
        </p:txBody>
      </p:sp>
      <p:sp>
        <p:nvSpPr>
          <p:cNvPr id="25" name="">
            <a:extLst xmlns:a="http://schemas.openxmlformats.org/drawingml/2006/main">
              <a:ext uri="{FF2B5EF4-FFF2-40B4-BE49-F238E27FC236}">
                <a16:creationId xmlns:a16="http://schemas.microsoft.com/office/drawing/2014/main" id="{99C9BD83-4D9A-4953-9260-5E9F7BA298CD}"/>
              </a:ext>
            </a:extLst>
          </p:cNvPr>
          <p:cNvSpPr>
            <a:spLocks xmlns:a="http://schemas.openxmlformats.org/drawingml/2006/main" noGrp="1"/>
          </p:cNvSpPr>
          <p:nvPr/>
        </p:nvSpPr>
        <p:spPr>
          <a:xfrm xmlns:a="http://schemas.openxmlformats.org/drawingml/2006/main">
            <a:off x="8248650" y="4114800"/>
            <a:ext cx="287655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75" b="1" i="0">
                <a:solidFill>
                  <a:srgbClr val="13233B"/>
                </a:solidFill>
              </a:defRPr>
            </a:pPr>
            <a:r>
              <a:rPr sz="1575" b="1" i="0">
                <a:solidFill>
                  <a:srgbClr val="13233B"/>
                </a:solidFill>
              </a:rPr>
              <a:t>TESTING, LEARNING</a:t>
            </a:r>
          </a:p>
          <a:p xmlns:a="http://schemas.openxmlformats.org/drawingml/2006/main">
            <a:pPr algn="ctr">
              <a:defRPr sz="1575" b="1" i="0">
                <a:solidFill>
                  <a:srgbClr val="13233B"/>
                </a:solidFill>
              </a:defRPr>
            </a:pPr>
            <a:r>
              <a:rPr sz="1575" b="1" i="0">
                <a:solidFill>
                  <a:srgbClr val="13233B"/>
                </a:solidFill>
              </a:rPr>
              <a:t>&amp; RENEWAL</a:t>
            </a:r>
          </a:p>
        </p:txBody>
      </p:sp>
      <p:sp>
        <p:nvSpPr>
          <p:cNvPr id="26" name="">
            <a:extLst xmlns:a="http://schemas.openxmlformats.org/drawingml/2006/main">
              <a:ext uri="{FF2B5EF4-FFF2-40B4-BE49-F238E27FC236}">
                <a16:creationId xmlns:a16="http://schemas.microsoft.com/office/drawing/2014/main" id="{3CB082B1-7046-4463-B64C-C25596179F83}"/>
              </a:ext>
            </a:extLst>
          </p:cNvPr>
          <p:cNvSpPr>
            <a:spLocks xmlns:a="http://schemas.openxmlformats.org/drawingml/2006/main" noGrp="1"/>
          </p:cNvSpPr>
          <p:nvPr/>
        </p:nvSpPr>
        <p:spPr>
          <a:xfrm xmlns:a="http://schemas.openxmlformats.org/drawingml/2006/main">
            <a:off x="2047875" y="5619750"/>
            <a:ext cx="8096250" cy="41910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sp>
      <p:sp>
        <p:nvSpPr>
          <p:cNvPr id="27" name="">
            <a:extLst xmlns:a="http://schemas.openxmlformats.org/drawingml/2006/main">
              <a:ext uri="{FF2B5EF4-FFF2-40B4-BE49-F238E27FC236}">
                <a16:creationId xmlns:a16="http://schemas.microsoft.com/office/drawing/2014/main" id="{8192C5E4-9D20-4E31-A765-11FD028D9285}"/>
              </a:ext>
            </a:extLst>
          </p:cNvPr>
          <p:cNvSpPr>
            <a:spLocks xmlns:a="http://schemas.openxmlformats.org/drawingml/2006/main" noGrp="1"/>
          </p:cNvSpPr>
          <p:nvPr/>
        </p:nvSpPr>
        <p:spPr>
          <a:xfrm xmlns:a="http://schemas.openxmlformats.org/drawingml/2006/main">
            <a:off x="2266950" y="5715000"/>
            <a:ext cx="7658100"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FFFFFF"/>
                </a:solidFill>
              </a:defRPr>
            </a:pPr>
            <a:r>
              <a:rPr sz="1275" b="1" i="0">
                <a:solidFill>
                  <a:srgbClr val="FFFFFF"/>
                </a:solidFill>
              </a:rPr>
              <a:t>Use stable IDs GRV-RC01 through GRV-RC30 in every form, workbook row, review, and change record.</a:t>
            </a:r>
          </a:p>
        </p:txBody>
      </p:sp>
    </p:spTree>
    <p:extLst>
      <p:ext uri="{BB962C8B-B14F-4D97-AF65-F5344CB8AC3E}">
        <p14:creationId xmlns:p14="http://schemas.microsoft.com/office/powerpoint/2010/main" val="233588003"/>
      </p:ext>
    </p:extLst>
  </p:cSld>
</p:sld>
</file>

<file path=ppt/slides/slide5.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2" name="">
            <a:extLst xmlns:a="http://schemas.openxmlformats.org/drawingml/2006/main">
              <a:ext uri="{FF2B5EF4-FFF2-40B4-BE49-F238E27FC236}">
                <a16:creationId xmlns:a16="http://schemas.microsoft.com/office/drawing/2014/main" id="{2ED4DB8E-E4EB-4193-83A0-156629841976}"/>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73B86957-6972-4F5B-B2CD-251D189A5AAE}"/>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SYSTEM BOUNDARIES</a:t>
            </a:r>
          </a:p>
        </p:txBody>
      </p:sp>
      <p:pic>
        <p:nvPicPr>
          <p:cNvPr id="24" name=""/>
          <p:cNvPicPr>
            <a:picLocks xmlns:a="http://schemas.openxmlformats.org/drawingml/2006/main" noChangeAspect="1"/>
          </p:cNvPicPr>
          <p:nvPr/>
        </p:nvPicPr>
        <p:blipFill>
          <a:blip xmlns:r="http://schemas.openxmlformats.org/officeDocument/2006/relationships" xmlns:a="http://schemas.openxmlformats.org/drawingml/2006/main" r:embed="Rdc2e7b720a714ef4"/>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62316CF8-8613-4151-AD50-7588CCEE94F0}"/>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3A5D5AA8-AAF4-4D0E-BE55-E3F0CAAEF7EC}"/>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05</a:t>
            </a:r>
          </a:p>
        </p:txBody>
      </p:sp>
      <p:sp>
        <p:nvSpPr>
          <p:cNvPr id="6" name="">
            <a:extLst xmlns:a="http://schemas.openxmlformats.org/drawingml/2006/main">
              <a:ext uri="{FF2B5EF4-FFF2-40B4-BE49-F238E27FC236}">
                <a16:creationId xmlns:a16="http://schemas.microsoft.com/office/drawing/2014/main" id="{5DE6BEC8-4009-4A3D-8454-BCC628D772CD}"/>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GRV-RC coordinates the response without duplicating operating records</a:t>
            </a:r>
          </a:p>
        </p:txBody>
      </p:sp>
      <p:sp>
        <p:nvSpPr>
          <p:cNvPr id="7" name="">
            <a:extLst xmlns:a="http://schemas.openxmlformats.org/drawingml/2006/main">
              <a:ext uri="{FF2B5EF4-FFF2-40B4-BE49-F238E27FC236}">
                <a16:creationId xmlns:a16="http://schemas.microsoft.com/office/drawing/2014/main" id="{5687B171-B1D5-4CBE-9DEF-2D34DD425DB4}"/>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8" name="">
            <a:extLst xmlns:a="http://schemas.openxmlformats.org/drawingml/2006/main">
              <a:ext uri="{FF2B5EF4-FFF2-40B4-BE49-F238E27FC236}">
                <a16:creationId xmlns:a16="http://schemas.microsoft.com/office/drawing/2014/main" id="{0E5AC5F9-B08A-4368-9175-56EF6CB97721}"/>
              </a:ext>
            </a:extLst>
          </p:cNvPr>
          <p:cNvSpPr>
            <a:spLocks xmlns:a="http://schemas.openxmlformats.org/drawingml/2006/main" noGrp="1"/>
          </p:cNvSpPr>
          <p:nvPr/>
        </p:nvSpPr>
        <p:spPr>
          <a:xfrm xmlns:a="http://schemas.openxmlformats.org/drawingml/2006/main">
            <a:off x="685800" y="1524000"/>
            <a:ext cx="3143250" cy="3524250"/>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9" name="">
            <a:extLst xmlns:a="http://schemas.openxmlformats.org/drawingml/2006/main">
              <a:ext uri="{FF2B5EF4-FFF2-40B4-BE49-F238E27FC236}">
                <a16:creationId xmlns:a16="http://schemas.microsoft.com/office/drawing/2014/main" id="{A9CE2467-BF1C-452B-B1A0-3404488C6755}"/>
              </a:ext>
            </a:extLst>
          </p:cNvPr>
          <p:cNvSpPr>
            <a:spLocks xmlns:a="http://schemas.openxmlformats.org/drawingml/2006/main" noGrp="1"/>
          </p:cNvSpPr>
          <p:nvPr/>
        </p:nvSpPr>
        <p:spPr>
          <a:xfrm xmlns:a="http://schemas.openxmlformats.org/drawingml/2006/main">
            <a:off x="685800" y="1524000"/>
            <a:ext cx="3143250" cy="40005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sp>
      <p:sp>
        <p:nvSpPr>
          <p:cNvPr id="10" name="">
            <a:extLst xmlns:a="http://schemas.openxmlformats.org/drawingml/2006/main">
              <a:ext uri="{FF2B5EF4-FFF2-40B4-BE49-F238E27FC236}">
                <a16:creationId xmlns:a16="http://schemas.microsoft.com/office/drawing/2014/main" id="{5FDCCB8F-2DF9-4522-98F9-7BE9D90FCE9A}"/>
              </a:ext>
            </a:extLst>
          </p:cNvPr>
          <p:cNvSpPr>
            <a:spLocks xmlns:a="http://schemas.openxmlformats.org/drawingml/2006/main" noGrp="1"/>
          </p:cNvSpPr>
          <p:nvPr/>
        </p:nvSpPr>
        <p:spPr>
          <a:xfrm xmlns:a="http://schemas.openxmlformats.org/drawingml/2006/main">
            <a:off x="819150" y="1609725"/>
            <a:ext cx="28765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FFFFFF"/>
                </a:solidFill>
              </a:defRPr>
            </a:pPr>
            <a:r>
              <a:rPr sz="1275" b="1" i="0">
                <a:solidFill>
                  <a:srgbClr val="FFFFFF"/>
                </a:solidFill>
              </a:rPr>
              <a:t>GRV-RC OWNS</a:t>
            </a:r>
          </a:p>
        </p:txBody>
      </p:sp>
      <p:sp>
        <p:nvSpPr>
          <p:cNvPr id="11" name="">
            <a:extLst xmlns:a="http://schemas.openxmlformats.org/drawingml/2006/main">
              <a:ext uri="{FF2B5EF4-FFF2-40B4-BE49-F238E27FC236}">
                <a16:creationId xmlns:a16="http://schemas.microsoft.com/office/drawing/2014/main" id="{BE65FFFE-06EB-4653-8B97-0FF21DBE91C9}"/>
              </a:ext>
            </a:extLst>
          </p:cNvPr>
          <p:cNvSpPr>
            <a:spLocks xmlns:a="http://schemas.openxmlformats.org/drawingml/2006/main" noGrp="1"/>
          </p:cNvSpPr>
          <p:nvPr/>
        </p:nvSpPr>
        <p:spPr>
          <a:xfrm xmlns:a="http://schemas.openxmlformats.org/drawingml/2006/main">
            <a:off x="857250" y="2095500"/>
            <a:ext cx="2800350" cy="2800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0" i="0">
                <a:solidFill>
                  <a:srgbClr val="17202B"/>
                </a:solidFill>
              </a:defRPr>
            </a:pPr>
            <a:r>
              <a:rPr sz="1350" b="0" i="0">
                <a:solidFill>
                  <a:srgbClr val="17202B"/>
                </a:solidFill>
              </a:rPr>
              <a:t>Operational risk scenarios</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Critical functions and continuity</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Emergency activation and incident records</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Backup leadership</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Recovery, restart, drills, and actions</a:t>
            </a:r>
          </a:p>
        </p:txBody>
      </p:sp>
      <p:sp>
        <p:nvSpPr>
          <p:cNvPr id="12" name="">
            <a:extLst xmlns:a="http://schemas.openxmlformats.org/drawingml/2006/main">
              <a:ext uri="{FF2B5EF4-FFF2-40B4-BE49-F238E27FC236}">
                <a16:creationId xmlns:a16="http://schemas.microsoft.com/office/drawing/2014/main" id="{A789C621-731D-4A98-8317-21DBD5886253}"/>
              </a:ext>
            </a:extLst>
          </p:cNvPr>
          <p:cNvSpPr>
            <a:spLocks xmlns:a="http://schemas.openxmlformats.org/drawingml/2006/main" noGrp="1"/>
          </p:cNvSpPr>
          <p:nvPr/>
        </p:nvSpPr>
        <p:spPr>
          <a:xfrm xmlns:a="http://schemas.openxmlformats.org/drawingml/2006/main">
            <a:off x="4524375" y="1524000"/>
            <a:ext cx="3143250" cy="3524250"/>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13" name="">
            <a:extLst xmlns:a="http://schemas.openxmlformats.org/drawingml/2006/main">
              <a:ext uri="{FF2B5EF4-FFF2-40B4-BE49-F238E27FC236}">
                <a16:creationId xmlns:a16="http://schemas.microsoft.com/office/drawing/2014/main" id="{F70DFA56-35F9-4758-8F03-B5CBE46307D2}"/>
              </a:ext>
            </a:extLst>
          </p:cNvPr>
          <p:cNvSpPr>
            <a:spLocks xmlns:a="http://schemas.openxmlformats.org/drawingml/2006/main" noGrp="1"/>
          </p:cNvSpPr>
          <p:nvPr/>
        </p:nvSpPr>
        <p:spPr>
          <a:xfrm xmlns:a="http://schemas.openxmlformats.org/drawingml/2006/main">
            <a:off x="4524375" y="1524000"/>
            <a:ext cx="3143250" cy="400050"/>
          </a:xfrm>
          <a:prstGeom xmlns:a="http://schemas.openxmlformats.org/drawingml/2006/main" prst="rect">
            <a:avLst/>
          </a:prstGeom>
          <a:solidFill xmlns:a="http://schemas.openxmlformats.org/drawingml/2006/main">
            <a:srgbClr val="9A4A3C"/>
          </a:solidFill>
          <a:ln xmlns:a="http://schemas.openxmlformats.org/drawingml/2006/main" w="0">
            <a:noFill/>
            <a:prstDash val="solid"/>
          </a:ln>
        </p:spPr>
      </p:sp>
      <p:sp>
        <p:nvSpPr>
          <p:cNvPr id="14" name="">
            <a:extLst xmlns:a="http://schemas.openxmlformats.org/drawingml/2006/main">
              <a:ext uri="{FF2B5EF4-FFF2-40B4-BE49-F238E27FC236}">
                <a16:creationId xmlns:a16="http://schemas.microsoft.com/office/drawing/2014/main" id="{2B1FC67E-A89E-4047-80C9-4FD2BAA4CDC8}"/>
              </a:ext>
            </a:extLst>
          </p:cNvPr>
          <p:cNvSpPr>
            <a:spLocks xmlns:a="http://schemas.openxmlformats.org/drawingml/2006/main" noGrp="1"/>
          </p:cNvSpPr>
          <p:nvPr/>
        </p:nvSpPr>
        <p:spPr>
          <a:xfrm xmlns:a="http://schemas.openxmlformats.org/drawingml/2006/main">
            <a:off x="4657725" y="1609725"/>
            <a:ext cx="28765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FFFFFF"/>
                </a:solidFill>
              </a:defRPr>
            </a:pPr>
            <a:r>
              <a:rPr sz="1275" b="1" i="0">
                <a:solidFill>
                  <a:srgbClr val="FFFFFF"/>
                </a:solidFill>
              </a:rPr>
              <a:t>SOP LIBRARY OWNS</a:t>
            </a:r>
          </a:p>
        </p:txBody>
      </p:sp>
      <p:sp>
        <p:nvSpPr>
          <p:cNvPr id="15" name="">
            <a:extLst xmlns:a="http://schemas.openxmlformats.org/drawingml/2006/main">
              <a:ext uri="{FF2B5EF4-FFF2-40B4-BE49-F238E27FC236}">
                <a16:creationId xmlns:a16="http://schemas.microsoft.com/office/drawing/2014/main" id="{F27A894E-8F17-4D43-9D5C-23840E798985}"/>
              </a:ext>
            </a:extLst>
          </p:cNvPr>
          <p:cNvSpPr>
            <a:spLocks xmlns:a="http://schemas.openxmlformats.org/drawingml/2006/main" noGrp="1"/>
          </p:cNvSpPr>
          <p:nvPr/>
        </p:nvSpPr>
        <p:spPr>
          <a:xfrm xmlns:a="http://schemas.openxmlformats.org/drawingml/2006/main">
            <a:off x="4695825" y="2095500"/>
            <a:ext cx="2800350" cy="2800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0" i="0">
                <a:solidFill>
                  <a:srgbClr val="17202B"/>
                </a:solidFill>
              </a:defRPr>
            </a:pPr>
            <a:r>
              <a:rPr sz="1350" b="0" i="0">
                <a:solidFill>
                  <a:srgbClr val="17202B"/>
                </a:solidFill>
              </a:rPr>
              <a:t>Approved step-by-step procedures</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Power outage</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Fire and facility response</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Severe weather</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Food and equipment emergency tasks</a:t>
            </a:r>
          </a:p>
        </p:txBody>
      </p:sp>
      <p:sp>
        <p:nvSpPr>
          <p:cNvPr id="16" name="">
            <a:extLst xmlns:a="http://schemas.openxmlformats.org/drawingml/2006/main">
              <a:ext uri="{FF2B5EF4-FFF2-40B4-BE49-F238E27FC236}">
                <a16:creationId xmlns:a16="http://schemas.microsoft.com/office/drawing/2014/main" id="{1D662A9E-D5F5-494F-98DB-461785693781}"/>
              </a:ext>
            </a:extLst>
          </p:cNvPr>
          <p:cNvSpPr>
            <a:spLocks xmlns:a="http://schemas.openxmlformats.org/drawingml/2006/main" noGrp="1"/>
          </p:cNvSpPr>
          <p:nvPr/>
        </p:nvSpPr>
        <p:spPr>
          <a:xfrm xmlns:a="http://schemas.openxmlformats.org/drawingml/2006/main">
            <a:off x="8362950" y="1524000"/>
            <a:ext cx="3143250" cy="3524250"/>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17" name="">
            <a:extLst xmlns:a="http://schemas.openxmlformats.org/drawingml/2006/main">
              <a:ext uri="{FF2B5EF4-FFF2-40B4-BE49-F238E27FC236}">
                <a16:creationId xmlns:a16="http://schemas.microsoft.com/office/drawing/2014/main" id="{F032751A-EBDA-41B8-B72C-6C71AB5F58D3}"/>
              </a:ext>
            </a:extLst>
          </p:cNvPr>
          <p:cNvSpPr>
            <a:spLocks xmlns:a="http://schemas.openxmlformats.org/drawingml/2006/main" noGrp="1"/>
          </p:cNvSpPr>
          <p:nvPr/>
        </p:nvSpPr>
        <p:spPr>
          <a:xfrm xmlns:a="http://schemas.openxmlformats.org/drawingml/2006/main">
            <a:off x="8362950" y="1524000"/>
            <a:ext cx="3143250" cy="400050"/>
          </a:xfrm>
          <a:prstGeom xmlns:a="http://schemas.openxmlformats.org/drawingml/2006/main" prst="rect">
            <a:avLst/>
          </a:prstGeom>
          <a:solidFill xmlns:a="http://schemas.openxmlformats.org/drawingml/2006/main">
            <a:srgbClr val="467058"/>
          </a:solidFill>
          <a:ln xmlns:a="http://schemas.openxmlformats.org/drawingml/2006/main" w="0">
            <a:noFill/>
            <a:prstDash val="solid"/>
          </a:ln>
        </p:spPr>
      </p:sp>
      <p:sp>
        <p:nvSpPr>
          <p:cNvPr id="18" name="">
            <a:extLst xmlns:a="http://schemas.openxmlformats.org/drawingml/2006/main">
              <a:ext uri="{FF2B5EF4-FFF2-40B4-BE49-F238E27FC236}">
                <a16:creationId xmlns:a16="http://schemas.microsoft.com/office/drawing/2014/main" id="{0DCDCAB4-4651-49AA-A5BD-353D6F362F06}"/>
              </a:ext>
            </a:extLst>
          </p:cNvPr>
          <p:cNvSpPr>
            <a:spLocks xmlns:a="http://schemas.openxmlformats.org/drawingml/2006/main" noGrp="1"/>
          </p:cNvSpPr>
          <p:nvPr/>
        </p:nvSpPr>
        <p:spPr>
          <a:xfrm xmlns:a="http://schemas.openxmlformats.org/drawingml/2006/main">
            <a:off x="8496300" y="1609725"/>
            <a:ext cx="287655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FFFFFF"/>
                </a:solidFill>
              </a:defRPr>
            </a:pPr>
            <a:r>
              <a:rPr sz="1275" b="1" i="0">
                <a:solidFill>
                  <a:srgbClr val="FFFFFF"/>
                </a:solidFill>
              </a:rPr>
              <a:t>GRV-I OWNS</a:t>
            </a:r>
          </a:p>
        </p:txBody>
      </p:sp>
      <p:sp>
        <p:nvSpPr>
          <p:cNvPr id="19" name="">
            <a:extLst xmlns:a="http://schemas.openxmlformats.org/drawingml/2006/main">
              <a:ext uri="{FF2B5EF4-FFF2-40B4-BE49-F238E27FC236}">
                <a16:creationId xmlns:a16="http://schemas.microsoft.com/office/drawing/2014/main" id="{111FFC87-774F-415A-AFBA-B3D5C76EA1A3}"/>
              </a:ext>
            </a:extLst>
          </p:cNvPr>
          <p:cNvSpPr>
            <a:spLocks xmlns:a="http://schemas.openxmlformats.org/drawingml/2006/main" noGrp="1"/>
          </p:cNvSpPr>
          <p:nvPr/>
        </p:nvSpPr>
        <p:spPr>
          <a:xfrm xmlns:a="http://schemas.openxmlformats.org/drawingml/2006/main">
            <a:off x="8534400" y="2095500"/>
            <a:ext cx="2800350" cy="2800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0" i="0">
                <a:solidFill>
                  <a:srgbClr val="17202B"/>
                </a:solidFill>
              </a:defRPr>
            </a:pPr>
            <a:r>
              <a:rPr sz="1350" b="0" i="0">
                <a:solidFill>
                  <a:srgbClr val="17202B"/>
                </a:solidFill>
              </a:rPr>
              <a:t>Source authority</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Current versions and controlled masters</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Evidence rules</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External intelligence</a:t>
            </a:r>
          </a:p>
          <a:p xmlns:a="http://schemas.openxmlformats.org/drawingml/2006/main">
            <a:r>
              <a:t/>
            </a:r>
          </a:p>
          <a:p xmlns:a="http://schemas.openxmlformats.org/drawingml/2006/main">
            <a:pPr algn="ctr">
              <a:defRPr sz="1350" b="0" i="0">
                <a:solidFill>
                  <a:srgbClr val="17202B"/>
                </a:solidFill>
              </a:defRPr>
            </a:pPr>
            <a:r>
              <a:rPr sz="1350" b="0" i="0">
                <a:solidFill>
                  <a:srgbClr val="17202B"/>
                </a:solidFill>
              </a:rPr>
              <a:t>Formal change and renewal</a:t>
            </a:r>
          </a:p>
        </p:txBody>
      </p:sp>
      <p:sp>
        <p:nvSpPr>
          <p:cNvPr id="20" name="">
            <a:extLst xmlns:a="http://schemas.openxmlformats.org/drawingml/2006/main">
              <a:ext uri="{FF2B5EF4-FFF2-40B4-BE49-F238E27FC236}">
                <a16:creationId xmlns:a16="http://schemas.microsoft.com/office/drawing/2014/main" id="{9EE858BC-7DEC-45D7-B6EA-D9DB4C19E36C}"/>
              </a:ext>
            </a:extLst>
          </p:cNvPr>
          <p:cNvSpPr>
            <a:spLocks xmlns:a="http://schemas.openxmlformats.org/drawingml/2006/main" noGrp="1"/>
          </p:cNvSpPr>
          <p:nvPr/>
        </p:nvSpPr>
        <p:spPr>
          <a:xfrm xmlns:a="http://schemas.openxmlformats.org/drawingml/2006/main">
            <a:off x="1428750" y="5410200"/>
            <a:ext cx="9334500" cy="628650"/>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21" name="">
            <a:extLst xmlns:a="http://schemas.openxmlformats.org/drawingml/2006/main">
              <a:ext uri="{FF2B5EF4-FFF2-40B4-BE49-F238E27FC236}">
                <a16:creationId xmlns:a16="http://schemas.microsoft.com/office/drawing/2014/main" id="{430A9EEF-6678-439A-801E-F36163A6F6FD}"/>
              </a:ext>
            </a:extLst>
          </p:cNvPr>
          <p:cNvSpPr>
            <a:spLocks xmlns:a="http://schemas.openxmlformats.org/drawingml/2006/main" noGrp="1"/>
          </p:cNvSpPr>
          <p:nvPr/>
        </p:nvSpPr>
        <p:spPr>
          <a:xfrm xmlns:a="http://schemas.openxmlformats.org/drawingml/2006/main">
            <a:off x="1714500" y="5543550"/>
            <a:ext cx="87630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425" b="1" i="0">
                <a:solidFill>
                  <a:srgbClr val="13233B"/>
                </a:solidFill>
              </a:defRPr>
            </a:pPr>
            <a:r>
              <a:rPr sz="1425" b="1" i="0">
                <a:solidFill>
                  <a:srgbClr val="13233B"/>
                </a:solidFill>
              </a:rPr>
              <a:t>Other Gravity systems retain leadership, training, labor, service, food, CRM, and financial records. GRV-RC links them during disruption.</a:t>
            </a:r>
          </a:p>
        </p:txBody>
      </p:sp>
    </p:spTree>
    <p:extLst>
      <p:ext uri="{BB962C8B-B14F-4D97-AF65-F5344CB8AC3E}">
        <p14:creationId xmlns:p14="http://schemas.microsoft.com/office/powerpoint/2010/main" val="2133346454"/>
      </p:ext>
    </p:extLst>
  </p:cSld>
</p:sld>
</file>

<file path=ppt/slides/slide6.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5" name="">
            <a:extLst xmlns:a="http://schemas.openxmlformats.org/drawingml/2006/main">
              <a:ext uri="{FF2B5EF4-FFF2-40B4-BE49-F238E27FC236}">
                <a16:creationId xmlns:a16="http://schemas.microsoft.com/office/drawing/2014/main" id="{6CBF0418-098E-4A7F-830D-41E3A5681D4A}"/>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B85FE0D8-8D2C-45A7-85D1-1739E650EB27}"/>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OWNERSHIP &amp; DECISION RIGHTS</a:t>
            </a:r>
          </a:p>
        </p:txBody>
      </p:sp>
      <p:pic>
        <p:nvPicPr>
          <p:cNvPr id="27" name=""/>
          <p:cNvPicPr>
            <a:picLocks xmlns:a="http://schemas.openxmlformats.org/drawingml/2006/main" noChangeAspect="1"/>
          </p:cNvPicPr>
          <p:nvPr/>
        </p:nvPicPr>
        <p:blipFill>
          <a:blip xmlns:r="http://schemas.openxmlformats.org/officeDocument/2006/relationships" xmlns:a="http://schemas.openxmlformats.org/drawingml/2006/main" r:embed="Re53fdd397a674e75"/>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EE3932DB-191D-4495-80BC-CD9408C9C0D8}"/>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D3B2163B-874E-44B7-A02D-AE103B05BA00}"/>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06</a:t>
            </a:r>
          </a:p>
        </p:txBody>
      </p:sp>
      <p:sp>
        <p:nvSpPr>
          <p:cNvPr id="6" name="">
            <a:extLst xmlns:a="http://schemas.openxmlformats.org/drawingml/2006/main">
              <a:ext uri="{FF2B5EF4-FFF2-40B4-BE49-F238E27FC236}">
                <a16:creationId xmlns:a16="http://schemas.microsoft.com/office/drawing/2014/main" id="{83958BBC-1796-492E-8C99-2DA51F1552C5}"/>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Preparedness requires named authority and a tested succession path</a:t>
            </a:r>
          </a:p>
        </p:txBody>
      </p:sp>
      <p:sp>
        <p:nvSpPr>
          <p:cNvPr id="7" name="">
            <a:extLst xmlns:a="http://schemas.openxmlformats.org/drawingml/2006/main">
              <a:ext uri="{FF2B5EF4-FFF2-40B4-BE49-F238E27FC236}">
                <a16:creationId xmlns:a16="http://schemas.microsoft.com/office/drawing/2014/main" id="{6776FB69-153F-4BFC-8CEE-57F0356C3965}"/>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8" name="">
            <a:extLst xmlns:a="http://schemas.openxmlformats.org/drawingml/2006/main">
              <a:ext uri="{FF2B5EF4-FFF2-40B4-BE49-F238E27FC236}">
                <a16:creationId xmlns:a16="http://schemas.microsoft.com/office/drawing/2014/main" id="{B85324E0-20D8-4DE9-ABE4-3724930A538F}"/>
              </a:ext>
            </a:extLst>
          </p:cNvPr>
          <p:cNvSpPr>
            <a:spLocks xmlns:a="http://schemas.openxmlformats.org/drawingml/2006/main" noGrp="1"/>
          </p:cNvSpPr>
          <p:nvPr/>
        </p:nvSpPr>
        <p:spPr>
          <a:xfrm xmlns:a="http://schemas.openxmlformats.org/drawingml/2006/main">
            <a:off x="781050" y="1428750"/>
            <a:ext cx="2762250" cy="51435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425" b="1" i="0">
                <a:solidFill>
                  <a:srgbClr val="FFFFFF"/>
                </a:solidFill>
              </a:defRPr>
            </a:pPr>
            <a:r>
              <a:rPr sz="1425" b="1" i="0">
                <a:solidFill>
                  <a:srgbClr val="FFFFFF"/>
                </a:solidFill>
              </a:rPr>
              <a:t>EXECUTIVE / OWNER</a:t>
            </a:r>
          </a:p>
        </p:txBody>
      </p:sp>
      <p:sp>
        <p:nvSpPr>
          <p:cNvPr id="9" name="">
            <a:extLst xmlns:a="http://schemas.openxmlformats.org/drawingml/2006/main">
              <a:ext uri="{FF2B5EF4-FFF2-40B4-BE49-F238E27FC236}">
                <a16:creationId xmlns:a16="http://schemas.microsoft.com/office/drawing/2014/main" id="{23B6C577-BF38-4E8C-8CE0-51FD692CDCDD}"/>
              </a:ext>
            </a:extLst>
          </p:cNvPr>
          <p:cNvSpPr>
            <a:spLocks xmlns:a="http://schemas.openxmlformats.org/drawingml/2006/main" noGrp="1"/>
          </p:cNvSpPr>
          <p:nvPr/>
        </p:nvSpPr>
        <p:spPr>
          <a:xfrm xmlns:a="http://schemas.openxmlformats.org/drawingml/2006/main">
            <a:off x="3905250" y="1428750"/>
            <a:ext cx="72390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17202B"/>
                </a:solidFill>
              </a:defRPr>
            </a:pPr>
            <a:r>
              <a:rPr sz="1500" b="0" i="0">
                <a:solidFill>
                  <a:srgbClr val="17202B"/>
                </a:solidFill>
              </a:rPr>
              <a:t>Risk appetite • major investment • closure/reopening • external specialists</a:t>
            </a:r>
          </a:p>
        </p:txBody>
      </p:sp>
      <p:sp>
        <p:nvSpPr>
          <p:cNvPr id="10" name="">
            <a:extLst xmlns:a="http://schemas.openxmlformats.org/drawingml/2006/main">
              <a:ext uri="{FF2B5EF4-FFF2-40B4-BE49-F238E27FC236}">
                <a16:creationId xmlns:a16="http://schemas.microsoft.com/office/drawing/2014/main" id="{6A68996D-BD31-4D4E-A822-C25440BBD076}"/>
              </a:ext>
            </a:extLst>
          </p:cNvPr>
          <p:cNvSpPr>
            <a:spLocks xmlns:a="http://schemas.openxmlformats.org/drawingml/2006/main" noGrp="1"/>
          </p:cNvSpPr>
          <p:nvPr/>
        </p:nvSpPr>
        <p:spPr>
          <a:xfrm xmlns:a="http://schemas.openxmlformats.org/drawingml/2006/main">
            <a:off x="3905250" y="2057400"/>
            <a:ext cx="7239000" cy="9525"/>
          </a:xfrm>
          <a:prstGeom xmlns:a="http://schemas.openxmlformats.org/drawingml/2006/main" prst="rect">
            <a:avLst/>
          </a:prstGeom>
          <a:solidFill xmlns:a="http://schemas.openxmlformats.org/drawingml/2006/main">
            <a:srgbClr val="DDD7CA"/>
          </a:solidFill>
          <a:ln xmlns:a="http://schemas.openxmlformats.org/drawingml/2006/main" w="0">
            <a:noFill/>
            <a:prstDash val="solid"/>
          </a:ln>
        </p:spPr>
      </p:sp>
      <p:sp>
        <p:nvSpPr>
          <p:cNvPr id="11" name="">
            <a:extLst xmlns:a="http://schemas.openxmlformats.org/drawingml/2006/main">
              <a:ext uri="{FF2B5EF4-FFF2-40B4-BE49-F238E27FC236}">
                <a16:creationId xmlns:a16="http://schemas.microsoft.com/office/drawing/2014/main" id="{5EB4ADF7-434A-423E-98C8-15EF82BEE2F5}"/>
              </a:ext>
            </a:extLst>
          </p:cNvPr>
          <p:cNvSpPr>
            <a:spLocks xmlns:a="http://schemas.openxmlformats.org/drawingml/2006/main" noGrp="1"/>
          </p:cNvSpPr>
          <p:nvPr/>
        </p:nvSpPr>
        <p:spPr>
          <a:xfrm xmlns:a="http://schemas.openxmlformats.org/drawingml/2006/main">
            <a:off x="781050" y="2295525"/>
            <a:ext cx="2762250" cy="51435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425" b="1" i="0">
                <a:solidFill>
                  <a:srgbClr val="FFFFFF"/>
                </a:solidFill>
              </a:defRPr>
            </a:pPr>
            <a:r>
              <a:rPr sz="1425" b="1" i="0">
                <a:solidFill>
                  <a:srgbClr val="FFFFFF"/>
                </a:solidFill>
              </a:rPr>
              <a:t>CONTINUITY LEAD</a:t>
            </a:r>
          </a:p>
        </p:txBody>
      </p:sp>
      <p:sp>
        <p:nvSpPr>
          <p:cNvPr id="12" name="">
            <a:extLst xmlns:a="http://schemas.openxmlformats.org/drawingml/2006/main">
              <a:ext uri="{FF2B5EF4-FFF2-40B4-BE49-F238E27FC236}">
                <a16:creationId xmlns:a16="http://schemas.microsoft.com/office/drawing/2014/main" id="{EEC8316D-5E5C-4714-9ED0-22A50592EA3C}"/>
              </a:ext>
            </a:extLst>
          </p:cNvPr>
          <p:cNvSpPr>
            <a:spLocks xmlns:a="http://schemas.openxmlformats.org/drawingml/2006/main" noGrp="1"/>
          </p:cNvSpPr>
          <p:nvPr/>
        </p:nvSpPr>
        <p:spPr>
          <a:xfrm xmlns:a="http://schemas.openxmlformats.org/drawingml/2006/main">
            <a:off x="3905250" y="2295525"/>
            <a:ext cx="72390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17202B"/>
                </a:solidFill>
              </a:defRPr>
            </a:pPr>
            <a:r>
              <a:rPr sz="1500" b="0" i="0">
                <a:solidFill>
                  <a:srgbClr val="17202B"/>
                </a:solidFill>
              </a:rPr>
              <a:t>Risk register • plans • contacts • exercises • renewal</a:t>
            </a:r>
          </a:p>
        </p:txBody>
      </p:sp>
      <p:sp>
        <p:nvSpPr>
          <p:cNvPr id="13" name="">
            <a:extLst xmlns:a="http://schemas.openxmlformats.org/drawingml/2006/main">
              <a:ext uri="{FF2B5EF4-FFF2-40B4-BE49-F238E27FC236}">
                <a16:creationId xmlns:a16="http://schemas.microsoft.com/office/drawing/2014/main" id="{B4DD2501-7773-499A-A139-A0D9E70B5369}"/>
              </a:ext>
            </a:extLst>
          </p:cNvPr>
          <p:cNvSpPr>
            <a:spLocks xmlns:a="http://schemas.openxmlformats.org/drawingml/2006/main" noGrp="1"/>
          </p:cNvSpPr>
          <p:nvPr/>
        </p:nvSpPr>
        <p:spPr>
          <a:xfrm xmlns:a="http://schemas.openxmlformats.org/drawingml/2006/main">
            <a:off x="3905250" y="2924175"/>
            <a:ext cx="7239000" cy="9525"/>
          </a:xfrm>
          <a:prstGeom xmlns:a="http://schemas.openxmlformats.org/drawingml/2006/main" prst="rect">
            <a:avLst/>
          </a:prstGeom>
          <a:solidFill xmlns:a="http://schemas.openxmlformats.org/drawingml/2006/main">
            <a:srgbClr val="DDD7CA"/>
          </a:solidFill>
          <a:ln xmlns:a="http://schemas.openxmlformats.org/drawingml/2006/main" w="0">
            <a:noFill/>
            <a:prstDash val="solid"/>
          </a:ln>
        </p:spPr>
      </p:sp>
      <p:sp>
        <p:nvSpPr>
          <p:cNvPr id="14" name="">
            <a:extLst xmlns:a="http://schemas.openxmlformats.org/drawingml/2006/main">
              <a:ext uri="{FF2B5EF4-FFF2-40B4-BE49-F238E27FC236}">
                <a16:creationId xmlns:a16="http://schemas.microsoft.com/office/drawing/2014/main" id="{6F668E9D-9F6F-49FC-B769-6F2689916643}"/>
              </a:ext>
            </a:extLst>
          </p:cNvPr>
          <p:cNvSpPr>
            <a:spLocks xmlns:a="http://schemas.openxmlformats.org/drawingml/2006/main" noGrp="1"/>
          </p:cNvSpPr>
          <p:nvPr/>
        </p:nvSpPr>
        <p:spPr>
          <a:xfrm xmlns:a="http://schemas.openxmlformats.org/drawingml/2006/main">
            <a:off x="781050" y="3162300"/>
            <a:ext cx="2762250" cy="51435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425" b="1" i="0">
                <a:solidFill>
                  <a:srgbClr val="FFFFFF"/>
                </a:solidFill>
              </a:defRPr>
            </a:pPr>
            <a:r>
              <a:rPr sz="1425" b="1" i="0">
                <a:solidFill>
                  <a:srgbClr val="FFFFFF"/>
                </a:solidFill>
              </a:rPr>
              <a:t>INCIDENT LEAD</a:t>
            </a:r>
          </a:p>
        </p:txBody>
      </p:sp>
      <p:sp>
        <p:nvSpPr>
          <p:cNvPr id="15" name="">
            <a:extLst xmlns:a="http://schemas.openxmlformats.org/drawingml/2006/main">
              <a:ext uri="{FF2B5EF4-FFF2-40B4-BE49-F238E27FC236}">
                <a16:creationId xmlns:a16="http://schemas.microsoft.com/office/drawing/2014/main" id="{E7E8FB4E-84B4-4C6A-ADD0-B8DF6A4B372B}"/>
              </a:ext>
            </a:extLst>
          </p:cNvPr>
          <p:cNvSpPr>
            <a:spLocks xmlns:a="http://schemas.openxmlformats.org/drawingml/2006/main" noGrp="1"/>
          </p:cNvSpPr>
          <p:nvPr/>
        </p:nvSpPr>
        <p:spPr>
          <a:xfrm xmlns:a="http://schemas.openxmlformats.org/drawingml/2006/main">
            <a:off x="3905250" y="3162300"/>
            <a:ext cx="72390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17202B"/>
                </a:solidFill>
              </a:defRPr>
            </a:pPr>
            <a:r>
              <a:rPr sz="1500" b="0" i="0">
                <a:solidFill>
                  <a:srgbClr val="17202B"/>
                </a:solidFill>
              </a:rPr>
              <a:t>Life safety • objectives • roles • decisions • handoffs</a:t>
            </a:r>
          </a:p>
        </p:txBody>
      </p:sp>
      <p:sp>
        <p:nvSpPr>
          <p:cNvPr id="16" name="">
            <a:extLst xmlns:a="http://schemas.openxmlformats.org/drawingml/2006/main">
              <a:ext uri="{FF2B5EF4-FFF2-40B4-BE49-F238E27FC236}">
                <a16:creationId xmlns:a16="http://schemas.microsoft.com/office/drawing/2014/main" id="{E54D2AA2-4FD8-480A-BC78-105B9B8597DB}"/>
              </a:ext>
            </a:extLst>
          </p:cNvPr>
          <p:cNvSpPr>
            <a:spLocks xmlns:a="http://schemas.openxmlformats.org/drawingml/2006/main" noGrp="1"/>
          </p:cNvSpPr>
          <p:nvPr/>
        </p:nvSpPr>
        <p:spPr>
          <a:xfrm xmlns:a="http://schemas.openxmlformats.org/drawingml/2006/main">
            <a:off x="3905250" y="3790950"/>
            <a:ext cx="7239000" cy="9525"/>
          </a:xfrm>
          <a:prstGeom xmlns:a="http://schemas.openxmlformats.org/drawingml/2006/main" prst="rect">
            <a:avLst/>
          </a:prstGeom>
          <a:solidFill xmlns:a="http://schemas.openxmlformats.org/drawingml/2006/main">
            <a:srgbClr val="DDD7CA"/>
          </a:solidFill>
          <a:ln xmlns:a="http://schemas.openxmlformats.org/drawingml/2006/main" w="0">
            <a:noFill/>
            <a:prstDash val="solid"/>
          </a:ln>
        </p:spPr>
      </p:sp>
      <p:sp>
        <p:nvSpPr>
          <p:cNvPr id="17" name="">
            <a:extLst xmlns:a="http://schemas.openxmlformats.org/drawingml/2006/main">
              <a:ext uri="{FF2B5EF4-FFF2-40B4-BE49-F238E27FC236}">
                <a16:creationId xmlns:a16="http://schemas.microsoft.com/office/drawing/2014/main" id="{1B4B549F-CF3B-492B-8A3A-C305505C421F}"/>
              </a:ext>
            </a:extLst>
          </p:cNvPr>
          <p:cNvSpPr>
            <a:spLocks xmlns:a="http://schemas.openxmlformats.org/drawingml/2006/main" noGrp="1"/>
          </p:cNvSpPr>
          <p:nvPr/>
        </p:nvSpPr>
        <p:spPr>
          <a:xfrm xmlns:a="http://schemas.openxmlformats.org/drawingml/2006/main">
            <a:off x="781050" y="4029075"/>
            <a:ext cx="2762250" cy="51435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425" b="1" i="0">
                <a:solidFill>
                  <a:srgbClr val="FFFFFF"/>
                </a:solidFill>
              </a:defRPr>
            </a:pPr>
            <a:r>
              <a:rPr sz="1425" b="1" i="0">
                <a:solidFill>
                  <a:srgbClr val="FFFFFF"/>
                </a:solidFill>
              </a:rPr>
              <a:t>FUNCTIONAL LEADS</a:t>
            </a:r>
          </a:p>
        </p:txBody>
      </p:sp>
      <p:sp>
        <p:nvSpPr>
          <p:cNvPr id="18" name="">
            <a:extLst xmlns:a="http://schemas.openxmlformats.org/drawingml/2006/main">
              <a:ext uri="{FF2B5EF4-FFF2-40B4-BE49-F238E27FC236}">
                <a16:creationId xmlns:a16="http://schemas.microsoft.com/office/drawing/2014/main" id="{54E583E7-1E88-490E-9B76-01910EEAADFD}"/>
              </a:ext>
            </a:extLst>
          </p:cNvPr>
          <p:cNvSpPr>
            <a:spLocks xmlns:a="http://schemas.openxmlformats.org/drawingml/2006/main" noGrp="1"/>
          </p:cNvSpPr>
          <p:nvPr/>
        </p:nvSpPr>
        <p:spPr>
          <a:xfrm xmlns:a="http://schemas.openxmlformats.org/drawingml/2006/main">
            <a:off x="3905250" y="4029075"/>
            <a:ext cx="72390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17202B"/>
                </a:solidFill>
              </a:defRPr>
            </a:pPr>
            <a:r>
              <a:rPr sz="1500" b="0" i="0">
                <a:solidFill>
                  <a:srgbClr val="17202B"/>
                </a:solidFill>
              </a:rPr>
              <a:t>Safety/operations • planning • logistics • finance • communications</a:t>
            </a:r>
          </a:p>
        </p:txBody>
      </p:sp>
      <p:sp>
        <p:nvSpPr>
          <p:cNvPr id="19" name="">
            <a:extLst xmlns:a="http://schemas.openxmlformats.org/drawingml/2006/main">
              <a:ext uri="{FF2B5EF4-FFF2-40B4-BE49-F238E27FC236}">
                <a16:creationId xmlns:a16="http://schemas.microsoft.com/office/drawing/2014/main" id="{3FD05CF7-7545-4C46-8B61-E0FAD753A590}"/>
              </a:ext>
            </a:extLst>
          </p:cNvPr>
          <p:cNvSpPr>
            <a:spLocks xmlns:a="http://schemas.openxmlformats.org/drawingml/2006/main" noGrp="1"/>
          </p:cNvSpPr>
          <p:nvPr/>
        </p:nvSpPr>
        <p:spPr>
          <a:xfrm xmlns:a="http://schemas.openxmlformats.org/drawingml/2006/main">
            <a:off x="3905250" y="4657725"/>
            <a:ext cx="7239000" cy="9525"/>
          </a:xfrm>
          <a:prstGeom xmlns:a="http://schemas.openxmlformats.org/drawingml/2006/main" prst="rect">
            <a:avLst/>
          </a:prstGeom>
          <a:solidFill xmlns:a="http://schemas.openxmlformats.org/drawingml/2006/main">
            <a:srgbClr val="DDD7CA"/>
          </a:solidFill>
          <a:ln xmlns:a="http://schemas.openxmlformats.org/drawingml/2006/main" w="0">
            <a:noFill/>
            <a:prstDash val="solid"/>
          </a:ln>
        </p:spPr>
      </p:sp>
      <p:sp>
        <p:nvSpPr>
          <p:cNvPr id="20" name="">
            <a:extLst xmlns:a="http://schemas.openxmlformats.org/drawingml/2006/main">
              <a:ext uri="{FF2B5EF4-FFF2-40B4-BE49-F238E27FC236}">
                <a16:creationId xmlns:a16="http://schemas.microsoft.com/office/drawing/2014/main" id="{712AAF49-AFE7-4E16-8B0A-D24DD2FB9B4F}"/>
              </a:ext>
            </a:extLst>
          </p:cNvPr>
          <p:cNvSpPr>
            <a:spLocks xmlns:a="http://schemas.openxmlformats.org/drawingml/2006/main" noGrp="1"/>
          </p:cNvSpPr>
          <p:nvPr/>
        </p:nvSpPr>
        <p:spPr>
          <a:xfrm xmlns:a="http://schemas.openxmlformats.org/drawingml/2006/main">
            <a:off x="781050" y="4895850"/>
            <a:ext cx="2762250" cy="51435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425" b="1" i="0">
                <a:solidFill>
                  <a:srgbClr val="FFFFFF"/>
                </a:solidFill>
              </a:defRPr>
            </a:pPr>
            <a:r>
              <a:rPr sz="1425" b="1" i="0">
                <a:solidFill>
                  <a:srgbClr val="FFFFFF"/>
                </a:solidFill>
              </a:rPr>
              <a:t>BACKUP LEADERS</a:t>
            </a:r>
          </a:p>
        </p:txBody>
      </p:sp>
      <p:sp>
        <p:nvSpPr>
          <p:cNvPr id="21" name="">
            <a:extLst xmlns:a="http://schemas.openxmlformats.org/drawingml/2006/main">
              <a:ext uri="{FF2B5EF4-FFF2-40B4-BE49-F238E27FC236}">
                <a16:creationId xmlns:a16="http://schemas.microsoft.com/office/drawing/2014/main" id="{C1E544CA-3B55-4E14-AFD5-92F624B15214}"/>
              </a:ext>
            </a:extLst>
          </p:cNvPr>
          <p:cNvSpPr>
            <a:spLocks xmlns:a="http://schemas.openxmlformats.org/drawingml/2006/main" noGrp="1"/>
          </p:cNvSpPr>
          <p:nvPr/>
        </p:nvSpPr>
        <p:spPr>
          <a:xfrm xmlns:a="http://schemas.openxmlformats.org/drawingml/2006/main">
            <a:off x="3905250" y="4895850"/>
            <a:ext cx="723900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17202B"/>
                </a:solidFill>
              </a:defRPr>
            </a:pPr>
            <a:r>
              <a:rPr sz="1500" b="0" i="0">
                <a:solidFill>
                  <a:srgbClr val="17202B"/>
                </a:solidFill>
              </a:rPr>
              <a:t>Documented authority • access • training • availability • test</a:t>
            </a:r>
          </a:p>
        </p:txBody>
      </p:sp>
      <p:sp>
        <p:nvSpPr>
          <p:cNvPr id="22" name="">
            <a:extLst xmlns:a="http://schemas.openxmlformats.org/drawingml/2006/main">
              <a:ext uri="{FF2B5EF4-FFF2-40B4-BE49-F238E27FC236}">
                <a16:creationId xmlns:a16="http://schemas.microsoft.com/office/drawing/2014/main" id="{90514FC7-C1CE-490C-9429-5B72AD22A1E3}"/>
              </a:ext>
            </a:extLst>
          </p:cNvPr>
          <p:cNvSpPr>
            <a:spLocks xmlns:a="http://schemas.openxmlformats.org/drawingml/2006/main" noGrp="1"/>
          </p:cNvSpPr>
          <p:nvPr/>
        </p:nvSpPr>
        <p:spPr>
          <a:xfrm xmlns:a="http://schemas.openxmlformats.org/drawingml/2006/main">
            <a:off x="3905250" y="5524500"/>
            <a:ext cx="7239000" cy="9525"/>
          </a:xfrm>
          <a:prstGeom xmlns:a="http://schemas.openxmlformats.org/drawingml/2006/main" prst="rect">
            <a:avLst/>
          </a:prstGeom>
          <a:solidFill xmlns:a="http://schemas.openxmlformats.org/drawingml/2006/main">
            <a:srgbClr val="DDD7CA"/>
          </a:solidFill>
          <a:ln xmlns:a="http://schemas.openxmlformats.org/drawingml/2006/main" w="0">
            <a:noFill/>
            <a:prstDash val="solid"/>
          </a:ln>
        </p:spPr>
      </p:sp>
      <p:sp>
        <p:nvSpPr>
          <p:cNvPr id="23" name="">
            <a:extLst xmlns:a="http://schemas.openxmlformats.org/drawingml/2006/main">
              <a:ext uri="{FF2B5EF4-FFF2-40B4-BE49-F238E27FC236}">
                <a16:creationId xmlns:a16="http://schemas.microsoft.com/office/drawing/2014/main" id="{20F1E1D3-6FF7-4B48-BCE7-5495214C812C}"/>
              </a:ext>
            </a:extLst>
          </p:cNvPr>
          <p:cNvSpPr>
            <a:spLocks xmlns:a="http://schemas.openxmlformats.org/drawingml/2006/main" noGrp="1"/>
          </p:cNvSpPr>
          <p:nvPr/>
        </p:nvSpPr>
        <p:spPr>
          <a:xfrm xmlns:a="http://schemas.openxmlformats.org/drawingml/2006/main">
            <a:off x="1809750" y="5695950"/>
            <a:ext cx="8572500" cy="419100"/>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24" name="">
            <a:extLst xmlns:a="http://schemas.openxmlformats.org/drawingml/2006/main">
              <a:ext uri="{FF2B5EF4-FFF2-40B4-BE49-F238E27FC236}">
                <a16:creationId xmlns:a16="http://schemas.microsoft.com/office/drawing/2014/main" id="{48132EE4-5554-40C3-BE65-A02F33D9849C}"/>
              </a:ext>
            </a:extLst>
          </p:cNvPr>
          <p:cNvSpPr>
            <a:spLocks xmlns:a="http://schemas.openxmlformats.org/drawingml/2006/main" noGrp="1"/>
          </p:cNvSpPr>
          <p:nvPr/>
        </p:nvSpPr>
        <p:spPr>
          <a:xfrm xmlns:a="http://schemas.openxmlformats.org/drawingml/2006/main">
            <a:off x="2095500" y="5791200"/>
            <a:ext cx="8001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13233B"/>
                </a:solidFill>
              </a:defRPr>
            </a:pPr>
            <a:r>
              <a:rPr sz="1275" b="1" i="0">
                <a:solidFill>
                  <a:srgbClr val="13233B"/>
                </a:solidFill>
              </a:rPr>
              <a:t>One person may hold several roles; authority, alternate, decision, and handoff must still be visible.</a:t>
            </a:r>
          </a:p>
        </p:txBody>
      </p:sp>
    </p:spTree>
    <p:extLst>
      <p:ext uri="{BB962C8B-B14F-4D97-AF65-F5344CB8AC3E}">
        <p14:creationId xmlns:p14="http://schemas.microsoft.com/office/powerpoint/2010/main" val="1360061255"/>
      </p:ext>
    </p:extLst>
  </p:cSld>
</p:sld>
</file>

<file path=ppt/slides/slide7.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9" name="">
            <a:extLst xmlns:a="http://schemas.openxmlformats.org/drawingml/2006/main">
              <a:ext uri="{FF2B5EF4-FFF2-40B4-BE49-F238E27FC236}">
                <a16:creationId xmlns:a16="http://schemas.microsoft.com/office/drawing/2014/main" id="{ADD35EDB-43FF-4D9D-847A-896AD4287542}"/>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A8505A98-6D43-44E9-8091-DF3F5CD418C0}"/>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RISK GOVERNANCE</a:t>
            </a:r>
          </a:p>
        </p:txBody>
      </p:sp>
      <p:pic>
        <p:nvPicPr>
          <p:cNvPr id="31" name=""/>
          <p:cNvPicPr>
            <a:picLocks xmlns:a="http://schemas.openxmlformats.org/drawingml/2006/main" noChangeAspect="1"/>
          </p:cNvPicPr>
          <p:nvPr/>
        </p:nvPicPr>
        <p:blipFill>
          <a:blip xmlns:r="http://schemas.openxmlformats.org/officeDocument/2006/relationships" xmlns:a="http://schemas.openxmlformats.org/drawingml/2006/main" r:embed="R49568ec03fba4329"/>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9D7D0FD1-1650-47B8-8990-70D241DA4EAE}"/>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CAA83006-3B5E-42F8-8767-7C88A9016EE0}"/>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07</a:t>
            </a:r>
          </a:p>
        </p:txBody>
      </p:sp>
      <p:sp>
        <p:nvSpPr>
          <p:cNvPr id="6" name="">
            <a:extLst xmlns:a="http://schemas.openxmlformats.org/drawingml/2006/main">
              <a:ext uri="{FF2B5EF4-FFF2-40B4-BE49-F238E27FC236}">
                <a16:creationId xmlns:a16="http://schemas.microsoft.com/office/drawing/2014/main" id="{964EC8FF-1274-453A-99C3-A18855D774F1}"/>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Prioritize consistently—then apply consequence, uncertainty, and authority</a:t>
            </a:r>
          </a:p>
        </p:txBody>
      </p:sp>
      <p:sp>
        <p:nvSpPr>
          <p:cNvPr id="7" name="">
            <a:extLst xmlns:a="http://schemas.openxmlformats.org/drawingml/2006/main">
              <a:ext uri="{FF2B5EF4-FFF2-40B4-BE49-F238E27FC236}">
                <a16:creationId xmlns:a16="http://schemas.microsoft.com/office/drawing/2014/main" id="{1E94AFCE-55CB-4F42-981D-0C2B30060451}"/>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6" name=""/>
          <p:cNvPicPr>
            <a:picLocks xmlns:a="http://schemas.openxmlformats.org/drawingml/2006/main" noChangeAspect="1"/>
          </p:cNvPicPr>
          <p:nvPr/>
        </p:nvPicPr>
        <p:blipFill>
          <a:blip xmlns:r="http://schemas.openxmlformats.org/officeDocument/2006/relationships" xmlns:a="http://schemas.openxmlformats.org/drawingml/2006/main" r:embed="R81b4709367294112"/>
          <a:stretch xmlns:a="http://schemas.openxmlformats.org/drawingml/2006/main"/>
        </p:blipFill>
        <p:spPr>
          <a:xfrm xmlns:a="http://schemas.openxmlformats.org/drawingml/2006/main">
            <a:off x="835169"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FA712C73-A236-40AC-B256-92B3665E8905}"/>
              </a:ext>
            </a:extLst>
          </p:cNvPr>
          <p:cNvSpPr>
            <a:spLocks xmlns:a="http://schemas.openxmlformats.org/drawingml/2006/main" noGrp="1"/>
          </p:cNvSpPr>
          <p:nvPr/>
        </p:nvSpPr>
        <p:spPr>
          <a:xfrm xmlns:a="http://schemas.openxmlformats.org/drawingml/2006/main">
            <a:off x="5048250" y="1571625"/>
            <a:ext cx="1428750" cy="1047750"/>
          </a:xfrm>
          <a:prstGeom xmlns:a="http://schemas.openxmlformats.org/drawingml/2006/main" prst="roundRect">
            <a:avLst>
              <a:gd name="adj" fmla="val 10909"/>
            </a:avLst>
          </a:prstGeom>
          <a:solidFill xmlns:a="http://schemas.openxmlformats.org/drawingml/2006/main">
            <a:srgbClr val="F6F0E3"/>
          </a:solidFill>
          <a:ln xmlns:a="http://schemas.openxmlformats.org/drawingml/2006/main" w="19050">
            <a:solidFill>
              <a:srgbClr val="467058"/>
            </a:solidFill>
            <a:prstDash val="solid"/>
          </a:ln>
        </p:spPr>
      </p:sp>
      <p:sp>
        <p:nvSpPr>
          <p:cNvPr id="10" name="">
            <a:extLst xmlns:a="http://schemas.openxmlformats.org/drawingml/2006/main">
              <a:ext uri="{FF2B5EF4-FFF2-40B4-BE49-F238E27FC236}">
                <a16:creationId xmlns:a16="http://schemas.microsoft.com/office/drawing/2014/main" id="{4686040F-0408-481B-BF95-A531745888BC}"/>
              </a:ext>
            </a:extLst>
          </p:cNvPr>
          <p:cNvSpPr>
            <a:spLocks xmlns:a="http://schemas.openxmlformats.org/drawingml/2006/main" noGrp="1"/>
          </p:cNvSpPr>
          <p:nvPr/>
        </p:nvSpPr>
        <p:spPr>
          <a:xfrm xmlns:a="http://schemas.openxmlformats.org/drawingml/2006/main">
            <a:off x="5143500" y="1752600"/>
            <a:ext cx="1238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467058"/>
                </a:solidFill>
              </a:defRPr>
            </a:pPr>
            <a:r>
              <a:rPr sz="1275" b="1" i="0">
                <a:solidFill>
                  <a:srgbClr val="467058"/>
                </a:solidFill>
              </a:rPr>
              <a:t>LOW</a:t>
            </a:r>
          </a:p>
        </p:txBody>
      </p:sp>
      <p:sp>
        <p:nvSpPr>
          <p:cNvPr id="11" name="">
            <a:extLst xmlns:a="http://schemas.openxmlformats.org/drawingml/2006/main">
              <a:ext uri="{FF2B5EF4-FFF2-40B4-BE49-F238E27FC236}">
                <a16:creationId xmlns:a16="http://schemas.microsoft.com/office/drawing/2014/main" id="{D3B36E25-58F7-476A-AB47-F1678311B23A}"/>
              </a:ext>
            </a:extLst>
          </p:cNvPr>
          <p:cNvSpPr>
            <a:spLocks xmlns:a="http://schemas.openxmlformats.org/drawingml/2006/main" noGrp="1"/>
          </p:cNvSpPr>
          <p:nvPr/>
        </p:nvSpPr>
        <p:spPr>
          <a:xfrm xmlns:a="http://schemas.openxmlformats.org/drawingml/2006/main">
            <a:off x="5143500" y="2133600"/>
            <a:ext cx="123825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75" b="1" i="0">
                <a:solidFill>
                  <a:srgbClr val="13233B"/>
                </a:solidFill>
              </a:defRPr>
            </a:pPr>
            <a:r>
              <a:rPr sz="1875" b="1" i="0">
                <a:solidFill>
                  <a:srgbClr val="13233B"/>
                </a:solidFill>
              </a:rPr>
              <a:t>1–4</a:t>
            </a:r>
          </a:p>
        </p:txBody>
      </p:sp>
      <p:sp>
        <p:nvSpPr>
          <p:cNvPr id="12" name="">
            <a:extLst xmlns:a="http://schemas.openxmlformats.org/drawingml/2006/main">
              <a:ext uri="{FF2B5EF4-FFF2-40B4-BE49-F238E27FC236}">
                <a16:creationId xmlns:a16="http://schemas.microsoft.com/office/drawing/2014/main" id="{63435181-C6ED-4CB0-933D-C6A71F418FA5}"/>
              </a:ext>
            </a:extLst>
          </p:cNvPr>
          <p:cNvSpPr>
            <a:spLocks xmlns:a="http://schemas.openxmlformats.org/drawingml/2006/main" noGrp="1"/>
          </p:cNvSpPr>
          <p:nvPr/>
        </p:nvSpPr>
        <p:spPr>
          <a:xfrm xmlns:a="http://schemas.openxmlformats.org/drawingml/2006/main">
            <a:off x="6619875" y="1571625"/>
            <a:ext cx="1428750" cy="1047750"/>
          </a:xfrm>
          <a:prstGeom xmlns:a="http://schemas.openxmlformats.org/drawingml/2006/main" prst="roundRect">
            <a:avLst>
              <a:gd name="adj" fmla="val 10909"/>
            </a:avLst>
          </a:prstGeom>
          <a:solidFill xmlns:a="http://schemas.openxmlformats.org/drawingml/2006/main">
            <a:srgbClr val="F6F0E3"/>
          </a:solidFill>
          <a:ln xmlns:a="http://schemas.openxmlformats.org/drawingml/2006/main" w="19050">
            <a:solidFill>
              <a:srgbClr val="A98432"/>
            </a:solidFill>
            <a:prstDash val="solid"/>
          </a:ln>
        </p:spPr>
      </p:sp>
      <p:sp>
        <p:nvSpPr>
          <p:cNvPr id="13" name="">
            <a:extLst xmlns:a="http://schemas.openxmlformats.org/drawingml/2006/main">
              <a:ext uri="{FF2B5EF4-FFF2-40B4-BE49-F238E27FC236}">
                <a16:creationId xmlns:a16="http://schemas.microsoft.com/office/drawing/2014/main" id="{1D977F7E-5197-4FA6-95C8-66BD292CE50C}"/>
              </a:ext>
            </a:extLst>
          </p:cNvPr>
          <p:cNvSpPr>
            <a:spLocks xmlns:a="http://schemas.openxmlformats.org/drawingml/2006/main" noGrp="1"/>
          </p:cNvSpPr>
          <p:nvPr/>
        </p:nvSpPr>
        <p:spPr>
          <a:xfrm xmlns:a="http://schemas.openxmlformats.org/drawingml/2006/main">
            <a:off x="6715125" y="1752600"/>
            <a:ext cx="1238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A98432"/>
                </a:solidFill>
              </a:defRPr>
            </a:pPr>
            <a:r>
              <a:rPr sz="1275" b="1" i="0">
                <a:solidFill>
                  <a:srgbClr val="A98432"/>
                </a:solidFill>
              </a:rPr>
              <a:t>MODERATE</a:t>
            </a:r>
          </a:p>
        </p:txBody>
      </p:sp>
      <p:sp>
        <p:nvSpPr>
          <p:cNvPr id="14" name="">
            <a:extLst xmlns:a="http://schemas.openxmlformats.org/drawingml/2006/main">
              <a:ext uri="{FF2B5EF4-FFF2-40B4-BE49-F238E27FC236}">
                <a16:creationId xmlns:a16="http://schemas.microsoft.com/office/drawing/2014/main" id="{4216D131-FC8D-4AB2-A59A-022E6CD0ED82}"/>
              </a:ext>
            </a:extLst>
          </p:cNvPr>
          <p:cNvSpPr>
            <a:spLocks xmlns:a="http://schemas.openxmlformats.org/drawingml/2006/main" noGrp="1"/>
          </p:cNvSpPr>
          <p:nvPr/>
        </p:nvSpPr>
        <p:spPr>
          <a:xfrm xmlns:a="http://schemas.openxmlformats.org/drawingml/2006/main">
            <a:off x="6715125" y="2133600"/>
            <a:ext cx="123825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75" b="1" i="0">
                <a:solidFill>
                  <a:srgbClr val="13233B"/>
                </a:solidFill>
              </a:defRPr>
            </a:pPr>
            <a:r>
              <a:rPr sz="1875" b="1" i="0">
                <a:solidFill>
                  <a:srgbClr val="13233B"/>
                </a:solidFill>
              </a:rPr>
              <a:t>5–9</a:t>
            </a:r>
          </a:p>
        </p:txBody>
      </p:sp>
      <p:sp>
        <p:nvSpPr>
          <p:cNvPr id="15" name="">
            <a:extLst xmlns:a="http://schemas.openxmlformats.org/drawingml/2006/main">
              <a:ext uri="{FF2B5EF4-FFF2-40B4-BE49-F238E27FC236}">
                <a16:creationId xmlns:a16="http://schemas.microsoft.com/office/drawing/2014/main" id="{08CF0CFE-48EF-41F4-9EF0-74D092BBC19E}"/>
              </a:ext>
            </a:extLst>
          </p:cNvPr>
          <p:cNvSpPr>
            <a:spLocks xmlns:a="http://schemas.openxmlformats.org/drawingml/2006/main" noGrp="1"/>
          </p:cNvSpPr>
          <p:nvPr/>
        </p:nvSpPr>
        <p:spPr>
          <a:xfrm xmlns:a="http://schemas.openxmlformats.org/drawingml/2006/main">
            <a:off x="8191500" y="1571625"/>
            <a:ext cx="1428750" cy="1047750"/>
          </a:xfrm>
          <a:prstGeom xmlns:a="http://schemas.openxmlformats.org/drawingml/2006/main" prst="roundRect">
            <a:avLst>
              <a:gd name="adj" fmla="val 10909"/>
            </a:avLst>
          </a:prstGeom>
          <a:solidFill xmlns:a="http://schemas.openxmlformats.org/drawingml/2006/main">
            <a:srgbClr val="F6F0E3"/>
          </a:solidFill>
          <a:ln xmlns:a="http://schemas.openxmlformats.org/drawingml/2006/main" w="19050">
            <a:solidFill>
              <a:srgbClr val="B66A32"/>
            </a:solidFill>
            <a:prstDash val="solid"/>
          </a:ln>
        </p:spPr>
      </p:sp>
      <p:sp>
        <p:nvSpPr>
          <p:cNvPr id="16" name="">
            <a:extLst xmlns:a="http://schemas.openxmlformats.org/drawingml/2006/main">
              <a:ext uri="{FF2B5EF4-FFF2-40B4-BE49-F238E27FC236}">
                <a16:creationId xmlns:a16="http://schemas.microsoft.com/office/drawing/2014/main" id="{C274F3CA-DB0A-43C1-BEBA-A821BEFDBFE8}"/>
              </a:ext>
            </a:extLst>
          </p:cNvPr>
          <p:cNvSpPr>
            <a:spLocks xmlns:a="http://schemas.openxmlformats.org/drawingml/2006/main" noGrp="1"/>
          </p:cNvSpPr>
          <p:nvPr/>
        </p:nvSpPr>
        <p:spPr>
          <a:xfrm xmlns:a="http://schemas.openxmlformats.org/drawingml/2006/main">
            <a:off x="8286750" y="1752600"/>
            <a:ext cx="1238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B66A32"/>
                </a:solidFill>
              </a:defRPr>
            </a:pPr>
            <a:r>
              <a:rPr sz="1275" b="1" i="0">
                <a:solidFill>
                  <a:srgbClr val="B66A32"/>
                </a:solidFill>
              </a:rPr>
              <a:t>HIGH</a:t>
            </a:r>
          </a:p>
        </p:txBody>
      </p:sp>
      <p:sp>
        <p:nvSpPr>
          <p:cNvPr id="17" name="">
            <a:extLst xmlns:a="http://schemas.openxmlformats.org/drawingml/2006/main">
              <a:ext uri="{FF2B5EF4-FFF2-40B4-BE49-F238E27FC236}">
                <a16:creationId xmlns:a16="http://schemas.microsoft.com/office/drawing/2014/main" id="{F500FF99-542F-4738-82DC-5D8647D442E4}"/>
              </a:ext>
            </a:extLst>
          </p:cNvPr>
          <p:cNvSpPr>
            <a:spLocks xmlns:a="http://schemas.openxmlformats.org/drawingml/2006/main" noGrp="1"/>
          </p:cNvSpPr>
          <p:nvPr/>
        </p:nvSpPr>
        <p:spPr>
          <a:xfrm xmlns:a="http://schemas.openxmlformats.org/drawingml/2006/main">
            <a:off x="8286750" y="2133600"/>
            <a:ext cx="123825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75" b="1" i="0">
                <a:solidFill>
                  <a:srgbClr val="13233B"/>
                </a:solidFill>
              </a:defRPr>
            </a:pPr>
            <a:r>
              <a:rPr sz="1875" b="1" i="0">
                <a:solidFill>
                  <a:srgbClr val="13233B"/>
                </a:solidFill>
              </a:rPr>
              <a:t>10–16</a:t>
            </a:r>
          </a:p>
        </p:txBody>
      </p:sp>
      <p:sp>
        <p:nvSpPr>
          <p:cNvPr id="18" name="">
            <a:extLst xmlns:a="http://schemas.openxmlformats.org/drawingml/2006/main">
              <a:ext uri="{FF2B5EF4-FFF2-40B4-BE49-F238E27FC236}">
                <a16:creationId xmlns:a16="http://schemas.microsoft.com/office/drawing/2014/main" id="{DA25AA6A-D418-42CD-997D-C59C862AF351}"/>
              </a:ext>
            </a:extLst>
          </p:cNvPr>
          <p:cNvSpPr>
            <a:spLocks xmlns:a="http://schemas.openxmlformats.org/drawingml/2006/main" noGrp="1"/>
          </p:cNvSpPr>
          <p:nvPr/>
        </p:nvSpPr>
        <p:spPr>
          <a:xfrm xmlns:a="http://schemas.openxmlformats.org/drawingml/2006/main">
            <a:off x="9763125" y="1571625"/>
            <a:ext cx="1428750" cy="1047750"/>
          </a:xfrm>
          <a:prstGeom xmlns:a="http://schemas.openxmlformats.org/drawingml/2006/main" prst="roundRect">
            <a:avLst>
              <a:gd name="adj" fmla="val 10909"/>
            </a:avLst>
          </a:prstGeom>
          <a:solidFill xmlns:a="http://schemas.openxmlformats.org/drawingml/2006/main">
            <a:srgbClr val="F6F0E3"/>
          </a:solidFill>
          <a:ln xmlns:a="http://schemas.openxmlformats.org/drawingml/2006/main" w="19050">
            <a:solidFill>
              <a:srgbClr val="9A4A3C"/>
            </a:solidFill>
            <a:prstDash val="solid"/>
          </a:ln>
        </p:spPr>
      </p:sp>
      <p:sp>
        <p:nvSpPr>
          <p:cNvPr id="19" name="">
            <a:extLst xmlns:a="http://schemas.openxmlformats.org/drawingml/2006/main">
              <a:ext uri="{FF2B5EF4-FFF2-40B4-BE49-F238E27FC236}">
                <a16:creationId xmlns:a16="http://schemas.microsoft.com/office/drawing/2014/main" id="{A996D36C-EF85-4C86-96D4-43079EF727A2}"/>
              </a:ext>
            </a:extLst>
          </p:cNvPr>
          <p:cNvSpPr>
            <a:spLocks xmlns:a="http://schemas.openxmlformats.org/drawingml/2006/main" noGrp="1"/>
          </p:cNvSpPr>
          <p:nvPr/>
        </p:nvSpPr>
        <p:spPr>
          <a:xfrm xmlns:a="http://schemas.openxmlformats.org/drawingml/2006/main">
            <a:off x="9858375" y="1752600"/>
            <a:ext cx="1238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275" b="1" i="0">
                <a:solidFill>
                  <a:srgbClr val="9A4A3C"/>
                </a:solidFill>
              </a:defRPr>
            </a:pPr>
            <a:r>
              <a:rPr sz="1275" b="1" i="0">
                <a:solidFill>
                  <a:srgbClr val="9A4A3C"/>
                </a:solidFill>
              </a:rPr>
              <a:t>CRITICAL</a:t>
            </a:r>
          </a:p>
        </p:txBody>
      </p:sp>
      <p:sp>
        <p:nvSpPr>
          <p:cNvPr id="20" name="">
            <a:extLst xmlns:a="http://schemas.openxmlformats.org/drawingml/2006/main">
              <a:ext uri="{FF2B5EF4-FFF2-40B4-BE49-F238E27FC236}">
                <a16:creationId xmlns:a16="http://schemas.microsoft.com/office/drawing/2014/main" id="{C8504EC5-97B1-4549-BFBB-04D914891D82}"/>
              </a:ext>
            </a:extLst>
          </p:cNvPr>
          <p:cNvSpPr>
            <a:spLocks xmlns:a="http://schemas.openxmlformats.org/drawingml/2006/main" noGrp="1"/>
          </p:cNvSpPr>
          <p:nvPr/>
        </p:nvSpPr>
        <p:spPr>
          <a:xfrm xmlns:a="http://schemas.openxmlformats.org/drawingml/2006/main">
            <a:off x="9858375" y="2133600"/>
            <a:ext cx="123825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875" b="1" i="0">
                <a:solidFill>
                  <a:srgbClr val="13233B"/>
                </a:solidFill>
              </a:defRPr>
            </a:pPr>
            <a:r>
              <a:rPr sz="1875" b="1" i="0">
                <a:solidFill>
                  <a:srgbClr val="13233B"/>
                </a:solidFill>
              </a:rPr>
              <a:t>17–25</a:t>
            </a:r>
          </a:p>
        </p:txBody>
      </p:sp>
      <p:sp>
        <p:nvSpPr>
          <p:cNvPr id="21" name="">
            <a:extLst xmlns:a="http://schemas.openxmlformats.org/drawingml/2006/main">
              <a:ext uri="{FF2B5EF4-FFF2-40B4-BE49-F238E27FC236}">
                <a16:creationId xmlns:a16="http://schemas.microsoft.com/office/drawing/2014/main" id="{4867A1FE-B03E-41BC-B619-9893A44EDD51}"/>
              </a:ext>
            </a:extLst>
          </p:cNvPr>
          <p:cNvSpPr>
            <a:spLocks xmlns:a="http://schemas.openxmlformats.org/drawingml/2006/main" noGrp="1"/>
          </p:cNvSpPr>
          <p:nvPr/>
        </p:nvSpPr>
        <p:spPr>
          <a:xfrm xmlns:a="http://schemas.openxmlformats.org/drawingml/2006/main">
            <a:off x="5238750" y="3143250"/>
            <a:ext cx="219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INHERENT SCORE</a:t>
            </a:r>
          </a:p>
        </p:txBody>
      </p:sp>
      <p:sp>
        <p:nvSpPr>
          <p:cNvPr id="22" name="">
            <a:extLst xmlns:a="http://schemas.openxmlformats.org/drawingml/2006/main">
              <a:ext uri="{FF2B5EF4-FFF2-40B4-BE49-F238E27FC236}">
                <a16:creationId xmlns:a16="http://schemas.microsoft.com/office/drawing/2014/main" id="{35885C43-96E5-4FD2-AD86-4AAAA3A05F53}"/>
              </a:ext>
            </a:extLst>
          </p:cNvPr>
          <p:cNvSpPr>
            <a:spLocks xmlns:a="http://schemas.openxmlformats.org/drawingml/2006/main" noGrp="1"/>
          </p:cNvSpPr>
          <p:nvPr/>
        </p:nvSpPr>
        <p:spPr>
          <a:xfrm xmlns:a="http://schemas.openxmlformats.org/drawingml/2006/main">
            <a:off x="7620000" y="3143250"/>
            <a:ext cx="3381375"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17202B"/>
                </a:solidFill>
              </a:defRPr>
            </a:pPr>
            <a:r>
              <a:rPr sz="1500" b="0" i="0">
                <a:solidFill>
                  <a:srgbClr val="17202B"/>
                </a:solidFill>
              </a:rPr>
              <a:t>Likelihood × impact before current controls</a:t>
            </a:r>
          </a:p>
        </p:txBody>
      </p:sp>
      <p:sp>
        <p:nvSpPr>
          <p:cNvPr id="23" name="">
            <a:extLst xmlns:a="http://schemas.openxmlformats.org/drawingml/2006/main">
              <a:ext uri="{FF2B5EF4-FFF2-40B4-BE49-F238E27FC236}">
                <a16:creationId xmlns:a16="http://schemas.microsoft.com/office/drawing/2014/main" id="{E1CF69A5-628F-407F-8C5B-33D1850ADB15}"/>
              </a:ext>
            </a:extLst>
          </p:cNvPr>
          <p:cNvSpPr>
            <a:spLocks xmlns:a="http://schemas.openxmlformats.org/drawingml/2006/main" noGrp="1"/>
          </p:cNvSpPr>
          <p:nvPr/>
        </p:nvSpPr>
        <p:spPr>
          <a:xfrm xmlns:a="http://schemas.openxmlformats.org/drawingml/2006/main">
            <a:off x="5238750" y="3848100"/>
            <a:ext cx="219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RESIDUAL RISK</a:t>
            </a:r>
          </a:p>
        </p:txBody>
      </p:sp>
      <p:sp>
        <p:nvSpPr>
          <p:cNvPr id="24" name="">
            <a:extLst xmlns:a="http://schemas.openxmlformats.org/drawingml/2006/main">
              <a:ext uri="{FF2B5EF4-FFF2-40B4-BE49-F238E27FC236}">
                <a16:creationId xmlns:a16="http://schemas.microsoft.com/office/drawing/2014/main" id="{0CA3B3D4-66DB-4A54-A04F-25F535F04DA8}"/>
              </a:ext>
            </a:extLst>
          </p:cNvPr>
          <p:cNvSpPr>
            <a:spLocks xmlns:a="http://schemas.openxmlformats.org/drawingml/2006/main" noGrp="1"/>
          </p:cNvSpPr>
          <p:nvPr/>
        </p:nvSpPr>
        <p:spPr>
          <a:xfrm xmlns:a="http://schemas.openxmlformats.org/drawingml/2006/main">
            <a:off x="7620000" y="3848100"/>
            <a:ext cx="3381375"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17202B"/>
                </a:solidFill>
              </a:defRPr>
            </a:pPr>
            <a:r>
              <a:rPr sz="1500" b="0" i="0">
                <a:solidFill>
                  <a:srgbClr val="17202B"/>
                </a:solidFill>
              </a:rPr>
              <a:t>Reassess remaining exposure after proven controls</a:t>
            </a:r>
          </a:p>
        </p:txBody>
      </p:sp>
      <p:sp>
        <p:nvSpPr>
          <p:cNvPr id="25" name="">
            <a:extLst xmlns:a="http://schemas.openxmlformats.org/drawingml/2006/main">
              <a:ext uri="{FF2B5EF4-FFF2-40B4-BE49-F238E27FC236}">
                <a16:creationId xmlns:a16="http://schemas.microsoft.com/office/drawing/2014/main" id="{12D0B879-4F70-4965-9B47-2541105D9F5D}"/>
              </a:ext>
            </a:extLst>
          </p:cNvPr>
          <p:cNvSpPr>
            <a:spLocks xmlns:a="http://schemas.openxmlformats.org/drawingml/2006/main" noGrp="1"/>
          </p:cNvSpPr>
          <p:nvPr/>
        </p:nvSpPr>
        <p:spPr>
          <a:xfrm xmlns:a="http://schemas.openxmlformats.org/drawingml/2006/main">
            <a:off x="5238750" y="4552950"/>
            <a:ext cx="219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1" i="0">
                <a:solidFill>
                  <a:srgbClr val="A98432"/>
                </a:solidFill>
              </a:defRPr>
            </a:pPr>
            <a:r>
              <a:rPr sz="1425" b="1" i="0">
                <a:solidFill>
                  <a:srgbClr val="A98432"/>
                </a:solidFill>
              </a:rPr>
              <a:t>RESPONSE</a:t>
            </a:r>
          </a:p>
        </p:txBody>
      </p:sp>
      <p:sp>
        <p:nvSpPr>
          <p:cNvPr id="26" name="">
            <a:extLst xmlns:a="http://schemas.openxmlformats.org/drawingml/2006/main">
              <a:ext uri="{FF2B5EF4-FFF2-40B4-BE49-F238E27FC236}">
                <a16:creationId xmlns:a16="http://schemas.microsoft.com/office/drawing/2014/main" id="{599C26AF-00C9-4F61-9804-6B1A5089DF00}"/>
              </a:ext>
            </a:extLst>
          </p:cNvPr>
          <p:cNvSpPr>
            <a:spLocks xmlns:a="http://schemas.openxmlformats.org/drawingml/2006/main" noGrp="1"/>
          </p:cNvSpPr>
          <p:nvPr/>
        </p:nvSpPr>
        <p:spPr>
          <a:xfrm xmlns:a="http://schemas.openxmlformats.org/drawingml/2006/main">
            <a:off x="7620000" y="4552950"/>
            <a:ext cx="3381375"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17202B"/>
                </a:solidFill>
              </a:defRPr>
            </a:pPr>
            <a:r>
              <a:rPr sz="1500" b="0" i="0">
                <a:solidFill>
                  <a:srgbClr val="17202B"/>
                </a:solidFill>
              </a:rPr>
              <a:t>Avoid • reduce • transfer/share • accept • prepare</a:t>
            </a:r>
          </a:p>
        </p:txBody>
      </p:sp>
      <p:sp>
        <p:nvSpPr>
          <p:cNvPr id="27" name="">
            <a:extLst xmlns:a="http://schemas.openxmlformats.org/drawingml/2006/main">
              <a:ext uri="{FF2B5EF4-FFF2-40B4-BE49-F238E27FC236}">
                <a16:creationId xmlns:a16="http://schemas.microsoft.com/office/drawing/2014/main" id="{D7C7B2BF-6E45-4DBE-8BC8-94A70DE16F0C}"/>
              </a:ext>
            </a:extLst>
          </p:cNvPr>
          <p:cNvSpPr>
            <a:spLocks xmlns:a="http://schemas.openxmlformats.org/drawingml/2006/main" noGrp="1"/>
          </p:cNvSpPr>
          <p:nvPr/>
        </p:nvSpPr>
        <p:spPr>
          <a:xfrm xmlns:a="http://schemas.openxmlformats.org/drawingml/2006/main">
            <a:off x="5048250" y="5391150"/>
            <a:ext cx="6191250" cy="64770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sp>
      <p:sp>
        <p:nvSpPr>
          <p:cNvPr id="28" name="">
            <a:extLst xmlns:a="http://schemas.openxmlformats.org/drawingml/2006/main">
              <a:ext uri="{FF2B5EF4-FFF2-40B4-BE49-F238E27FC236}">
                <a16:creationId xmlns:a16="http://schemas.microsoft.com/office/drawing/2014/main" id="{97EA4E1D-C054-4D4E-B95F-B2FF3E43652F}"/>
              </a:ext>
            </a:extLst>
          </p:cNvPr>
          <p:cNvSpPr>
            <a:spLocks xmlns:a="http://schemas.openxmlformats.org/drawingml/2006/main" noGrp="1"/>
          </p:cNvSpPr>
          <p:nvPr/>
        </p:nvSpPr>
        <p:spPr>
          <a:xfrm xmlns:a="http://schemas.openxmlformats.org/drawingml/2006/main">
            <a:off x="5286375" y="5524500"/>
            <a:ext cx="571500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FFFFFF"/>
                </a:solidFill>
              </a:defRPr>
            </a:pPr>
            <a:r>
              <a:rPr sz="1350" b="1" i="0">
                <a:solidFill>
                  <a:srgbClr val="FFFFFF"/>
                </a:solidFill>
              </a:rPr>
              <a:t>A low-probability life-safety scenario can still require a plan. A score never overrides a mandatory threshold.</a:t>
            </a:r>
          </a:p>
        </p:txBody>
      </p:sp>
    </p:spTree>
    <p:extLst>
      <p:ext uri="{BB962C8B-B14F-4D97-AF65-F5344CB8AC3E}">
        <p14:creationId xmlns:p14="http://schemas.microsoft.com/office/powerpoint/2010/main" val="148390733"/>
      </p:ext>
    </p:extLst>
  </p:cSld>
</p:sld>
</file>

<file path=ppt/slides/slide8.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0" name="">
            <a:extLst xmlns:a="http://schemas.openxmlformats.org/drawingml/2006/main">
              <a:ext uri="{FF2B5EF4-FFF2-40B4-BE49-F238E27FC236}">
                <a16:creationId xmlns:a16="http://schemas.microsoft.com/office/drawing/2014/main" id="{212E08B1-C95B-47DB-8CED-1FE39D9A343C}"/>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396A1D87-B0EC-44FE-927C-4610B0EAEC9F}"/>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CRITICAL OPERATIONS &amp; IMPACT</a:t>
            </a:r>
          </a:p>
        </p:txBody>
      </p:sp>
      <p:pic>
        <p:nvPicPr>
          <p:cNvPr id="22" name=""/>
          <p:cNvPicPr>
            <a:picLocks xmlns:a="http://schemas.openxmlformats.org/drawingml/2006/main" noChangeAspect="1"/>
          </p:cNvPicPr>
          <p:nvPr/>
        </p:nvPicPr>
        <p:blipFill>
          <a:blip xmlns:r="http://schemas.openxmlformats.org/officeDocument/2006/relationships" xmlns:a="http://schemas.openxmlformats.org/drawingml/2006/main" r:embed="Raf7a45a516e0461a"/>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6B140C26-28A1-44E1-8429-CD94B13CBCE0}"/>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11ABEAFC-20B9-4705-8E17-3CAB4FE56EAE}"/>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08</a:t>
            </a:r>
          </a:p>
        </p:txBody>
      </p:sp>
      <p:sp>
        <p:nvSpPr>
          <p:cNvPr id="6" name="">
            <a:extLst xmlns:a="http://schemas.openxmlformats.org/drawingml/2006/main">
              <a:ext uri="{FF2B5EF4-FFF2-40B4-BE49-F238E27FC236}">
                <a16:creationId xmlns:a16="http://schemas.microsoft.com/office/drawing/2014/main" id="{4CF52EEE-DC12-42D0-B63D-2627C1E812E7}"/>
              </a:ext>
            </a:extLst>
          </p:cNvPr>
          <p:cNvSpPr>
            <a:spLocks xmlns:a="http://schemas.openxmlformats.org/drawingml/2006/main" noGrp="1"/>
          </p:cNvSpPr>
          <p:nvPr/>
        </p:nvSpPr>
        <p:spPr>
          <a:xfrm xmlns:a="http://schemas.openxmlformats.org/drawingml/2006/main">
            <a:off x="685800" y="609600"/>
            <a:ext cx="1082040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1" i="0">
                <a:solidFill>
                  <a:srgbClr val="13233B"/>
                </a:solidFill>
              </a:defRPr>
            </a:pPr>
            <a:r>
              <a:rPr sz="2175" b="1" i="0">
                <a:solidFill>
                  <a:srgbClr val="13233B"/>
                </a:solidFill>
              </a:rPr>
              <a:t>Restore outcomes that protect life and lawful operation before full capacity</a:t>
            </a:r>
          </a:p>
        </p:txBody>
      </p:sp>
      <p:sp>
        <p:nvSpPr>
          <p:cNvPr id="7" name="">
            <a:extLst xmlns:a="http://schemas.openxmlformats.org/drawingml/2006/main">
              <a:ext uri="{FF2B5EF4-FFF2-40B4-BE49-F238E27FC236}">
                <a16:creationId xmlns:a16="http://schemas.microsoft.com/office/drawing/2014/main" id="{3F27F584-08D9-43F4-930D-898C24B18857}"/>
              </a:ext>
            </a:extLst>
          </p:cNvPr>
          <p:cNvSpPr>
            <a:spLocks xmlns:a="http://schemas.openxmlformats.org/drawingml/2006/main" noGrp="1"/>
          </p:cNvSpPr>
          <p:nvPr/>
        </p:nvSpPr>
        <p:spPr>
          <a:xfrm xmlns:a="http://schemas.openxmlformats.org/drawingml/2006/main">
            <a:off x="685800" y="12954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27" name=""/>
          <p:cNvPicPr>
            <a:picLocks xmlns:a="http://schemas.openxmlformats.org/drawingml/2006/main" noChangeAspect="1"/>
          </p:cNvPicPr>
          <p:nvPr/>
        </p:nvPicPr>
        <p:blipFill>
          <a:blip xmlns:r="http://schemas.openxmlformats.org/officeDocument/2006/relationships" xmlns:a="http://schemas.openxmlformats.org/drawingml/2006/main" r:embed="Rf2c58349b04848cc"/>
          <a:stretch xmlns:a="http://schemas.openxmlformats.org/drawingml/2006/main"/>
        </p:blipFill>
        <p:spPr>
          <a:xfrm xmlns:a="http://schemas.openxmlformats.org/drawingml/2006/main">
            <a:off x="835169"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FACACB25-7EED-4483-B8E9-CF869E7828D0}"/>
              </a:ext>
            </a:extLst>
          </p:cNvPr>
          <p:cNvSpPr>
            <a:spLocks xmlns:a="http://schemas.openxmlformats.org/drawingml/2006/main" noGrp="1"/>
          </p:cNvSpPr>
          <p:nvPr/>
        </p:nvSpPr>
        <p:spPr>
          <a:xfrm xmlns:a="http://schemas.openxmlformats.org/drawingml/2006/main">
            <a:off x="5000625" y="1524000"/>
            <a:ext cx="6191250" cy="1047750"/>
          </a:xfrm>
          <a:prstGeom xmlns:a="http://schemas.openxmlformats.org/drawingml/2006/main" prst="roundRect">
            <a:avLst>
              <a:gd name="adj" fmla="val 10909"/>
            </a:avLst>
          </a:prstGeom>
          <a:solidFill xmlns:a="http://schemas.openxmlformats.org/drawingml/2006/main">
            <a:srgbClr val="F6F0E3"/>
          </a:solidFill>
          <a:ln xmlns:a="http://schemas.openxmlformats.org/drawingml/2006/main" w="9525">
            <a:solidFill>
              <a:srgbClr val="C9A44D"/>
            </a:solidFill>
            <a:prstDash val="solid"/>
          </a:ln>
        </p:spPr>
      </p:sp>
      <p:sp>
        <p:nvSpPr>
          <p:cNvPr id="10" name="">
            <a:extLst xmlns:a="http://schemas.openxmlformats.org/drawingml/2006/main">
              <a:ext uri="{FF2B5EF4-FFF2-40B4-BE49-F238E27FC236}">
                <a16:creationId xmlns:a16="http://schemas.microsoft.com/office/drawing/2014/main" id="{786DC2DD-966E-498E-A0A4-E99E188E3CD8}"/>
              </a:ext>
            </a:extLst>
          </p:cNvPr>
          <p:cNvSpPr>
            <a:spLocks xmlns:a="http://schemas.openxmlformats.org/drawingml/2006/main" noGrp="1"/>
          </p:cNvSpPr>
          <p:nvPr/>
        </p:nvSpPr>
        <p:spPr>
          <a:xfrm xmlns:a="http://schemas.openxmlformats.org/drawingml/2006/main">
            <a:off x="5219700" y="1695450"/>
            <a:ext cx="2476500" cy="495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13233B"/>
                </a:solidFill>
              </a:defRPr>
            </a:pPr>
            <a:r>
              <a:rPr sz="1350" b="1" i="0">
                <a:solidFill>
                  <a:srgbClr val="13233B"/>
                </a:solidFill>
              </a:rPr>
              <a:t>MAXIMUM TOLERABLE DOWNTIME</a:t>
            </a:r>
          </a:p>
        </p:txBody>
      </p:sp>
      <p:sp>
        <p:nvSpPr>
          <p:cNvPr id="11" name="">
            <a:extLst xmlns:a="http://schemas.openxmlformats.org/drawingml/2006/main">
              <a:ext uri="{FF2B5EF4-FFF2-40B4-BE49-F238E27FC236}">
                <a16:creationId xmlns:a16="http://schemas.microsoft.com/office/drawing/2014/main" id="{353B557C-DC8A-4C7D-B4BB-2885B76B7760}"/>
              </a:ext>
            </a:extLst>
          </p:cNvPr>
          <p:cNvSpPr>
            <a:spLocks xmlns:a="http://schemas.openxmlformats.org/drawingml/2006/main" noGrp="1"/>
          </p:cNvSpPr>
          <p:nvPr/>
        </p:nvSpPr>
        <p:spPr>
          <a:xfrm xmlns:a="http://schemas.openxmlformats.org/drawingml/2006/main">
            <a:off x="7905750" y="1695450"/>
            <a:ext cx="30480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0" i="0">
                <a:solidFill>
                  <a:srgbClr val="17202B"/>
                </a:solidFill>
              </a:defRPr>
            </a:pPr>
            <a:r>
              <a:rPr sz="1425" b="0" i="0">
                <a:solidFill>
                  <a:srgbClr val="17202B"/>
                </a:solidFill>
              </a:rPr>
              <a:t>Longest disruption before impact becomes unacceptable</a:t>
            </a:r>
          </a:p>
        </p:txBody>
      </p:sp>
      <p:sp>
        <p:nvSpPr>
          <p:cNvPr id="12" name="">
            <a:extLst xmlns:a="http://schemas.openxmlformats.org/drawingml/2006/main">
              <a:ext uri="{FF2B5EF4-FFF2-40B4-BE49-F238E27FC236}">
                <a16:creationId xmlns:a16="http://schemas.microsoft.com/office/drawing/2014/main" id="{5D2EE688-96EA-4410-BA66-68C9F6F4CE32}"/>
              </a:ext>
            </a:extLst>
          </p:cNvPr>
          <p:cNvSpPr>
            <a:spLocks xmlns:a="http://schemas.openxmlformats.org/drawingml/2006/main" noGrp="1"/>
          </p:cNvSpPr>
          <p:nvPr/>
        </p:nvSpPr>
        <p:spPr>
          <a:xfrm xmlns:a="http://schemas.openxmlformats.org/drawingml/2006/main">
            <a:off x="5000625" y="2809875"/>
            <a:ext cx="6191250" cy="1047750"/>
          </a:xfrm>
          <a:prstGeom xmlns:a="http://schemas.openxmlformats.org/drawingml/2006/main" prst="roundRect">
            <a:avLst>
              <a:gd name="adj" fmla="val 10909"/>
            </a:avLst>
          </a:prstGeom>
          <a:solidFill xmlns:a="http://schemas.openxmlformats.org/drawingml/2006/main">
            <a:srgbClr val="F6F0E3"/>
          </a:solidFill>
          <a:ln xmlns:a="http://schemas.openxmlformats.org/drawingml/2006/main" w="9525">
            <a:solidFill>
              <a:srgbClr val="C9A44D"/>
            </a:solidFill>
            <a:prstDash val="solid"/>
          </a:ln>
        </p:spPr>
      </p:sp>
      <p:sp>
        <p:nvSpPr>
          <p:cNvPr id="13" name="">
            <a:extLst xmlns:a="http://schemas.openxmlformats.org/drawingml/2006/main">
              <a:ext uri="{FF2B5EF4-FFF2-40B4-BE49-F238E27FC236}">
                <a16:creationId xmlns:a16="http://schemas.microsoft.com/office/drawing/2014/main" id="{DEFE1BD8-E9EA-463C-9E10-DD3361694793}"/>
              </a:ext>
            </a:extLst>
          </p:cNvPr>
          <p:cNvSpPr>
            <a:spLocks xmlns:a="http://schemas.openxmlformats.org/drawingml/2006/main" noGrp="1"/>
          </p:cNvSpPr>
          <p:nvPr/>
        </p:nvSpPr>
        <p:spPr>
          <a:xfrm xmlns:a="http://schemas.openxmlformats.org/drawingml/2006/main">
            <a:off x="5219700" y="2981325"/>
            <a:ext cx="2476500" cy="495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13233B"/>
                </a:solidFill>
              </a:defRPr>
            </a:pPr>
            <a:r>
              <a:rPr sz="1350" b="1" i="0">
                <a:solidFill>
                  <a:srgbClr val="13233B"/>
                </a:solidFill>
              </a:rPr>
              <a:t>RECOVERY TIME OBJECTIVE</a:t>
            </a:r>
          </a:p>
        </p:txBody>
      </p:sp>
      <p:sp>
        <p:nvSpPr>
          <p:cNvPr id="14" name="">
            <a:extLst xmlns:a="http://schemas.openxmlformats.org/drawingml/2006/main">
              <a:ext uri="{FF2B5EF4-FFF2-40B4-BE49-F238E27FC236}">
                <a16:creationId xmlns:a16="http://schemas.microsoft.com/office/drawing/2014/main" id="{E5CDB8C8-691F-4EED-85FC-E79161E0D95E}"/>
              </a:ext>
            </a:extLst>
          </p:cNvPr>
          <p:cNvSpPr>
            <a:spLocks xmlns:a="http://schemas.openxmlformats.org/drawingml/2006/main" noGrp="1"/>
          </p:cNvSpPr>
          <p:nvPr/>
        </p:nvSpPr>
        <p:spPr>
          <a:xfrm xmlns:a="http://schemas.openxmlformats.org/drawingml/2006/main">
            <a:off x="7905750" y="2981325"/>
            <a:ext cx="30480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0" i="0">
                <a:solidFill>
                  <a:srgbClr val="17202B"/>
                </a:solidFill>
              </a:defRPr>
            </a:pPr>
            <a:r>
              <a:rPr sz="1425" b="0" i="0">
                <a:solidFill>
                  <a:srgbClr val="17202B"/>
                </a:solidFill>
              </a:rPr>
              <a:t>Target time to restore the function or service</a:t>
            </a:r>
          </a:p>
        </p:txBody>
      </p:sp>
      <p:sp>
        <p:nvSpPr>
          <p:cNvPr id="15" name="">
            <a:extLst xmlns:a="http://schemas.openxmlformats.org/drawingml/2006/main">
              <a:ext uri="{FF2B5EF4-FFF2-40B4-BE49-F238E27FC236}">
                <a16:creationId xmlns:a16="http://schemas.microsoft.com/office/drawing/2014/main" id="{3BE87445-DEF8-4763-B76E-A2245084409D}"/>
              </a:ext>
            </a:extLst>
          </p:cNvPr>
          <p:cNvSpPr>
            <a:spLocks xmlns:a="http://schemas.openxmlformats.org/drawingml/2006/main" noGrp="1"/>
          </p:cNvSpPr>
          <p:nvPr/>
        </p:nvSpPr>
        <p:spPr>
          <a:xfrm xmlns:a="http://schemas.openxmlformats.org/drawingml/2006/main">
            <a:off x="5000625" y="4095750"/>
            <a:ext cx="6191250" cy="1047750"/>
          </a:xfrm>
          <a:prstGeom xmlns:a="http://schemas.openxmlformats.org/drawingml/2006/main" prst="roundRect">
            <a:avLst>
              <a:gd name="adj" fmla="val 10909"/>
            </a:avLst>
          </a:prstGeom>
          <a:solidFill xmlns:a="http://schemas.openxmlformats.org/drawingml/2006/main">
            <a:srgbClr val="F6F0E3"/>
          </a:solidFill>
          <a:ln xmlns:a="http://schemas.openxmlformats.org/drawingml/2006/main" w="9525">
            <a:solidFill>
              <a:srgbClr val="C9A44D"/>
            </a:solidFill>
            <a:prstDash val="solid"/>
          </a:ln>
        </p:spPr>
      </p:sp>
      <p:sp>
        <p:nvSpPr>
          <p:cNvPr id="16" name="">
            <a:extLst xmlns:a="http://schemas.openxmlformats.org/drawingml/2006/main">
              <a:ext uri="{FF2B5EF4-FFF2-40B4-BE49-F238E27FC236}">
                <a16:creationId xmlns:a16="http://schemas.microsoft.com/office/drawing/2014/main" id="{97F7AD86-5CF3-4267-ABF8-A50AF6C969CC}"/>
              </a:ext>
            </a:extLst>
          </p:cNvPr>
          <p:cNvSpPr>
            <a:spLocks xmlns:a="http://schemas.openxmlformats.org/drawingml/2006/main" noGrp="1"/>
          </p:cNvSpPr>
          <p:nvPr/>
        </p:nvSpPr>
        <p:spPr>
          <a:xfrm xmlns:a="http://schemas.openxmlformats.org/drawingml/2006/main">
            <a:off x="5219700" y="4267200"/>
            <a:ext cx="2476500" cy="495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13233B"/>
                </a:solidFill>
              </a:defRPr>
            </a:pPr>
            <a:r>
              <a:rPr sz="1350" b="1" i="0">
                <a:solidFill>
                  <a:srgbClr val="13233B"/>
                </a:solidFill>
              </a:rPr>
              <a:t>RECOVERY POINT OBJECTIVE</a:t>
            </a:r>
          </a:p>
        </p:txBody>
      </p:sp>
      <p:sp>
        <p:nvSpPr>
          <p:cNvPr id="17" name="">
            <a:extLst xmlns:a="http://schemas.openxmlformats.org/drawingml/2006/main">
              <a:ext uri="{FF2B5EF4-FFF2-40B4-BE49-F238E27FC236}">
                <a16:creationId xmlns:a16="http://schemas.microsoft.com/office/drawing/2014/main" id="{75151E1E-82A1-4BC8-9BE5-7BDB68F0C214}"/>
              </a:ext>
            </a:extLst>
          </p:cNvPr>
          <p:cNvSpPr>
            <a:spLocks xmlns:a="http://schemas.openxmlformats.org/drawingml/2006/main" noGrp="1"/>
          </p:cNvSpPr>
          <p:nvPr/>
        </p:nvSpPr>
        <p:spPr>
          <a:xfrm xmlns:a="http://schemas.openxmlformats.org/drawingml/2006/main">
            <a:off x="7905750" y="4267200"/>
            <a:ext cx="30480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425" b="0" i="0">
                <a:solidFill>
                  <a:srgbClr val="17202B"/>
                </a:solidFill>
              </a:defRPr>
            </a:pPr>
            <a:r>
              <a:rPr sz="1425" b="0" i="0">
                <a:solidFill>
                  <a:srgbClr val="17202B"/>
                </a:solidFill>
              </a:rPr>
              <a:t>Maximum tolerable data-loss period for a system or record</a:t>
            </a:r>
          </a:p>
        </p:txBody>
      </p:sp>
      <p:sp>
        <p:nvSpPr>
          <p:cNvPr id="18" name="">
            <a:extLst xmlns:a="http://schemas.openxmlformats.org/drawingml/2006/main">
              <a:ext uri="{FF2B5EF4-FFF2-40B4-BE49-F238E27FC236}">
                <a16:creationId xmlns:a16="http://schemas.microsoft.com/office/drawing/2014/main" id="{2A7BE74C-D9E9-43EC-BA8E-20DC0BB0C528}"/>
              </a:ext>
            </a:extLst>
          </p:cNvPr>
          <p:cNvSpPr>
            <a:spLocks xmlns:a="http://schemas.openxmlformats.org/drawingml/2006/main" noGrp="1"/>
          </p:cNvSpPr>
          <p:nvPr/>
        </p:nvSpPr>
        <p:spPr>
          <a:xfrm xmlns:a="http://schemas.openxmlformats.org/drawingml/2006/main">
            <a:off x="5000625" y="5543550"/>
            <a:ext cx="6191250" cy="495300"/>
          </a:xfrm>
          <a:prstGeom xmlns:a="http://schemas.openxmlformats.org/drawingml/2006/main" prst="rect">
            <a:avLst/>
          </a:prstGeom>
          <a:solidFill xmlns:a="http://schemas.openxmlformats.org/drawingml/2006/main">
            <a:srgbClr val="13233B"/>
          </a:solidFill>
          <a:ln xmlns:a="http://schemas.openxmlformats.org/drawingml/2006/main" w="0">
            <a:noFill/>
            <a:prstDash val="solid"/>
          </a:ln>
        </p:spPr>
      </p:sp>
      <p:sp>
        <p:nvSpPr>
          <p:cNvPr id="19" name="">
            <a:extLst xmlns:a="http://schemas.openxmlformats.org/drawingml/2006/main">
              <a:ext uri="{FF2B5EF4-FFF2-40B4-BE49-F238E27FC236}">
                <a16:creationId xmlns:a16="http://schemas.microsoft.com/office/drawing/2014/main" id="{1B3A7E4C-605E-4EB5-BBC2-D249227E49F0}"/>
              </a:ext>
            </a:extLst>
          </p:cNvPr>
          <p:cNvSpPr>
            <a:spLocks xmlns:a="http://schemas.openxmlformats.org/drawingml/2006/main" noGrp="1"/>
          </p:cNvSpPr>
          <p:nvPr/>
        </p:nvSpPr>
        <p:spPr>
          <a:xfrm xmlns:a="http://schemas.openxmlformats.org/drawingml/2006/main">
            <a:off x="5238750" y="5657850"/>
            <a:ext cx="57150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FFFFFF"/>
                </a:solidFill>
              </a:defRPr>
            </a:pPr>
            <a:r>
              <a:rPr sz="1350" b="1" i="0">
                <a:solidFill>
                  <a:srgbClr val="FFFFFF"/>
                </a:solidFill>
              </a:rPr>
              <a:t>Targets guide planning. They are not service guarantees and must be tested.</a:t>
            </a:r>
          </a:p>
        </p:txBody>
      </p:sp>
    </p:spTree>
    <p:extLst>
      <p:ext uri="{BB962C8B-B14F-4D97-AF65-F5344CB8AC3E}">
        <p14:creationId xmlns:p14="http://schemas.microsoft.com/office/powerpoint/2010/main" val="361011096"/>
      </p:ext>
    </p:extLst>
  </p:cSld>
</p:sld>
</file>

<file path=ppt/slides/slide9.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25" name="">
            <a:extLst xmlns:a="http://schemas.openxmlformats.org/drawingml/2006/main">
              <a:ext uri="{FF2B5EF4-FFF2-40B4-BE49-F238E27FC236}">
                <a16:creationId xmlns:a16="http://schemas.microsoft.com/office/drawing/2014/main" id="{CBA2992F-B428-4FDE-8BF1-CE0F815B69B6}"/>
              </a:ext>
            </a:extLst>
          </p:cNvPr>
          <p:cNvSpPr>
            <a:spLocks xmlns:a="http://schemas.openxmlformats.org/drawingml/2006/main" noGrp="1"/>
          </p:cNvSpPr>
          <p:nvPr/>
        </p:nvSpPr>
        <p:spPr>
          <a:xfrm xmlns:a="http://schemas.openxmlformats.org/drawingml/2006/main">
            <a:off x="0" y="0"/>
            <a:ext cx="12192000" cy="762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FD0C717C-14B0-4400-85FE-1F20D6C581C5}"/>
              </a:ext>
            </a:extLst>
          </p:cNvPr>
          <p:cNvSpPr>
            <a:spLocks xmlns:a="http://schemas.openxmlformats.org/drawingml/2006/main" noGrp="1"/>
          </p:cNvSpPr>
          <p:nvPr/>
        </p:nvSpPr>
        <p:spPr>
          <a:xfrm xmlns:a="http://schemas.openxmlformats.org/drawingml/2006/main">
            <a:off x="685800" y="266700"/>
            <a:ext cx="6191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75" b="1" i="0">
                <a:solidFill>
                  <a:srgbClr val="A98432"/>
                </a:solidFill>
              </a:defRPr>
            </a:pPr>
            <a:r>
              <a:rPr sz="975" b="1" i="0">
                <a:solidFill>
                  <a:srgbClr val="A98432"/>
                </a:solidFill>
              </a:rPr>
              <a:t>DEPENDENCIES &amp; SINGLE POINTS</a:t>
            </a:r>
          </a:p>
        </p:txBody>
      </p:sp>
      <p:pic>
        <p:nvPicPr>
          <p:cNvPr id="27" name=""/>
          <p:cNvPicPr>
            <a:picLocks xmlns:a="http://schemas.openxmlformats.org/drawingml/2006/main" noChangeAspect="1"/>
          </p:cNvPicPr>
          <p:nvPr/>
        </p:nvPicPr>
        <p:blipFill>
          <a:blip xmlns:r="http://schemas.openxmlformats.org/officeDocument/2006/relationships" xmlns:a="http://schemas.openxmlformats.org/drawingml/2006/main" r:embed="R1f5ad7328b684e07"/>
          <a:stretch xmlns:a="http://schemas.openxmlformats.org/drawingml/2006/main"/>
        </p:blipFill>
        <p:spPr>
          <a:xfrm xmlns:a="http://schemas.openxmlformats.org/drawingml/2006/main">
            <a:off x="685800" y="6305550"/>
            <a:ext cx="323850" cy="323850"/>
          </a:xfrm>
          <a:prstGeom xmlns:a="http://schemas.openxmlformats.org/drawingml/2006/main" prst="rect">
            <a:avLst/>
          </a:prstGeom>
        </p:spPr>
      </p:pic>
      <p:sp>
        <p:nvSpPr>
          <p:cNvPr id="4" name="">
            <a:extLst xmlns:a="http://schemas.openxmlformats.org/drawingml/2006/main">
              <a:ext uri="{FF2B5EF4-FFF2-40B4-BE49-F238E27FC236}">
                <a16:creationId xmlns:a16="http://schemas.microsoft.com/office/drawing/2014/main" id="{5CDC7A95-0EEF-423C-9BB1-F1150F00EC71}"/>
              </a:ext>
            </a:extLst>
          </p:cNvPr>
          <p:cNvSpPr>
            <a:spLocks xmlns:a="http://schemas.openxmlformats.org/drawingml/2006/main" noGrp="1"/>
          </p:cNvSpPr>
          <p:nvPr/>
        </p:nvSpPr>
        <p:spPr>
          <a:xfrm xmlns:a="http://schemas.openxmlformats.org/drawingml/2006/main">
            <a:off x="1085850" y="6381750"/>
            <a:ext cx="2476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825" b="1" i="0">
                <a:solidFill>
                  <a:srgbClr val="13233B"/>
                </a:solidFill>
              </a:defRPr>
            </a:pPr>
            <a:r>
              <a:rPr sz="825" b="1" i="0">
                <a:solidFill>
                  <a:srgbClr val="13233B"/>
                </a:solidFill>
              </a:rPr>
              <a:t>THE GRAVITY SYSTEM</a:t>
            </a:r>
          </a:p>
        </p:txBody>
      </p:sp>
      <p:sp>
        <p:nvSpPr>
          <p:cNvPr id="5" name="">
            <a:extLst xmlns:a="http://schemas.openxmlformats.org/drawingml/2006/main">
              <a:ext uri="{FF2B5EF4-FFF2-40B4-BE49-F238E27FC236}">
                <a16:creationId xmlns:a16="http://schemas.microsoft.com/office/drawing/2014/main" id="{B71E8D1D-9163-4C8A-B8EA-C5CF41397CD2}"/>
              </a:ext>
            </a:extLst>
          </p:cNvPr>
          <p:cNvSpPr>
            <a:spLocks xmlns:a="http://schemas.openxmlformats.org/drawingml/2006/main" noGrp="1"/>
          </p:cNvSpPr>
          <p:nvPr/>
        </p:nvSpPr>
        <p:spPr>
          <a:xfrm xmlns:a="http://schemas.openxmlformats.org/drawingml/2006/main">
            <a:off x="10858500" y="6381750"/>
            <a:ext cx="6477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5707D"/>
                </a:solidFill>
              </a:defRPr>
            </a:pPr>
            <a:r>
              <a:rPr sz="900" b="1" i="0">
                <a:solidFill>
                  <a:srgbClr val="65707D"/>
                </a:solidFill>
              </a:rPr>
              <a:t>09</a:t>
            </a:r>
          </a:p>
        </p:txBody>
      </p:sp>
      <p:sp>
        <p:nvSpPr>
          <p:cNvPr id="6" name="">
            <a:extLst xmlns:a="http://schemas.openxmlformats.org/drawingml/2006/main">
              <a:ext uri="{FF2B5EF4-FFF2-40B4-BE49-F238E27FC236}">
                <a16:creationId xmlns:a16="http://schemas.microsoft.com/office/drawing/2014/main" id="{818FE546-0400-42E1-852B-E712069CCD03}"/>
              </a:ext>
            </a:extLst>
          </p:cNvPr>
          <p:cNvSpPr>
            <a:spLocks xmlns:a="http://schemas.openxmlformats.org/drawingml/2006/main" noGrp="1"/>
          </p:cNvSpPr>
          <p:nvPr/>
        </p:nvSpPr>
        <p:spPr>
          <a:xfrm xmlns:a="http://schemas.openxmlformats.org/drawingml/2006/main">
            <a:off x="685800" y="609600"/>
            <a:ext cx="1082040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625" b="1" i="0">
                <a:solidFill>
                  <a:srgbClr val="13233B"/>
                </a:solidFill>
              </a:defRPr>
            </a:pPr>
            <a:r>
              <a:rPr sz="2625" b="1" i="0">
                <a:solidFill>
                  <a:srgbClr val="13233B"/>
                </a:solidFill>
              </a:rPr>
              <a:t>A backup that shares the same failure is not independent</a:t>
            </a:r>
          </a:p>
        </p:txBody>
      </p:sp>
      <p:sp>
        <p:nvSpPr>
          <p:cNvPr id="7" name="">
            <a:extLst xmlns:a="http://schemas.openxmlformats.org/drawingml/2006/main">
              <a:ext uri="{FF2B5EF4-FFF2-40B4-BE49-F238E27FC236}">
                <a16:creationId xmlns:a16="http://schemas.microsoft.com/office/drawing/2014/main" id="{E3366727-E64B-4C35-8DBB-438A1FFDB025}"/>
              </a:ext>
            </a:extLst>
          </p:cNvPr>
          <p:cNvSpPr>
            <a:spLocks xmlns:a="http://schemas.openxmlformats.org/drawingml/2006/main" noGrp="1"/>
          </p:cNvSpPr>
          <p:nvPr/>
        </p:nvSpPr>
        <p:spPr>
          <a:xfrm xmlns:a="http://schemas.openxmlformats.org/drawingml/2006/main">
            <a:off x="685800" y="1219200"/>
            <a:ext cx="1809750" cy="38100"/>
          </a:xfrm>
          <a:prstGeom xmlns:a="http://schemas.openxmlformats.org/drawingml/2006/main" prst="rect">
            <a:avLst/>
          </a:prstGeom>
          <a:solidFill xmlns:a="http://schemas.openxmlformats.org/drawingml/2006/main">
            <a:srgbClr val="C9A44D"/>
          </a:solidFill>
          <a:ln xmlns:a="http://schemas.openxmlformats.org/drawingml/2006/main" w="0">
            <a:noFill/>
            <a:prstDash val="solid"/>
          </a:ln>
        </p:spPr>
      </p:sp>
      <p:pic>
        <p:nvPicPr>
          <p:cNvPr id="32" name=""/>
          <p:cNvPicPr>
            <a:picLocks xmlns:a="http://schemas.openxmlformats.org/drawingml/2006/main" noChangeAspect="1"/>
          </p:cNvPicPr>
          <p:nvPr/>
        </p:nvPicPr>
        <p:blipFill>
          <a:blip xmlns:r="http://schemas.openxmlformats.org/officeDocument/2006/relationships" xmlns:a="http://schemas.openxmlformats.org/drawingml/2006/main" r:embed="R7e236c7162a94d62"/>
          <a:stretch xmlns:a="http://schemas.openxmlformats.org/drawingml/2006/main"/>
        </p:blipFill>
        <p:spPr>
          <a:xfrm xmlns:a="http://schemas.openxmlformats.org/drawingml/2006/main">
            <a:off x="811357" y="1409700"/>
            <a:ext cx="3606511" cy="4667250"/>
          </a:xfrm>
          <a:prstGeom xmlns:a="http://schemas.openxmlformats.org/drawingml/2006/main" prst="rect">
            <a:avLst/>
          </a:prstGeom>
        </p:spPr>
      </p:pic>
      <p:sp>
        <p:nvSpPr>
          <p:cNvPr id="9" name="">
            <a:extLst xmlns:a="http://schemas.openxmlformats.org/drawingml/2006/main">
              <a:ext uri="{FF2B5EF4-FFF2-40B4-BE49-F238E27FC236}">
                <a16:creationId xmlns:a16="http://schemas.microsoft.com/office/drawing/2014/main" id="{9FB0BAA1-974C-467C-B406-ACCE3D0DAF96}"/>
              </a:ext>
            </a:extLst>
          </p:cNvPr>
          <p:cNvSpPr>
            <a:spLocks xmlns:a="http://schemas.openxmlformats.org/drawingml/2006/main" noGrp="1"/>
          </p:cNvSpPr>
          <p:nvPr/>
        </p:nvSpPr>
        <p:spPr>
          <a:xfrm xmlns:a="http://schemas.openxmlformats.org/drawingml/2006/main">
            <a:off x="5048250" y="1485900"/>
            <a:ext cx="2952750" cy="400050"/>
          </a:xfrm>
          <a:prstGeom xmlns:a="http://schemas.openxmlformats.org/drawingml/2006/main" prst="roundRect">
            <a:avLst>
              <a:gd name="adj" fmla="val 47619"/>
            </a:avLst>
          </a:prstGeom>
          <a:solidFill xmlns:a="http://schemas.openxmlformats.org/drawingml/2006/main">
            <a:srgbClr val="203A5F"/>
          </a:solidFill>
          <a:ln xmlns:a="http://schemas.openxmlformats.org/drawingml/2006/main" w="9525">
            <a:solidFill>
              <a:srgbClr val="203A5F"/>
            </a:solidFill>
            <a:prstDash val="solid"/>
          </a:ln>
        </p:spPr>
      </p:sp>
      <p:sp>
        <p:nvSpPr>
          <p:cNvPr id="10" name="">
            <a:extLst xmlns:a="http://schemas.openxmlformats.org/drawingml/2006/main">
              <a:ext uri="{FF2B5EF4-FFF2-40B4-BE49-F238E27FC236}">
                <a16:creationId xmlns:a16="http://schemas.microsoft.com/office/drawing/2014/main" id="{C3A90577-6069-47B6-96C5-9AC9C9D26C5C}"/>
              </a:ext>
            </a:extLst>
          </p:cNvPr>
          <p:cNvSpPr>
            <a:spLocks xmlns:a="http://schemas.openxmlformats.org/drawingml/2006/main" noGrp="1"/>
          </p:cNvSpPr>
          <p:nvPr/>
        </p:nvSpPr>
        <p:spPr>
          <a:xfrm xmlns:a="http://schemas.openxmlformats.org/drawingml/2006/main">
            <a:off x="5143500" y="1562100"/>
            <a:ext cx="2762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People &amp; authority</a:t>
            </a:r>
          </a:p>
        </p:txBody>
      </p:sp>
      <p:sp>
        <p:nvSpPr>
          <p:cNvPr id="11" name="">
            <a:extLst xmlns:a="http://schemas.openxmlformats.org/drawingml/2006/main">
              <a:ext uri="{FF2B5EF4-FFF2-40B4-BE49-F238E27FC236}">
                <a16:creationId xmlns:a16="http://schemas.microsoft.com/office/drawing/2014/main" id="{45ED3A8B-5EAF-4BC7-B257-113752D6468A}"/>
              </a:ext>
            </a:extLst>
          </p:cNvPr>
          <p:cNvSpPr>
            <a:spLocks xmlns:a="http://schemas.openxmlformats.org/drawingml/2006/main" noGrp="1"/>
          </p:cNvSpPr>
          <p:nvPr/>
        </p:nvSpPr>
        <p:spPr>
          <a:xfrm xmlns:a="http://schemas.openxmlformats.org/drawingml/2006/main">
            <a:off x="5048250" y="2038350"/>
            <a:ext cx="2952750" cy="400050"/>
          </a:xfrm>
          <a:prstGeom xmlns:a="http://schemas.openxmlformats.org/drawingml/2006/main" prst="roundRect">
            <a:avLst>
              <a:gd name="adj" fmla="val 47619"/>
            </a:avLst>
          </a:prstGeom>
          <a:solidFill xmlns:a="http://schemas.openxmlformats.org/drawingml/2006/main">
            <a:srgbClr val="203A5F"/>
          </a:solidFill>
          <a:ln xmlns:a="http://schemas.openxmlformats.org/drawingml/2006/main" w="9525">
            <a:solidFill>
              <a:srgbClr val="203A5F"/>
            </a:solidFill>
            <a:prstDash val="solid"/>
          </a:ln>
        </p:spPr>
      </p:sp>
      <p:sp>
        <p:nvSpPr>
          <p:cNvPr id="12" name="">
            <a:extLst xmlns:a="http://schemas.openxmlformats.org/drawingml/2006/main">
              <a:ext uri="{FF2B5EF4-FFF2-40B4-BE49-F238E27FC236}">
                <a16:creationId xmlns:a16="http://schemas.microsoft.com/office/drawing/2014/main" id="{60F28CED-E0AE-443C-B2B2-372ECFE747E1}"/>
              </a:ext>
            </a:extLst>
          </p:cNvPr>
          <p:cNvSpPr>
            <a:spLocks xmlns:a="http://schemas.openxmlformats.org/drawingml/2006/main" noGrp="1"/>
          </p:cNvSpPr>
          <p:nvPr/>
        </p:nvSpPr>
        <p:spPr>
          <a:xfrm xmlns:a="http://schemas.openxmlformats.org/drawingml/2006/main">
            <a:off x="5143500" y="2114550"/>
            <a:ext cx="2762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Facility &amp; equipment</a:t>
            </a:r>
          </a:p>
        </p:txBody>
      </p:sp>
      <p:sp>
        <p:nvSpPr>
          <p:cNvPr id="13" name="">
            <a:extLst xmlns:a="http://schemas.openxmlformats.org/drawingml/2006/main">
              <a:ext uri="{FF2B5EF4-FFF2-40B4-BE49-F238E27FC236}">
                <a16:creationId xmlns:a16="http://schemas.microsoft.com/office/drawing/2014/main" id="{00CB3ABA-F4AC-4C8F-87C7-EADDF1B86380}"/>
              </a:ext>
            </a:extLst>
          </p:cNvPr>
          <p:cNvSpPr>
            <a:spLocks xmlns:a="http://schemas.openxmlformats.org/drawingml/2006/main" noGrp="1"/>
          </p:cNvSpPr>
          <p:nvPr/>
        </p:nvSpPr>
        <p:spPr>
          <a:xfrm xmlns:a="http://schemas.openxmlformats.org/drawingml/2006/main">
            <a:off x="5048250" y="2590800"/>
            <a:ext cx="2952750" cy="400050"/>
          </a:xfrm>
          <a:prstGeom xmlns:a="http://schemas.openxmlformats.org/drawingml/2006/main" prst="roundRect">
            <a:avLst>
              <a:gd name="adj" fmla="val 47619"/>
            </a:avLst>
          </a:prstGeom>
          <a:solidFill xmlns:a="http://schemas.openxmlformats.org/drawingml/2006/main">
            <a:srgbClr val="4E789B"/>
          </a:solidFill>
          <a:ln xmlns:a="http://schemas.openxmlformats.org/drawingml/2006/main" w="9525">
            <a:solidFill>
              <a:srgbClr val="4E789B"/>
            </a:solidFill>
            <a:prstDash val="solid"/>
          </a:ln>
        </p:spPr>
      </p:sp>
      <p:sp>
        <p:nvSpPr>
          <p:cNvPr id="14" name="">
            <a:extLst xmlns:a="http://schemas.openxmlformats.org/drawingml/2006/main">
              <a:ext uri="{FF2B5EF4-FFF2-40B4-BE49-F238E27FC236}">
                <a16:creationId xmlns:a16="http://schemas.microsoft.com/office/drawing/2014/main" id="{3CF535E0-607E-4481-BEA3-16376E058F62}"/>
              </a:ext>
            </a:extLst>
          </p:cNvPr>
          <p:cNvSpPr>
            <a:spLocks xmlns:a="http://schemas.openxmlformats.org/drawingml/2006/main" noGrp="1"/>
          </p:cNvSpPr>
          <p:nvPr/>
        </p:nvSpPr>
        <p:spPr>
          <a:xfrm xmlns:a="http://schemas.openxmlformats.org/drawingml/2006/main">
            <a:off x="5143500" y="2667000"/>
            <a:ext cx="2762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Power • gas • water • telecom</a:t>
            </a:r>
          </a:p>
        </p:txBody>
      </p:sp>
      <p:sp>
        <p:nvSpPr>
          <p:cNvPr id="15" name="">
            <a:extLst xmlns:a="http://schemas.openxmlformats.org/drawingml/2006/main">
              <a:ext uri="{FF2B5EF4-FFF2-40B4-BE49-F238E27FC236}">
                <a16:creationId xmlns:a16="http://schemas.microsoft.com/office/drawing/2014/main" id="{58AE2D39-B36B-4584-9A70-01612621322C}"/>
              </a:ext>
            </a:extLst>
          </p:cNvPr>
          <p:cNvSpPr>
            <a:spLocks xmlns:a="http://schemas.openxmlformats.org/drawingml/2006/main" noGrp="1"/>
          </p:cNvSpPr>
          <p:nvPr/>
        </p:nvSpPr>
        <p:spPr>
          <a:xfrm xmlns:a="http://schemas.openxmlformats.org/drawingml/2006/main">
            <a:off x="5048250" y="3143250"/>
            <a:ext cx="2952750" cy="400050"/>
          </a:xfrm>
          <a:prstGeom xmlns:a="http://schemas.openxmlformats.org/drawingml/2006/main" prst="roundRect">
            <a:avLst>
              <a:gd name="adj" fmla="val 47619"/>
            </a:avLst>
          </a:prstGeom>
          <a:solidFill xmlns:a="http://schemas.openxmlformats.org/drawingml/2006/main">
            <a:srgbClr val="4E789B"/>
          </a:solidFill>
          <a:ln xmlns:a="http://schemas.openxmlformats.org/drawingml/2006/main" w="9525">
            <a:solidFill>
              <a:srgbClr val="4E789B"/>
            </a:solidFill>
            <a:prstDash val="solid"/>
          </a:ln>
        </p:spPr>
      </p:sp>
      <p:sp>
        <p:nvSpPr>
          <p:cNvPr id="16" name="">
            <a:extLst xmlns:a="http://schemas.openxmlformats.org/drawingml/2006/main">
              <a:ext uri="{FF2B5EF4-FFF2-40B4-BE49-F238E27FC236}">
                <a16:creationId xmlns:a16="http://schemas.microsoft.com/office/drawing/2014/main" id="{2BD3CEEB-0C62-45BB-B87A-24F9C4AB13A7}"/>
              </a:ext>
            </a:extLst>
          </p:cNvPr>
          <p:cNvSpPr>
            <a:spLocks xmlns:a="http://schemas.openxmlformats.org/drawingml/2006/main" noGrp="1"/>
          </p:cNvSpPr>
          <p:nvPr/>
        </p:nvSpPr>
        <p:spPr>
          <a:xfrm xmlns:a="http://schemas.openxmlformats.org/drawingml/2006/main">
            <a:off x="5143500" y="3219450"/>
            <a:ext cx="2762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Technology • payment • data</a:t>
            </a:r>
          </a:p>
        </p:txBody>
      </p:sp>
      <p:sp>
        <p:nvSpPr>
          <p:cNvPr id="17" name="">
            <a:extLst xmlns:a="http://schemas.openxmlformats.org/drawingml/2006/main">
              <a:ext uri="{FF2B5EF4-FFF2-40B4-BE49-F238E27FC236}">
                <a16:creationId xmlns:a16="http://schemas.microsoft.com/office/drawing/2014/main" id="{3EE17553-A3DA-4C30-AA2D-AFF6A868B989}"/>
              </a:ext>
            </a:extLst>
          </p:cNvPr>
          <p:cNvSpPr>
            <a:spLocks xmlns:a="http://schemas.openxmlformats.org/drawingml/2006/main" noGrp="1"/>
          </p:cNvSpPr>
          <p:nvPr/>
        </p:nvSpPr>
        <p:spPr>
          <a:xfrm xmlns:a="http://schemas.openxmlformats.org/drawingml/2006/main">
            <a:off x="5048250" y="3695700"/>
            <a:ext cx="2952750" cy="400050"/>
          </a:xfrm>
          <a:prstGeom xmlns:a="http://schemas.openxmlformats.org/drawingml/2006/main" prst="roundRect">
            <a:avLst>
              <a:gd name="adj" fmla="val 47619"/>
            </a:avLst>
          </a:prstGeom>
          <a:solidFill xmlns:a="http://schemas.openxmlformats.org/drawingml/2006/main">
            <a:srgbClr val="A98432"/>
          </a:solidFill>
          <a:ln xmlns:a="http://schemas.openxmlformats.org/drawingml/2006/main" w="9525">
            <a:solidFill>
              <a:srgbClr val="A98432"/>
            </a:solidFill>
            <a:prstDash val="solid"/>
          </a:ln>
        </p:spPr>
      </p:sp>
      <p:sp>
        <p:nvSpPr>
          <p:cNvPr id="18" name="">
            <a:extLst xmlns:a="http://schemas.openxmlformats.org/drawingml/2006/main">
              <a:ext uri="{FF2B5EF4-FFF2-40B4-BE49-F238E27FC236}">
                <a16:creationId xmlns:a16="http://schemas.microsoft.com/office/drawing/2014/main" id="{C9C133F6-4D97-41AA-8649-A447850B3E4B}"/>
              </a:ext>
            </a:extLst>
          </p:cNvPr>
          <p:cNvSpPr>
            <a:spLocks xmlns:a="http://schemas.openxmlformats.org/drawingml/2006/main" noGrp="1"/>
          </p:cNvSpPr>
          <p:nvPr/>
        </p:nvSpPr>
        <p:spPr>
          <a:xfrm xmlns:a="http://schemas.openxmlformats.org/drawingml/2006/main">
            <a:off x="5143500" y="3771900"/>
            <a:ext cx="2762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Food • suppliers • repair • waste</a:t>
            </a:r>
          </a:p>
        </p:txBody>
      </p:sp>
      <p:sp>
        <p:nvSpPr>
          <p:cNvPr id="19" name="">
            <a:extLst xmlns:a="http://schemas.openxmlformats.org/drawingml/2006/main">
              <a:ext uri="{FF2B5EF4-FFF2-40B4-BE49-F238E27FC236}">
                <a16:creationId xmlns:a16="http://schemas.microsoft.com/office/drawing/2014/main" id="{6AE178F9-9E6B-4A2B-A219-C23815E089FD}"/>
              </a:ext>
            </a:extLst>
          </p:cNvPr>
          <p:cNvSpPr>
            <a:spLocks xmlns:a="http://schemas.openxmlformats.org/drawingml/2006/main" noGrp="1"/>
          </p:cNvSpPr>
          <p:nvPr/>
        </p:nvSpPr>
        <p:spPr>
          <a:xfrm xmlns:a="http://schemas.openxmlformats.org/drawingml/2006/main">
            <a:off x="5048250" y="4248150"/>
            <a:ext cx="2952750" cy="400050"/>
          </a:xfrm>
          <a:prstGeom xmlns:a="http://schemas.openxmlformats.org/drawingml/2006/main" prst="roundRect">
            <a:avLst>
              <a:gd name="adj" fmla="val 47619"/>
            </a:avLst>
          </a:prstGeom>
          <a:solidFill xmlns:a="http://schemas.openxmlformats.org/drawingml/2006/main">
            <a:srgbClr val="A98432"/>
          </a:solidFill>
          <a:ln xmlns:a="http://schemas.openxmlformats.org/drawingml/2006/main" w="9525">
            <a:solidFill>
              <a:srgbClr val="A98432"/>
            </a:solidFill>
            <a:prstDash val="solid"/>
          </a:ln>
        </p:spPr>
      </p:sp>
      <p:sp>
        <p:nvSpPr>
          <p:cNvPr id="20" name="">
            <a:extLst xmlns:a="http://schemas.openxmlformats.org/drawingml/2006/main">
              <a:ext uri="{FF2B5EF4-FFF2-40B4-BE49-F238E27FC236}">
                <a16:creationId xmlns:a16="http://schemas.microsoft.com/office/drawing/2014/main" id="{A9699EAB-F192-491E-9AEC-06F50C2E2756}"/>
              </a:ext>
            </a:extLst>
          </p:cNvPr>
          <p:cNvSpPr>
            <a:spLocks xmlns:a="http://schemas.openxmlformats.org/drawingml/2006/main" noGrp="1"/>
          </p:cNvSpPr>
          <p:nvPr/>
        </p:nvSpPr>
        <p:spPr>
          <a:xfrm xmlns:a="http://schemas.openxmlformats.org/drawingml/2006/main">
            <a:off x="5143500" y="4324350"/>
            <a:ext cx="276225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125" b="1" i="0">
                <a:solidFill>
                  <a:srgbClr val="FFFFFF"/>
                </a:solidFill>
              </a:defRPr>
            </a:pPr>
            <a:r>
              <a:rPr sz="1125" b="1" i="0">
                <a:solidFill>
                  <a:srgbClr val="FFFFFF"/>
                </a:solidFill>
              </a:rPr>
              <a:t>Records • access • contracts</a:t>
            </a:r>
          </a:p>
        </p:txBody>
      </p:sp>
      <p:sp>
        <p:nvSpPr>
          <p:cNvPr id="21" name="">
            <a:extLst xmlns:a="http://schemas.openxmlformats.org/drawingml/2006/main">
              <a:ext uri="{FF2B5EF4-FFF2-40B4-BE49-F238E27FC236}">
                <a16:creationId xmlns:a16="http://schemas.microsoft.com/office/drawing/2014/main" id="{727FCE44-416B-4523-96BC-DC607F8B6859}"/>
              </a:ext>
            </a:extLst>
          </p:cNvPr>
          <p:cNvSpPr>
            <a:spLocks xmlns:a="http://schemas.openxmlformats.org/drawingml/2006/main" noGrp="1"/>
          </p:cNvSpPr>
          <p:nvPr/>
        </p:nvSpPr>
        <p:spPr>
          <a:xfrm xmlns:a="http://schemas.openxmlformats.org/drawingml/2006/main">
            <a:off x="8524875" y="1524000"/>
            <a:ext cx="2476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575" b="1" i="0">
                <a:solidFill>
                  <a:srgbClr val="9A4A3C"/>
                </a:solidFill>
              </a:defRPr>
            </a:pPr>
            <a:r>
              <a:rPr sz="1575" b="1" i="0">
                <a:solidFill>
                  <a:srgbClr val="9A4A3C"/>
                </a:solidFill>
              </a:rPr>
              <a:t>SINGLE-POINT TEST</a:t>
            </a:r>
          </a:p>
        </p:txBody>
      </p:sp>
      <p:sp>
        <p:nvSpPr>
          <p:cNvPr id="22" name="">
            <a:extLst xmlns:a="http://schemas.openxmlformats.org/drawingml/2006/main">
              <a:ext uri="{FF2B5EF4-FFF2-40B4-BE49-F238E27FC236}">
                <a16:creationId xmlns:a16="http://schemas.microsoft.com/office/drawing/2014/main" id="{124D5BF6-733D-4D48-9D69-7F3A0A1DAA45}"/>
              </a:ext>
            </a:extLst>
          </p:cNvPr>
          <p:cNvSpPr>
            <a:spLocks xmlns:a="http://schemas.openxmlformats.org/drawingml/2006/main" noGrp="1"/>
          </p:cNvSpPr>
          <p:nvPr/>
        </p:nvSpPr>
        <p:spPr>
          <a:xfrm xmlns:a="http://schemas.openxmlformats.org/drawingml/2006/main">
            <a:off x="8334375" y="2076450"/>
            <a:ext cx="2857500" cy="26193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17202B"/>
                </a:solidFill>
              </a:defRPr>
            </a:pPr>
            <a:r>
              <a:rPr sz="1350" b="0" i="0">
                <a:solidFill>
                  <a:srgbClr val="17202B"/>
                </a:solidFill>
              </a:rPr>
              <a:t>• Only one person or owner</a:t>
            </a:r>
          </a:p>
          <a:p xmlns:a="http://schemas.openxmlformats.org/drawingml/2006/main">
            <a:pPr algn="l">
              <a:defRPr sz="1350" b="0" i="0">
                <a:solidFill>
                  <a:srgbClr val="17202B"/>
                </a:solidFill>
              </a:defRPr>
            </a:pPr>
            <a:r>
              <a:rPr sz="1350" b="0" i="0">
                <a:solidFill>
                  <a:srgbClr val="17202B"/>
                </a:solidFill>
              </a:rPr>
              <a:t>• Only one supplier or route</a:t>
            </a:r>
          </a:p>
          <a:p xmlns:a="http://schemas.openxmlformats.org/drawingml/2006/main">
            <a:pPr algn="l">
              <a:defRPr sz="1350" b="0" i="0">
                <a:solidFill>
                  <a:srgbClr val="17202B"/>
                </a:solidFill>
              </a:defRPr>
            </a:pPr>
            <a:r>
              <a:rPr sz="1350" b="0" i="0">
                <a:solidFill>
                  <a:srgbClr val="17202B"/>
                </a:solidFill>
              </a:rPr>
              <a:t>• Only one system, file, login owner, circuit, or channel</a:t>
            </a:r>
          </a:p>
          <a:p xmlns:a="http://schemas.openxmlformats.org/drawingml/2006/main">
            <a:pPr algn="l">
              <a:defRPr sz="1350" b="0" i="0">
                <a:solidFill>
                  <a:srgbClr val="17202B"/>
                </a:solidFill>
              </a:defRPr>
            </a:pPr>
            <a:r>
              <a:rPr sz="1350" b="0" i="0">
                <a:solidFill>
                  <a:srgbClr val="17202B"/>
                </a:solidFill>
              </a:rPr>
              <a:t>• Workaround is untrained or too small</a:t>
            </a:r>
          </a:p>
          <a:p xmlns:a="http://schemas.openxmlformats.org/drawingml/2006/main">
            <a:pPr algn="l">
              <a:defRPr sz="1350" b="0" i="0">
                <a:solidFill>
                  <a:srgbClr val="17202B"/>
                </a:solidFill>
              </a:defRPr>
            </a:pPr>
            <a:r>
              <a:rPr sz="1350" b="0" i="0">
                <a:solidFill>
                  <a:srgbClr val="17202B"/>
                </a:solidFill>
              </a:rPr>
              <a:t>• Backup depends on the same building, network, vendor, or person</a:t>
            </a:r>
          </a:p>
        </p:txBody>
      </p:sp>
      <p:sp>
        <p:nvSpPr>
          <p:cNvPr id="23" name="">
            <a:extLst xmlns:a="http://schemas.openxmlformats.org/drawingml/2006/main">
              <a:ext uri="{FF2B5EF4-FFF2-40B4-BE49-F238E27FC236}">
                <a16:creationId xmlns:a16="http://schemas.microsoft.com/office/drawing/2014/main" id="{AF43AF77-C576-4EF6-91AA-B14E71943FB0}"/>
              </a:ext>
            </a:extLst>
          </p:cNvPr>
          <p:cNvSpPr>
            <a:spLocks xmlns:a="http://schemas.openxmlformats.org/drawingml/2006/main" noGrp="1"/>
          </p:cNvSpPr>
          <p:nvPr/>
        </p:nvSpPr>
        <p:spPr>
          <a:xfrm xmlns:a="http://schemas.openxmlformats.org/drawingml/2006/main">
            <a:off x="5048250" y="5238750"/>
            <a:ext cx="6000750" cy="800100"/>
          </a:xfrm>
          <a:prstGeom xmlns:a="http://schemas.openxmlformats.org/drawingml/2006/main" prst="rect">
            <a:avLst/>
          </a:prstGeom>
          <a:solidFill xmlns:a="http://schemas.openxmlformats.org/drawingml/2006/main">
            <a:srgbClr val="F6F0E3"/>
          </a:solidFill>
          <a:ln xmlns:a="http://schemas.openxmlformats.org/drawingml/2006/main" w="9525">
            <a:solidFill>
              <a:srgbClr val="C9A44D"/>
            </a:solidFill>
            <a:prstDash val="solid"/>
          </a:ln>
        </p:spPr>
      </p:sp>
      <p:sp>
        <p:nvSpPr>
          <p:cNvPr id="24" name="">
            <a:extLst xmlns:a="http://schemas.openxmlformats.org/drawingml/2006/main">
              <a:ext uri="{FF2B5EF4-FFF2-40B4-BE49-F238E27FC236}">
                <a16:creationId xmlns:a16="http://schemas.microsoft.com/office/drawing/2014/main" id="{9B789B6B-7742-44C4-9CD0-BAE5CDAD9F19}"/>
              </a:ext>
            </a:extLst>
          </p:cNvPr>
          <p:cNvSpPr>
            <a:spLocks xmlns:a="http://schemas.openxmlformats.org/drawingml/2006/main" noGrp="1"/>
          </p:cNvSpPr>
          <p:nvPr/>
        </p:nvSpPr>
        <p:spPr>
          <a:xfrm xmlns:a="http://schemas.openxmlformats.org/drawingml/2006/main">
            <a:off x="5286375" y="5391150"/>
            <a:ext cx="5524500" cy="495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defRPr sz="1350" b="1" i="0">
                <a:solidFill>
                  <a:srgbClr val="13233B"/>
                </a:solidFill>
              </a:defRPr>
            </a:pPr>
            <a:r>
              <a:rPr sz="1350" b="1" i="0">
                <a:solidFill>
                  <a:srgbClr val="13233B"/>
                </a:solidFill>
              </a:rPr>
              <a:t>Remove • create independent redundancy • build a safe workaround • shorten recovery • accept through authority</a:t>
            </a:r>
          </a:p>
        </p:txBody>
      </p:sp>
    </p:spTree>
    <p:extLst>
      <p:ext uri="{BB962C8B-B14F-4D97-AF65-F5344CB8AC3E}">
        <p14:creationId xmlns:p14="http://schemas.microsoft.com/office/powerpoint/2010/main" val="1638167545"/>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2026-08-10T07:05:09.0800000Z</dcterms:created>
  <dcterms:modified xsi:type="dcterms:W3CDTF">2026-08-10T07:05:09.0800000Z</dcterms:modified>
</coreProperties>
</file>