
<file path=[Content_Types].xml><?xml version="1.0" encoding="utf-8"?>
<Types xmlns="http://schemas.openxmlformats.org/package/2006/content-types">
  <Default Extension="xml" ContentType="application/vnd.openxmlformats-package.core-properties+xml"/>
  <Default Extension="png" ContentType="image/png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2.xml" ContentType="application/vnd.openxmlformats-officedocument.presentationml.notesSlide+xml"/>
  <Override PartName="/ppt/slides/slide13.xml" ContentType="application/vnd.openxmlformats-officedocument.presentationml.slide+xml"/>
  <Override PartName="/ppt/notesSlides/notesSlide13.xml" ContentType="application/vnd.openxmlformats-officedocument.presentationml.notesSlide+xml"/>
  <Override PartName="/ppt/slides/slide14.xml" ContentType="application/vnd.openxmlformats-officedocument.presentationml.slide+xml"/>
  <Override PartName="/ppt/notesSlides/notesSlide14.xml" ContentType="application/vnd.openxmlformats-officedocument.presentationml.notesSlide+xml"/>
  <Override PartName="/ppt/slides/slide15.xml" ContentType="application/vnd.openxmlformats-officedocument.presentationml.slide+xml"/>
  <Override PartName="/ppt/notesSlides/notesSlide15.xml" ContentType="application/vnd.openxmlformats-officedocument.presentationml.notesSlide+xml"/>
  <Override PartName="/ppt/slides/slide16.xml" ContentType="application/vnd.openxmlformats-officedocument.presentationml.slide+xml"/>
  <Override PartName="/ppt/notesSlides/notesSlide16.xml" ContentType="application/vnd.openxmlformats-officedocument.presentationml.notesSlide+xml"/>
  <Override PartName="/ppt/slides/slide17.xml" ContentType="application/vnd.openxmlformats-officedocument.presentationml.slide+xml"/>
  <Override PartName="/ppt/notesSlides/notesSlide17.xml" ContentType="application/vnd.openxmlformats-officedocument.presentationml.notesSlide+xml"/>
  <Override PartName="/ppt/slides/slide18.xml" ContentType="application/vnd.openxmlformats-officedocument.presentationml.slide+xml"/>
  <Override PartName="/ppt/notesSlides/notesSlide18.xml" ContentType="application/vnd.openxmlformats-officedocument.presentationml.notesSlide+xml"/>
  <Override PartName="/ppt/slides/slide19.xml" ContentType="application/vnd.openxmlformats-officedocument.presentationml.slide+xml"/>
  <Override PartName="/ppt/notesSlides/notesSlide19.xml" ContentType="application/vnd.openxmlformats-officedocument.presentationml.notesSlide+xml"/>
  <Override PartName="/ppt/slides/slide20.xml" ContentType="application/vnd.openxmlformats-officedocument.presentationml.slide+xml"/>
  <Override PartName="/ppt/notesSlides/notesSlide20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a9117c5ad8514d0f" /><Relationship Type="http://schemas.openxmlformats.org/officeDocument/2006/relationships/extended-properties" Target="/docProps/app.xml" Id="R2cf30a67dc864829" /><Relationship Type="http://schemas.openxmlformats.org/officeDocument/2006/relationships/officeDocument" Target="/ppt/presentation.xml" Id="Rc4116eb95e4e455b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bcd5e7e3a0d845b3"/>
  </p:sldMasterIdLst>
  <p:notesMasterIdLst>
    <p:notesMasterId xmlns:r="http://schemas.openxmlformats.org/officeDocument/2006/relationships" r:id="R1656bd133adf4495"/>
  </p:notesMasterIdLst>
  <p:sldIdLst>
    <p:sldId xmlns:r="http://schemas.openxmlformats.org/officeDocument/2006/relationships" id="256" r:id="R5d87f95e4443421e"/>
    <p:sldId xmlns:r="http://schemas.openxmlformats.org/officeDocument/2006/relationships" id="257" r:id="R196098a999b64d04"/>
    <p:sldId xmlns:r="http://schemas.openxmlformats.org/officeDocument/2006/relationships" id="258" r:id="R4425817081b84cb9"/>
    <p:sldId xmlns:r="http://schemas.openxmlformats.org/officeDocument/2006/relationships" id="259" r:id="R1daa9d33d0854ac4"/>
    <p:sldId xmlns:r="http://schemas.openxmlformats.org/officeDocument/2006/relationships" id="260" r:id="R272f2fb89e3a442c"/>
    <p:sldId xmlns:r="http://schemas.openxmlformats.org/officeDocument/2006/relationships" id="261" r:id="R64a197acdb8447c8"/>
    <p:sldId xmlns:r="http://schemas.openxmlformats.org/officeDocument/2006/relationships" id="262" r:id="Ra6d70d5ebcfb4d82"/>
    <p:sldId xmlns:r="http://schemas.openxmlformats.org/officeDocument/2006/relationships" id="263" r:id="R8da86d2fbe934bb7"/>
    <p:sldId xmlns:r="http://schemas.openxmlformats.org/officeDocument/2006/relationships" id="264" r:id="R34d9ebb8adc84d49"/>
    <p:sldId xmlns:r="http://schemas.openxmlformats.org/officeDocument/2006/relationships" id="265" r:id="Rbafeebd7477f4c2d"/>
    <p:sldId xmlns:r="http://schemas.openxmlformats.org/officeDocument/2006/relationships" id="266" r:id="R17650c2e77404b28"/>
    <p:sldId xmlns:r="http://schemas.openxmlformats.org/officeDocument/2006/relationships" id="267" r:id="Re45727b052e94c6e"/>
    <p:sldId xmlns:r="http://schemas.openxmlformats.org/officeDocument/2006/relationships" id="268" r:id="R60fcdecb741846c6"/>
    <p:sldId xmlns:r="http://schemas.openxmlformats.org/officeDocument/2006/relationships" id="269" r:id="R9017933c2bdd4c58"/>
    <p:sldId xmlns:r="http://schemas.openxmlformats.org/officeDocument/2006/relationships" id="270" r:id="Rc60c3a2578cc4dba"/>
    <p:sldId xmlns:r="http://schemas.openxmlformats.org/officeDocument/2006/relationships" id="271" r:id="R9334fcb0bd484d6c"/>
    <p:sldId xmlns:r="http://schemas.openxmlformats.org/officeDocument/2006/relationships" id="272" r:id="R32126f6c971e4989"/>
    <p:sldId xmlns:r="http://schemas.openxmlformats.org/officeDocument/2006/relationships" id="273" r:id="R45dc632692744266"/>
    <p:sldId xmlns:r="http://schemas.openxmlformats.org/officeDocument/2006/relationships" id="274" r:id="R8678cea41ecb4f91"/>
    <p:sldId xmlns:r="http://schemas.openxmlformats.org/officeDocument/2006/relationships" id="275" r:id="R5e2bc7e6f89b4e7f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e05d10193a4d4d48" /><Relationship Type="http://schemas.openxmlformats.org/officeDocument/2006/relationships/slideMaster" Target="/ppt/slideMasters/slideMaster1.xml" Id="Rbcd5e7e3a0d845b3" /><Relationship Type="http://schemas.openxmlformats.org/officeDocument/2006/relationships/notesMaster" Target="/ppt/notesMasters/notesMaster1.xml" Id="R1656bd133adf4495" /><Relationship Type="http://schemas.openxmlformats.org/officeDocument/2006/relationships/presProps" Target="/ppt/presProps.xml" Id="Rac6443b22c71410e" /><Relationship Type="http://schemas.openxmlformats.org/officeDocument/2006/relationships/tableStyles" Target="/ppt/tableStyles.xml" Id="R9c15916f9742435e" /><Relationship Type="http://schemas.openxmlformats.org/officeDocument/2006/relationships/slide" Target="/ppt/slides/slide1.xml" Id="R5d87f95e4443421e" /><Relationship Type="http://schemas.openxmlformats.org/officeDocument/2006/relationships/slide" Target="/ppt/slides/slide2.xml" Id="R196098a999b64d04" /><Relationship Type="http://schemas.openxmlformats.org/officeDocument/2006/relationships/slide" Target="/ppt/slides/slide3.xml" Id="R4425817081b84cb9" /><Relationship Type="http://schemas.openxmlformats.org/officeDocument/2006/relationships/slide" Target="/ppt/slides/slide4.xml" Id="R1daa9d33d0854ac4" /><Relationship Type="http://schemas.openxmlformats.org/officeDocument/2006/relationships/slide" Target="/ppt/slides/slide5.xml" Id="R272f2fb89e3a442c" /><Relationship Type="http://schemas.openxmlformats.org/officeDocument/2006/relationships/slide" Target="/ppt/slides/slide6.xml" Id="R64a197acdb8447c8" /><Relationship Type="http://schemas.openxmlformats.org/officeDocument/2006/relationships/slide" Target="/ppt/slides/slide7.xml" Id="Ra6d70d5ebcfb4d82" /><Relationship Type="http://schemas.openxmlformats.org/officeDocument/2006/relationships/slide" Target="/ppt/slides/slide8.xml" Id="R8da86d2fbe934bb7" /><Relationship Type="http://schemas.openxmlformats.org/officeDocument/2006/relationships/slide" Target="/ppt/slides/slide9.xml" Id="R34d9ebb8adc84d49" /><Relationship Type="http://schemas.openxmlformats.org/officeDocument/2006/relationships/slide" Target="/ppt/slides/slide10.xml" Id="Rbafeebd7477f4c2d" /><Relationship Type="http://schemas.openxmlformats.org/officeDocument/2006/relationships/slide" Target="/ppt/slides/slide11.xml" Id="R17650c2e77404b28" /><Relationship Type="http://schemas.openxmlformats.org/officeDocument/2006/relationships/slide" Target="/ppt/slides/slide12.xml" Id="Re45727b052e94c6e" /><Relationship Type="http://schemas.openxmlformats.org/officeDocument/2006/relationships/slide" Target="/ppt/slides/slide13.xml" Id="R60fcdecb741846c6" /><Relationship Type="http://schemas.openxmlformats.org/officeDocument/2006/relationships/slide" Target="/ppt/slides/slide14.xml" Id="R9017933c2bdd4c58" /><Relationship Type="http://schemas.openxmlformats.org/officeDocument/2006/relationships/slide" Target="/ppt/slides/slide15.xml" Id="Rc60c3a2578cc4dba" /><Relationship Type="http://schemas.openxmlformats.org/officeDocument/2006/relationships/slide" Target="/ppt/slides/slide16.xml" Id="R9334fcb0bd484d6c" /><Relationship Type="http://schemas.openxmlformats.org/officeDocument/2006/relationships/slide" Target="/ppt/slides/slide17.xml" Id="R32126f6c971e4989" /><Relationship Type="http://schemas.openxmlformats.org/officeDocument/2006/relationships/slide" Target="/ppt/slides/slide18.xml" Id="R45dc632692744266" /><Relationship Type="http://schemas.openxmlformats.org/officeDocument/2006/relationships/slide" Target="/ppt/slides/slide19.xml" Id="R8678cea41ecb4f91" /><Relationship Type="http://schemas.openxmlformats.org/officeDocument/2006/relationships/slide" Target="/ppt/slides/slide20.xml" Id="R5e2bc7e6f89b4e7f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5273d08cd9eb4967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4730c10f17aa4fb9" /><Relationship Type="http://schemas.openxmlformats.org/officeDocument/2006/relationships/notesMaster" Target="/ppt/notesMasters/notesMaster1.xml" Id="Rf8d098bab91f42ae" /></Relationships>
</file>

<file path=ppt/notesSlides/_rels/notesSlide10.xml.rels>&#65279;<?xml version="1.0" encoding="utf-8"?><Relationships xmlns="http://schemas.openxmlformats.org/package/2006/relationships"><Relationship Type="http://schemas.openxmlformats.org/officeDocument/2006/relationships/slide" Target="/ppt/slides/slide10.xml" Id="R71b8baa085f34d7e" /><Relationship Type="http://schemas.openxmlformats.org/officeDocument/2006/relationships/notesMaster" Target="/ppt/notesMasters/notesMaster1.xml" Id="R658a461a58854365" /></Relationships>
</file>

<file path=ppt/notesSlides/_rels/notesSlide11.xml.rels>&#65279;<?xml version="1.0" encoding="utf-8"?><Relationships xmlns="http://schemas.openxmlformats.org/package/2006/relationships"><Relationship Type="http://schemas.openxmlformats.org/officeDocument/2006/relationships/slide" Target="/ppt/slides/slide11.xml" Id="R2d373d4dce11429e" /><Relationship Type="http://schemas.openxmlformats.org/officeDocument/2006/relationships/notesMaster" Target="/ppt/notesMasters/notesMaster1.xml" Id="R29a3df718c114fc7" /></Relationships>
</file>

<file path=ppt/notesSlides/_rels/notesSlide12.xml.rels>&#65279;<?xml version="1.0" encoding="utf-8"?><Relationships xmlns="http://schemas.openxmlformats.org/package/2006/relationships"><Relationship Type="http://schemas.openxmlformats.org/officeDocument/2006/relationships/slide" Target="/ppt/slides/slide12.xml" Id="R0e29e80a1f174360" /><Relationship Type="http://schemas.openxmlformats.org/officeDocument/2006/relationships/notesMaster" Target="/ppt/notesMasters/notesMaster1.xml" Id="R46cef15f0e7449bc" /></Relationships>
</file>

<file path=ppt/notesSlides/_rels/notesSlide13.xml.rels>&#65279;<?xml version="1.0" encoding="utf-8"?><Relationships xmlns="http://schemas.openxmlformats.org/package/2006/relationships"><Relationship Type="http://schemas.openxmlformats.org/officeDocument/2006/relationships/slide" Target="/ppt/slides/slide13.xml" Id="R7aef6c9d01c14696" /><Relationship Type="http://schemas.openxmlformats.org/officeDocument/2006/relationships/notesMaster" Target="/ppt/notesMasters/notesMaster1.xml" Id="R224620969bb64035" /></Relationships>
</file>

<file path=ppt/notesSlides/_rels/notesSlide14.xml.rels>&#65279;<?xml version="1.0" encoding="utf-8"?><Relationships xmlns="http://schemas.openxmlformats.org/package/2006/relationships"><Relationship Type="http://schemas.openxmlformats.org/officeDocument/2006/relationships/slide" Target="/ppt/slides/slide14.xml" Id="R4d923264aab14989" /><Relationship Type="http://schemas.openxmlformats.org/officeDocument/2006/relationships/notesMaster" Target="/ppt/notesMasters/notesMaster1.xml" Id="Rc97507b27c5c4924" /></Relationships>
</file>

<file path=ppt/notesSlides/_rels/notesSlide15.xml.rels>&#65279;<?xml version="1.0" encoding="utf-8"?><Relationships xmlns="http://schemas.openxmlformats.org/package/2006/relationships"><Relationship Type="http://schemas.openxmlformats.org/officeDocument/2006/relationships/slide" Target="/ppt/slides/slide15.xml" Id="R338318dec0264772" /><Relationship Type="http://schemas.openxmlformats.org/officeDocument/2006/relationships/notesMaster" Target="/ppt/notesMasters/notesMaster1.xml" Id="R319c2a782e89497c" /></Relationships>
</file>

<file path=ppt/notesSlides/_rels/notesSlide16.xml.rels>&#65279;<?xml version="1.0" encoding="utf-8"?><Relationships xmlns="http://schemas.openxmlformats.org/package/2006/relationships"><Relationship Type="http://schemas.openxmlformats.org/officeDocument/2006/relationships/slide" Target="/ppt/slides/slide16.xml" Id="R5ba24777bd534735" /><Relationship Type="http://schemas.openxmlformats.org/officeDocument/2006/relationships/notesMaster" Target="/ppt/notesMasters/notesMaster1.xml" Id="R13c6e259d05d4cb8" /></Relationships>
</file>

<file path=ppt/notesSlides/_rels/notesSlide17.xml.rels>&#65279;<?xml version="1.0" encoding="utf-8"?><Relationships xmlns="http://schemas.openxmlformats.org/package/2006/relationships"><Relationship Type="http://schemas.openxmlformats.org/officeDocument/2006/relationships/slide" Target="/ppt/slides/slide17.xml" Id="R4267918f42d34980" /><Relationship Type="http://schemas.openxmlformats.org/officeDocument/2006/relationships/notesMaster" Target="/ppt/notesMasters/notesMaster1.xml" Id="R56a7b70ccc7a4a38" /></Relationships>
</file>

<file path=ppt/notesSlides/_rels/notesSlide18.xml.rels>&#65279;<?xml version="1.0" encoding="utf-8"?><Relationships xmlns="http://schemas.openxmlformats.org/package/2006/relationships"><Relationship Type="http://schemas.openxmlformats.org/officeDocument/2006/relationships/slide" Target="/ppt/slides/slide18.xml" Id="R76699a45133f4ac5" /><Relationship Type="http://schemas.openxmlformats.org/officeDocument/2006/relationships/notesMaster" Target="/ppt/notesMasters/notesMaster1.xml" Id="R9dfe0cafe4e24d5f" /></Relationships>
</file>

<file path=ppt/notesSlides/_rels/notesSlide19.xml.rels>&#65279;<?xml version="1.0" encoding="utf-8"?><Relationships xmlns="http://schemas.openxmlformats.org/package/2006/relationships"><Relationship Type="http://schemas.openxmlformats.org/officeDocument/2006/relationships/slide" Target="/ppt/slides/slide19.xml" Id="R2ba3a27aeb58498b" /><Relationship Type="http://schemas.openxmlformats.org/officeDocument/2006/relationships/notesMaster" Target="/ppt/notesMasters/notesMaster1.xml" Id="Rffa2628476b9475f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25276dcf2b984f6a" /><Relationship Type="http://schemas.openxmlformats.org/officeDocument/2006/relationships/notesMaster" Target="/ppt/notesMasters/notesMaster1.xml" Id="R5ef0975796b548b2" /></Relationships>
</file>

<file path=ppt/notesSlides/_rels/notesSlide20.xml.rels>&#65279;<?xml version="1.0" encoding="utf-8"?><Relationships xmlns="http://schemas.openxmlformats.org/package/2006/relationships"><Relationship Type="http://schemas.openxmlformats.org/officeDocument/2006/relationships/slide" Target="/ppt/slides/slide20.xml" Id="R860cb0c5511a4e08" /><Relationship Type="http://schemas.openxmlformats.org/officeDocument/2006/relationships/notesMaster" Target="/ppt/notesMasters/notesMaster1.xml" Id="R40a10cbef8b143f4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eb8781b060a4494e" /><Relationship Type="http://schemas.openxmlformats.org/officeDocument/2006/relationships/notesMaster" Target="/ppt/notesMasters/notesMaster1.xml" Id="R2938466da5f64eb8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044496cd1d9f46e3" /><Relationship Type="http://schemas.openxmlformats.org/officeDocument/2006/relationships/notesMaster" Target="/ppt/notesMasters/notesMaster1.xml" Id="R6f121f0088c64d6c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023aae0dc0594580" /><Relationship Type="http://schemas.openxmlformats.org/officeDocument/2006/relationships/notesMaster" Target="/ppt/notesMasters/notesMaster1.xml" Id="Rffdffcb8466f4f7b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fe7a28027bfc4c6e" /><Relationship Type="http://schemas.openxmlformats.org/officeDocument/2006/relationships/notesMaster" Target="/ppt/notesMasters/notesMaster1.xml" Id="Rd8731045689a464b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bd64bd0846ad4f1c" /><Relationship Type="http://schemas.openxmlformats.org/officeDocument/2006/relationships/notesMaster" Target="/ppt/notesMasters/notesMaster1.xml" Id="Rc4d46a5601c04e4e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c9c859ff7bac4dc0" /><Relationship Type="http://schemas.openxmlformats.org/officeDocument/2006/relationships/notesMaster" Target="/ppt/notesMasters/notesMaster1.xml" Id="R0498da98dea64526" /></Relationships>
</file>

<file path=ppt/notesSlides/_rels/notesSlide9.xml.rels>&#65279;<?xml version="1.0" encoding="utf-8"?><Relationships xmlns="http://schemas.openxmlformats.org/package/2006/relationships"><Relationship Type="http://schemas.openxmlformats.org/officeDocument/2006/relationships/slide" Target="/ppt/slides/slide9.xml" Id="Rdd3da39ce40e4ab8" /><Relationship Type="http://schemas.openxmlformats.org/officeDocument/2006/relationships/notesMaster" Target="/ppt/notesMasters/notesMaster1.xml" Id="Rc5d3eeb7bc2b45ce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The Gravity Guest Relationship &amp; Retention System Manual, Release 1.1.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GRV-R08 Service Recovery Decision Matrix and GRV-R09 Guest Recovery Authorization Guide.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GRV-R10 Recovery Action Record, GRV-R11 Recovery Follow-Up Tracker, and GRV-R12 Repeat Concern Pattern Log.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GRV-R14–GRV-R18 Retention and Reactivation tools.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GRV-R19–GRV-R22 Campaign tools.</a:t>
            </a:r>
          </a:p>
          <a:p xmlns:a="http://schemas.openxmlformats.org/drawingml/2006/main">
            <a:r>
              <a:t>- FTC CAN-SPAM Act: https://www.ftc.gov/business-guidance/resources/can-spam-act-compliance-guide-business</a:t>
            </a:r>
          </a:p>
          <a:p xmlns:a="http://schemas.openxmlformats.org/drawingml/2006/main">
            <a:r>
              <a:t>- FCC Stop Unwanted Robocalls and Texts: https://www.fcc.gov/consumers/guides/stop-unwanted-robocalls-and-texts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GRV-R23 Review Request Log and GRV-R24 Online Review Response &amp; Escalation Log.</a:t>
            </a:r>
          </a:p>
          <a:p xmlns:a="http://schemas.openxmlformats.org/drawingml/2006/main">
            <a:r>
              <a:t>- FTC Soliciting and Paying for Online Reviews: https://www.ftc.gov/business-guidance/resources/soliciting-paying-online-reviews-guide-marketers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GRV-R25–GRV-R27 Events and Leads tools.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GRV-R28 Weekly Guest Relationship Review and GRV-R29 Monthly Guest Retention Scorecard.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The Gravity Guest Relationship &amp; Retention System Digital Control Workbook, Dashboard and Metric Definitions sheets.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The Gravity Guest Relationship &amp; Retention System Manual, 90-Day Implementation Plan.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Gravity Guest Relationship System package manifest and Manual, Document Control.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The Gravity Guest Relationship &amp; Retention System Manual, Sections 1–3.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The Gravity Guest Relationship &amp; Retention System Manual, Release 1.1.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The Gravity Guest Relationship &amp; Retention System Manual, System Architecture and Operating Loop.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GRV-R Tool Index, The Gravity Guest Relationship &amp; Retention System Manual.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The Gravity Guest Relationship &amp; Retention System Manual, Roles and Accountability.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GRV-R01 Guest Contact &amp; Consent Record.</a:t>
            </a:r>
          </a:p>
          <a:p xmlns:a="http://schemas.openxmlformats.org/drawingml/2006/main">
            <a:r>
              <a:t>- FTC Protecting Personal Information: https://www.ftc.gov/business-guidance/resources/protecting-personal-information-guide-business</a:t>
            </a:r>
          </a:p>
          <a:p xmlns:a="http://schemas.openxmlformats.org/drawingml/2006/main">
            <a:r>
              <a:t>- FTC Start with Security: https://www.ftc.gov/business-guidance/resources/start-security-guide-business</a:t>
            </a:r>
          </a:p>
          <a:p xmlns:a="http://schemas.openxmlformats.org/drawingml/2006/main">
            <a:r>
              <a:t>- FCC Stop Unwanted Robocalls and Texts: https://www.fcc.gov/consumers/guides/stop-unwanted-robocalls-and-texts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GRV-R02 Guest Profile &amp; Preference Record and Manual, Recognition Controls.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GRV-R03 Regular Guest Recognition List, GRV-R04 VIP Guest Management Log, and Manual, Recognition Without Intrusion.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GRV-R07–GRV-R12 Service Recovery tools and Manual, Service Recovery Workflow.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872eaf380d714c07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6c129a242ad44ecf" /><Relationship Type="http://schemas.openxmlformats.org/officeDocument/2006/relationships/slideLayout" Target="/ppt/slideLayouts/slideLayout1.xml" Id="R9ff5f1fdce12446b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9ff5f1fdce12446b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b2cee1609904e08" /><Relationship Type="http://schemas.openxmlformats.org/officeDocument/2006/relationships/image" Target="/ppt/media/image.png" Id="Rb39f4a2066b64345" /><Relationship Type="http://schemas.openxmlformats.org/officeDocument/2006/relationships/notesSlide" Target="/ppt/notesSlides/notesSlide1.xml" Id="R14615702ad704a0e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c25ee37638041b2" /><Relationship Type="http://schemas.openxmlformats.org/officeDocument/2006/relationships/image" Target="/ppt/media/image13.png" Id="Rb81e922b563d450c" /><Relationship Type="http://schemas.openxmlformats.org/officeDocument/2006/relationships/notesSlide" Target="/ppt/notesSlides/notesSlide10.xml" Id="R26a9181db56b4c96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181f9a9a1854aef" /><Relationship Type="http://schemas.openxmlformats.org/officeDocument/2006/relationships/image" Target="/ppt/media/image14.png" Id="R7592dd8169ee4456" /><Relationship Type="http://schemas.openxmlformats.org/officeDocument/2006/relationships/notesSlide" Target="/ppt/notesSlides/notesSlide11.xml" Id="Rf6c8222dd28b4a60" /></Relationships>
</file>

<file path=ppt/slides/_rels/slide1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931c4f6f193465a" /><Relationship Type="http://schemas.openxmlformats.org/officeDocument/2006/relationships/image" Target="/ppt/media/image15.png" Id="Rdc2b29e76b7c4e2e" /><Relationship Type="http://schemas.openxmlformats.org/officeDocument/2006/relationships/notesSlide" Target="/ppt/notesSlides/notesSlide12.xml" Id="Rf307b4b9eb5b493b" /></Relationships>
</file>

<file path=ppt/slides/_rels/slide1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4da3a37cbf44796" /><Relationship Type="http://schemas.openxmlformats.org/officeDocument/2006/relationships/image" Target="/ppt/media/image16.png" Id="R761a7f1d1ca3472e" /><Relationship Type="http://schemas.openxmlformats.org/officeDocument/2006/relationships/notesSlide" Target="/ppt/notesSlides/notesSlide13.xml" Id="R04df8e5521244942" /></Relationships>
</file>

<file path=ppt/slides/_rels/slide1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44648114adf4afe" /><Relationship Type="http://schemas.openxmlformats.org/officeDocument/2006/relationships/image" Target="/ppt/media/image17.png" Id="R2c65146acbb9408a" /><Relationship Type="http://schemas.openxmlformats.org/officeDocument/2006/relationships/notesSlide" Target="/ppt/notesSlides/notesSlide14.xml" Id="R8147484e1e1944d7" /></Relationships>
</file>

<file path=ppt/slides/_rels/slide1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aa496f015604d3a" /><Relationship Type="http://schemas.openxmlformats.org/officeDocument/2006/relationships/image" Target="/ppt/media/image18.png" Id="R9b0ed9274f42470c" /><Relationship Type="http://schemas.openxmlformats.org/officeDocument/2006/relationships/image" Target="/ppt/media/image19.png" Id="R7fb7976a775a4118" /><Relationship Type="http://schemas.openxmlformats.org/officeDocument/2006/relationships/notesSlide" Target="/ppt/notesSlides/notesSlide15.xml" Id="R6a612c79cb67456a" /></Relationships>
</file>

<file path=ppt/slides/_rels/slide1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aca9d265bf94b36" /><Relationship Type="http://schemas.openxmlformats.org/officeDocument/2006/relationships/image" Target="/ppt/media/image20.png" Id="Re40cb9afb0a24990" /><Relationship Type="http://schemas.openxmlformats.org/officeDocument/2006/relationships/notesSlide" Target="/ppt/notesSlides/notesSlide16.xml" Id="R65e9bce2fc6d430e" /></Relationships>
</file>

<file path=ppt/slides/_rels/slide1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e81f67fd2b04f2b" /><Relationship Type="http://schemas.openxmlformats.org/officeDocument/2006/relationships/image" Target="/ppt/media/image21.png" Id="R2c9b71a8f8b24e64" /><Relationship Type="http://schemas.openxmlformats.org/officeDocument/2006/relationships/image" Target="/ppt/media/image22.png" Id="R9e7b590a6e43475d" /><Relationship Type="http://schemas.openxmlformats.org/officeDocument/2006/relationships/notesSlide" Target="/ppt/notesSlides/notesSlide17.xml" Id="R32efd69694cc4346" /></Relationships>
</file>

<file path=ppt/slides/_rels/slide1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830e36729724528" /><Relationship Type="http://schemas.openxmlformats.org/officeDocument/2006/relationships/image" Target="/ppt/media/image23.png" Id="Rd5e7d43bc4084846" /><Relationship Type="http://schemas.openxmlformats.org/officeDocument/2006/relationships/notesSlide" Target="/ppt/notesSlides/notesSlide18.xml" Id="R81c662c8330640ea" /></Relationships>
</file>

<file path=ppt/slides/_rels/slide1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3f4fefb5b834537" /><Relationship Type="http://schemas.openxmlformats.org/officeDocument/2006/relationships/image" Target="/ppt/media/image24.png" Id="Rd91d6ad9852846a0" /><Relationship Type="http://schemas.openxmlformats.org/officeDocument/2006/relationships/notesSlide" Target="/ppt/notesSlides/notesSlide19.xml" Id="R9627d2179ce94b96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29a06080ce34822" /><Relationship Type="http://schemas.openxmlformats.org/officeDocument/2006/relationships/image" Target="/ppt/media/image2.png" Id="R96a94c912bbb4bcc" /><Relationship Type="http://schemas.openxmlformats.org/officeDocument/2006/relationships/notesSlide" Target="/ppt/notesSlides/notesSlide2.xml" Id="Rdbd565f2ca7a4084" /></Relationships>
</file>

<file path=ppt/slides/_rels/slide2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c8e187e151c4ff1" /><Relationship Type="http://schemas.openxmlformats.org/officeDocument/2006/relationships/image" Target="/ppt/media/image25.png" Id="R87d064dc4a5b40aa" /><Relationship Type="http://schemas.openxmlformats.org/officeDocument/2006/relationships/notesSlide" Target="/ppt/notesSlides/notesSlide20.xml" Id="Ra08d1a3a1b0a4ea9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5a52ea45ecb43c3" /><Relationship Type="http://schemas.openxmlformats.org/officeDocument/2006/relationships/image" Target="/ppt/media/image3.png" Id="R7607db5911fa4699" /><Relationship Type="http://schemas.openxmlformats.org/officeDocument/2006/relationships/notesSlide" Target="/ppt/notesSlides/notesSlide3.xml" Id="R3dd828ae37114f4b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b402d5d53d04fa4" /><Relationship Type="http://schemas.openxmlformats.org/officeDocument/2006/relationships/image" Target="/ppt/media/image4.png" Id="R747129a26562495a" /><Relationship Type="http://schemas.openxmlformats.org/officeDocument/2006/relationships/notesSlide" Target="/ppt/notesSlides/notesSlide4.xml" Id="R15aa2c2c77154c4f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256f1367d924b91" /><Relationship Type="http://schemas.openxmlformats.org/officeDocument/2006/relationships/image" Target="/ppt/media/image5.png" Id="R91197bc4c48447cc" /><Relationship Type="http://schemas.openxmlformats.org/officeDocument/2006/relationships/notesSlide" Target="/ppt/notesSlides/notesSlide5.xml" Id="R9b88731eaffb4687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fb6c79b8ee24f7a" /><Relationship Type="http://schemas.openxmlformats.org/officeDocument/2006/relationships/image" Target="/ppt/media/image6.png" Id="R9db76e27308e4645" /><Relationship Type="http://schemas.openxmlformats.org/officeDocument/2006/relationships/image" Target="/ppt/media/image7.png" Id="Ref0bff73a5804a7d" /><Relationship Type="http://schemas.openxmlformats.org/officeDocument/2006/relationships/notesSlide" Target="/ppt/notesSlides/notesSlide6.xml" Id="R5c464ae5541d4405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94b1ed90a17497e" /><Relationship Type="http://schemas.openxmlformats.org/officeDocument/2006/relationships/image" Target="/ppt/media/image8.png" Id="Rb241dce62252413d" /><Relationship Type="http://schemas.openxmlformats.org/officeDocument/2006/relationships/image" Target="/ppt/media/image9.png" Id="Re0fe72a8953c464b" /><Relationship Type="http://schemas.openxmlformats.org/officeDocument/2006/relationships/notesSlide" Target="/ppt/notesSlides/notesSlide7.xml" Id="R2a91d7fc3e934818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a084cb092a14634" /><Relationship Type="http://schemas.openxmlformats.org/officeDocument/2006/relationships/image" Target="/ppt/media/image10.png" Id="R6ff57402e6224d43" /><Relationship Type="http://schemas.openxmlformats.org/officeDocument/2006/relationships/notesSlide" Target="/ppt/notesSlides/notesSlide8.xml" Id="R194eba7793cf4f57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3d00c53154b42e6" /><Relationship Type="http://schemas.openxmlformats.org/officeDocument/2006/relationships/image" Target="/ppt/media/image11.png" Id="Raf9c8238e0a0430c" /><Relationship Type="http://schemas.openxmlformats.org/officeDocument/2006/relationships/image" Target="/ppt/media/image12.png" Id="R7243e9471e50452d" /><Relationship Type="http://schemas.openxmlformats.org/officeDocument/2006/relationships/notesSlide" Target="/ppt/notesSlides/notesSlide9.xml" Id="R9e6adc1b979140b5" /></Relationships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13233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F7B2588F-BC1A-487C-A558-9CDB285DA7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95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9A44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1B804B97-982A-4D7E-ACAE-E58CF7EE8A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90550"/>
            <a:ext cx="4762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C9A44D"/>
                </a:solidFill>
              </a:defRPr>
            </a:pPr>
            <a:r>
              <a:rPr sz="1350" b="1" i="0">
                <a:solidFill>
                  <a:srgbClr val="C9A44D"/>
                </a:solidFill>
              </a:rPr>
              <a:t>THE GRAVITY SYSTEM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B2534BCF-A233-48B4-B912-B4B2FDAD8C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200150"/>
            <a:ext cx="7239000" cy="1543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900" b="1" i="0">
                <a:solidFill>
                  <a:srgbClr val="FFFFFF"/>
                </a:solidFill>
              </a:defRPr>
            </a:pPr>
            <a:r>
              <a:rPr sz="3900" b="1" i="0">
                <a:solidFill>
                  <a:srgbClr val="FFFFFF"/>
                </a:solidFill>
              </a:rPr>
              <a:t>Guest Relationship</a:t>
            </a:r>
          </a:p>
          <a:p xmlns:a="http://schemas.openxmlformats.org/drawingml/2006/main">
            <a:pPr algn="l">
              <a:defRPr sz="3900" b="1" i="0">
                <a:solidFill>
                  <a:srgbClr val="FFFFFF"/>
                </a:solidFill>
              </a:defRPr>
            </a:pPr>
            <a:r>
              <a:rPr sz="3900" b="1" i="0">
                <a:solidFill>
                  <a:srgbClr val="FFFFFF"/>
                </a:solidFill>
              </a:rPr>
              <a:t>&amp; Retention System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812BC0B7-49D7-452F-828E-36D7CBC54D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143250"/>
            <a:ext cx="6667500" cy="971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0" i="0">
                <a:solidFill>
                  <a:srgbClr val="DDE5EF"/>
                </a:solidFill>
              </a:defRPr>
            </a:pPr>
            <a:r>
              <a:rPr sz="1800" b="0" i="0">
                <a:solidFill>
                  <a:srgbClr val="DDE5EF"/>
                </a:solidFill>
              </a:rPr>
              <a:t>How to recognize guests, recover trust, retain relationships, manage outreach, and create accountable follow-through.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042D18A9-D158-416B-AD04-F7E66CAAB7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610100"/>
            <a:ext cx="200025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9A44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FDA1B542-50E2-499E-A997-DF5FF6CB4C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895850"/>
            <a:ext cx="73342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275" b="1" i="0">
                <a:solidFill>
                  <a:srgbClr val="C9A44D"/>
                </a:solidFill>
              </a:defRPr>
            </a:pPr>
            <a:r>
              <a:rPr sz="1275" b="1" i="0">
                <a:solidFill>
                  <a:srgbClr val="C9A44D"/>
                </a:solidFill>
              </a:rPr>
              <a:t>30 OPERATING TOOLS • 7 CONTROL AREAS • 1 MANAGEMENT RHYTHM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0ACBDF52-1E57-497F-ACD3-71F1CF84CC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076950"/>
            <a:ext cx="57150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750" b="0" i="0">
                <a:solidFill>
                  <a:srgbClr val="AEB8C6"/>
                </a:solidFill>
              </a:defRPr>
            </a:pPr>
            <a:r>
              <a:rPr sz="750" b="0" i="0">
                <a:solidFill>
                  <a:srgbClr val="AEB8C6"/>
                </a:solidFill>
              </a:rPr>
              <a:t>Published by Thomas Monroe Books | Author: Thomas Butler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64CA0746-1A75-4B5C-90BE-FF03F5306C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666750"/>
            <a:ext cx="3124200" cy="52768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03A5F"/>
          </a:solidFill>
          <a:ln xmlns:a="http://schemas.openxmlformats.org/drawingml/2006/main" w="19050">
            <a:solidFill>
              <a:srgbClr val="C9A44D"/>
            </a:solidFill>
            <a:prstDash val="solid"/>
          </a:ln>
        </p:spPr>
      </p:sp>
      <p:pic>
        <p:nvPicPr>
          <p:cNvPr id="22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b39f4a2066b64345"/>
          <a:stretch xmlns:a="http://schemas.openxmlformats.org/drawingml/2006/main"/>
        </p:blipFill>
        <p:spPr>
          <a:xfrm xmlns:a="http://schemas.openxmlformats.org/drawingml/2006/main">
            <a:off x="8686800" y="952500"/>
            <a:ext cx="2514600" cy="2514600"/>
          </a:xfrm>
          <a:prstGeom xmlns:a="http://schemas.openxmlformats.org/drawingml/2006/main" prst="rect">
            <a:avLst/>
          </a:prstGeom>
        </p:spPr>
      </p:pic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59686793-A211-4B2D-9BB7-867C48A5B7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82050" y="3733800"/>
            <a:ext cx="23241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500" b="1" i="0">
                <a:solidFill>
                  <a:srgbClr val="FFFFFF"/>
                </a:solidFill>
              </a:defRPr>
            </a:pPr>
            <a:r>
              <a:rPr sz="1500" b="1" i="0">
                <a:solidFill>
                  <a:srgbClr val="FFFFFF"/>
                </a:solidFill>
              </a:rPr>
              <a:t>RECOGNIZE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5DBA7B7D-7E74-449B-A5AA-7658CF6959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82050" y="4152900"/>
            <a:ext cx="23241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500" b="1" i="0">
                <a:solidFill>
                  <a:srgbClr val="FFFFFF"/>
                </a:solidFill>
              </a:defRPr>
            </a:pPr>
            <a:r>
              <a:rPr sz="1500" b="1" i="0">
                <a:solidFill>
                  <a:srgbClr val="FFFFFF"/>
                </a:solidFill>
              </a:rPr>
              <a:t>RESPOND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6DBAD320-D918-4113-A95D-EB1BB893C3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82050" y="4572000"/>
            <a:ext cx="23241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500" b="1" i="0">
                <a:solidFill>
                  <a:srgbClr val="FFFFFF"/>
                </a:solidFill>
              </a:defRPr>
            </a:pPr>
            <a:r>
              <a:rPr sz="1500" b="1" i="0">
                <a:solidFill>
                  <a:srgbClr val="FFFFFF"/>
                </a:solidFill>
              </a:rPr>
              <a:t>RETAIN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BC922121-1DAF-443B-9826-99F453C44A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82050" y="4991100"/>
            <a:ext cx="23241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500" b="1" i="0">
                <a:solidFill>
                  <a:srgbClr val="C9A44D"/>
                </a:solidFill>
              </a:defRPr>
            </a:pPr>
            <a:r>
              <a:rPr sz="1500" b="1" i="0">
                <a:solidFill>
                  <a:srgbClr val="C9A44D"/>
                </a:solidFill>
              </a:rPr>
              <a:t>MEASURE</a:t>
            </a:r>
          </a:p>
        </p:txBody>
      </p:sp>
    </p:spTree>
    <p:extLst>
      <p:ext uri="{BB962C8B-B14F-4D97-AF65-F5344CB8AC3E}">
        <p14:creationId xmlns:p14="http://schemas.microsoft.com/office/powerpoint/2010/main" val="2114785216"/>
      </p:ext>
    </p:extLst>
  </p:cSld>
</p:sld>
</file>

<file path=ppt/slides/slide10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35" name="">
            <a:extLst xmlns:a="http://schemas.openxmlformats.org/drawingml/2006/main">
              <a:ext uri="{FF2B5EF4-FFF2-40B4-BE49-F238E27FC236}">
                <a16:creationId xmlns:a16="http://schemas.microsoft.com/office/drawing/2014/main" id="{D689097D-4C92-4E1D-A91F-8C78CFD2A3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76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9A44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38B6895A-F107-4611-B5F7-903E82186D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66700"/>
            <a:ext cx="5334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75" b="1" i="0">
                <a:solidFill>
                  <a:srgbClr val="A98432"/>
                </a:solidFill>
              </a:defRPr>
            </a:pPr>
            <a:r>
              <a:rPr sz="975" b="1" i="0">
                <a:solidFill>
                  <a:srgbClr val="A98432"/>
                </a:solidFill>
              </a:rPr>
              <a:t>RECOVERY AUTHORITY</a:t>
            </a:r>
          </a:p>
        </p:txBody>
      </p:sp>
      <p:pic>
        <p:nvPicPr>
          <p:cNvPr id="37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b81e922b563d450c"/>
          <a:stretch xmlns:a="http://schemas.openxmlformats.org/drawingml/2006/main"/>
        </p:blipFill>
        <p:spPr>
          <a:xfrm xmlns:a="http://schemas.openxmlformats.org/drawingml/2006/main">
            <a:off x="685800" y="6305550"/>
            <a:ext cx="323850" cy="323850"/>
          </a:xfrm>
          <a:prstGeom xmlns:a="http://schemas.openxmlformats.org/drawingml/2006/main" prst="rect">
            <a:avLst/>
          </a:prstGeom>
        </p:spPr>
      </p:pic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5DA3E4C6-6D90-42A9-BEBA-9C4CDAEE4B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" y="6381750"/>
            <a:ext cx="2476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825" b="1" i="0">
                <a:solidFill>
                  <a:srgbClr val="13233B"/>
                </a:solidFill>
              </a:defRPr>
            </a:pPr>
            <a:r>
              <a:rPr sz="825" b="1" i="0">
                <a:solidFill>
                  <a:srgbClr val="13233B"/>
                </a:solidFill>
              </a:rPr>
              <a:t>THE GRAVITY SYSTEM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140E0D07-E151-4634-AE29-3840BB2498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0" y="6381750"/>
            <a:ext cx="6477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5707D"/>
                </a:solidFill>
              </a:defRPr>
            </a:pPr>
            <a:r>
              <a:rPr sz="900" b="1" i="0">
                <a:solidFill>
                  <a:srgbClr val="65707D"/>
                </a:solidFill>
              </a:rPr>
              <a:t>10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6D2352C1-19BA-4CAF-A4F4-F4CF995467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09600"/>
            <a:ext cx="108204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625" b="1" i="0">
                <a:solidFill>
                  <a:srgbClr val="13233B"/>
                </a:solidFill>
              </a:defRPr>
            </a:pPr>
            <a:r>
              <a:rPr sz="2625" b="1" i="0">
                <a:solidFill>
                  <a:srgbClr val="13233B"/>
                </a:solidFill>
              </a:rPr>
              <a:t>Match authority to impact before the shift begins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AFE96490-7EF9-4090-8FDA-9FE4B5DFF2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219200"/>
            <a:ext cx="18097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9A44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92C9BEA9-CDB9-48A8-9EC4-ACC72CEDAF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409700"/>
            <a:ext cx="1619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200" b="1" i="0">
                <a:solidFill>
                  <a:srgbClr val="65707D"/>
                </a:solidFill>
              </a:defRPr>
            </a:pPr>
            <a:r>
              <a:rPr sz="1200" b="1" i="0">
                <a:solidFill>
                  <a:srgbClr val="65707D"/>
                </a:solidFill>
              </a:rPr>
              <a:t>SEVERITY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AE29F02F-F02A-4EC2-A84F-950DD44960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143250" y="1409700"/>
            <a:ext cx="37147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200" b="1" i="0">
                <a:solidFill>
                  <a:srgbClr val="65707D"/>
                </a:solidFill>
              </a:defRPr>
            </a:pPr>
            <a:r>
              <a:rPr sz="1200" b="1" i="0">
                <a:solidFill>
                  <a:srgbClr val="65707D"/>
                </a:solidFill>
              </a:rPr>
              <a:t>RESPONSE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02F8C2EF-6F69-4B33-B328-A3E47A7704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58125" y="1409700"/>
            <a:ext cx="33337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200" b="1" i="0">
                <a:solidFill>
                  <a:srgbClr val="65707D"/>
                </a:solidFill>
              </a:defRPr>
            </a:pPr>
            <a:r>
              <a:rPr sz="1200" b="1" i="0">
                <a:solidFill>
                  <a:srgbClr val="65707D"/>
                </a:solidFill>
              </a:rPr>
              <a:t>AUTHORITY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0791D78B-4310-4A4B-82E2-91E6C491FD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1733550"/>
            <a:ext cx="1809750" cy="838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6705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8DCF5697-AB8C-4446-83FF-3810A2F754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1838325"/>
            <a:ext cx="15621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275" b="1" i="0">
                <a:solidFill>
                  <a:srgbClr val="FFFFFF"/>
                </a:solidFill>
              </a:defRPr>
            </a:pPr>
            <a:r>
              <a:rPr sz="1275" b="1" i="0">
                <a:solidFill>
                  <a:srgbClr val="FFFFFF"/>
                </a:solidFill>
              </a:rPr>
              <a:t>LEVEL 1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6A113F87-E995-4660-91FA-8D23AE9F09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2162175"/>
            <a:ext cx="15621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350" b="1" i="0">
                <a:solidFill>
                  <a:srgbClr val="FFFFFF"/>
                </a:solidFill>
              </a:defRPr>
            </a:pPr>
            <a:r>
              <a:rPr sz="1350" b="1" i="0">
                <a:solidFill>
                  <a:srgbClr val="FFFFFF"/>
                </a:solidFill>
              </a:rPr>
              <a:t>LOW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2F70D72A-EB28-4817-BC82-EC04D5F39B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000375" y="1895475"/>
            <a:ext cx="400050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17202B"/>
                </a:solidFill>
              </a:defRPr>
            </a:pPr>
            <a:r>
              <a:rPr sz="1500" b="0" i="0">
                <a:solidFill>
                  <a:srgbClr val="17202B"/>
                </a:solidFill>
              </a:rPr>
              <a:t>Correct the immediate issue; sincere acknowledgment.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F5ED36F7-02DE-4F99-A17F-B5F8527FD8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1876425"/>
            <a:ext cx="342900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425" b="1" i="0">
                <a:solidFill>
                  <a:srgbClr val="13233B"/>
                </a:solidFill>
              </a:defRPr>
            </a:pPr>
            <a:r>
              <a:rPr sz="1425" b="1" i="0">
                <a:solidFill>
                  <a:srgbClr val="13233B"/>
                </a:solidFill>
              </a:rPr>
              <a:t>Shift manager within local policy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0D38E631-BAB7-4E60-8655-F76145ABFB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000375" y="2571750"/>
            <a:ext cx="8239125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D7C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3B72C5BB-6CAC-49AF-A3CF-5E08B5A863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2743200"/>
            <a:ext cx="1809750" cy="838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E789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161812E7-562A-4866-9E4C-C432FCB83A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2847975"/>
            <a:ext cx="15621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275" b="1" i="0">
                <a:solidFill>
                  <a:srgbClr val="FFFFFF"/>
                </a:solidFill>
              </a:defRPr>
            </a:pPr>
            <a:r>
              <a:rPr sz="1275" b="1" i="0">
                <a:solidFill>
                  <a:srgbClr val="FFFFFF"/>
                </a:solidFill>
              </a:rPr>
              <a:t>LEVEL 2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83ABBCD8-AAFD-43C0-8B57-111D3310AD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3171825"/>
            <a:ext cx="15621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350" b="1" i="0">
                <a:solidFill>
                  <a:srgbClr val="FFFFFF"/>
                </a:solidFill>
              </a:defRPr>
            </a:pPr>
            <a:r>
              <a:rPr sz="1350" b="1" i="0">
                <a:solidFill>
                  <a:srgbClr val="FFFFFF"/>
                </a:solidFill>
              </a:rPr>
              <a:t>MODERATE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2C8D5839-230D-43F8-8853-8A07A6B179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000375" y="2905125"/>
            <a:ext cx="400050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17202B"/>
                </a:solidFill>
              </a:defRPr>
            </a:pPr>
            <a:r>
              <a:rPr sz="1500" b="0" i="0">
                <a:solidFill>
                  <a:srgbClr val="17202B"/>
                </a:solidFill>
              </a:rPr>
              <a:t>Replacement, modest recovery, and scheduled follow-up.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95F0D374-9B0B-407A-83FC-09DAC2E382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2886075"/>
            <a:ext cx="342900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425" b="1" i="0">
                <a:solidFill>
                  <a:srgbClr val="13233B"/>
                </a:solidFill>
              </a:defRPr>
            </a:pPr>
            <a:r>
              <a:rPr sz="1425" b="1" i="0">
                <a:solidFill>
                  <a:srgbClr val="13233B"/>
                </a:solidFill>
              </a:rPr>
              <a:t>Manager on Duty within approved limits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8BA1E66E-802D-45B1-9997-9D810B476B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000375" y="3581400"/>
            <a:ext cx="8239125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D7C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F6727E12-C8FA-4FD3-9B00-76E1A8D219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3752850"/>
            <a:ext cx="1809750" cy="838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B66A32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79949402-645A-47DC-849C-AB33E8F056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3857625"/>
            <a:ext cx="15621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275" b="1" i="0">
                <a:solidFill>
                  <a:srgbClr val="FFFFFF"/>
                </a:solidFill>
              </a:defRPr>
            </a:pPr>
            <a:r>
              <a:rPr sz="1275" b="1" i="0">
                <a:solidFill>
                  <a:srgbClr val="FFFFFF"/>
                </a:solidFill>
              </a:rPr>
              <a:t>LEVEL 3</a:t>
            </a:r>
          </a:p>
        </p:txBody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3043F89B-AD26-4734-AA31-7C2D119C70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4181475"/>
            <a:ext cx="15621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350" b="1" i="0">
                <a:solidFill>
                  <a:srgbClr val="FFFFFF"/>
                </a:solidFill>
              </a:defRPr>
            </a:pPr>
            <a:r>
              <a:rPr sz="1350" b="1" i="0">
                <a:solidFill>
                  <a:srgbClr val="FFFFFF"/>
                </a:solidFill>
              </a:rPr>
              <a:t>HIGH</a:t>
            </a:r>
          </a:p>
        </p:txBody>
      </p:sp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4A3E901F-E7E1-467B-83BA-AB1F03401C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000375" y="3914775"/>
            <a:ext cx="400050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17202B"/>
                </a:solidFill>
              </a:defRPr>
            </a:pPr>
            <a:r>
              <a:rPr sz="1500" b="0" i="0">
                <a:solidFill>
                  <a:srgbClr val="17202B"/>
                </a:solidFill>
              </a:rPr>
              <a:t>Significant guest impact, repeat concern, or larger remedy.</a:t>
            </a:r>
          </a:p>
        </p:txBody>
      </p:sp>
      <p:sp>
        <p:nvSpPr>
          <p:cNvPr id="27" name="">
            <a:extLst xmlns:a="http://schemas.openxmlformats.org/drawingml/2006/main">
              <a:ext uri="{FF2B5EF4-FFF2-40B4-BE49-F238E27FC236}">
                <a16:creationId xmlns:a16="http://schemas.microsoft.com/office/drawing/2014/main" id="{7BAFD2F3-CBC7-46B5-B401-83ED7494A9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3895725"/>
            <a:ext cx="342900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425" b="1" i="0">
                <a:solidFill>
                  <a:srgbClr val="13233B"/>
                </a:solidFill>
              </a:defRPr>
            </a:pPr>
            <a:r>
              <a:rPr sz="1425" b="1" i="0">
                <a:solidFill>
                  <a:srgbClr val="13233B"/>
                </a:solidFill>
              </a:rPr>
              <a:t>General Manager approval and direct follow-up</a:t>
            </a:r>
          </a:p>
        </p:txBody>
      </p:sp>
      <p:sp>
        <p:nvSpPr>
          <p:cNvPr id="28" name="">
            <a:extLst xmlns:a="http://schemas.openxmlformats.org/drawingml/2006/main">
              <a:ext uri="{FF2B5EF4-FFF2-40B4-BE49-F238E27FC236}">
                <a16:creationId xmlns:a16="http://schemas.microsoft.com/office/drawing/2014/main" id="{65ECF832-3A19-48DE-BD2A-43CCC42CD5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000375" y="4591050"/>
            <a:ext cx="8239125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D7C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9" name="">
            <a:extLst xmlns:a="http://schemas.openxmlformats.org/drawingml/2006/main">
              <a:ext uri="{FF2B5EF4-FFF2-40B4-BE49-F238E27FC236}">
                <a16:creationId xmlns:a16="http://schemas.microsoft.com/office/drawing/2014/main" id="{81393116-305D-426D-B782-5F734DDA62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4762500"/>
            <a:ext cx="1809750" cy="838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9A4A3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0" name="">
            <a:extLst xmlns:a="http://schemas.openxmlformats.org/drawingml/2006/main">
              <a:ext uri="{FF2B5EF4-FFF2-40B4-BE49-F238E27FC236}">
                <a16:creationId xmlns:a16="http://schemas.microsoft.com/office/drawing/2014/main" id="{87FB47C3-4E03-4494-85C8-FE00B415FF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4867275"/>
            <a:ext cx="15621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275" b="1" i="0">
                <a:solidFill>
                  <a:srgbClr val="FFFFFF"/>
                </a:solidFill>
              </a:defRPr>
            </a:pPr>
            <a:r>
              <a:rPr sz="1275" b="1" i="0">
                <a:solidFill>
                  <a:srgbClr val="FFFFFF"/>
                </a:solidFill>
              </a:rPr>
              <a:t>LEVEL 4</a:t>
            </a:r>
          </a:p>
        </p:txBody>
      </p:sp>
      <p:sp>
        <p:nvSpPr>
          <p:cNvPr id="31" name="">
            <a:extLst xmlns:a="http://schemas.openxmlformats.org/drawingml/2006/main">
              <a:ext uri="{FF2B5EF4-FFF2-40B4-BE49-F238E27FC236}">
                <a16:creationId xmlns:a16="http://schemas.microsoft.com/office/drawing/2014/main" id="{51F786DD-20A5-4F00-9A03-97F3E844D6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5191125"/>
            <a:ext cx="15621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350" b="1" i="0">
                <a:solidFill>
                  <a:srgbClr val="FFFFFF"/>
                </a:solidFill>
              </a:defRPr>
            </a:pPr>
            <a:r>
              <a:rPr sz="1350" b="1" i="0">
                <a:solidFill>
                  <a:srgbClr val="FFFFFF"/>
                </a:solidFill>
              </a:rPr>
              <a:t>CRITICAL</a:t>
            </a:r>
          </a:p>
        </p:txBody>
      </p:sp>
      <p:sp>
        <p:nvSpPr>
          <p:cNvPr id="32" name="">
            <a:extLst xmlns:a="http://schemas.openxmlformats.org/drawingml/2006/main">
              <a:ext uri="{FF2B5EF4-FFF2-40B4-BE49-F238E27FC236}">
                <a16:creationId xmlns:a16="http://schemas.microsoft.com/office/drawing/2014/main" id="{FF8B8227-B512-4ABC-9025-88346EB425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000375" y="4924425"/>
            <a:ext cx="400050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17202B"/>
                </a:solidFill>
              </a:defRPr>
            </a:pPr>
            <a:r>
              <a:rPr sz="1500" b="0" i="0">
                <a:solidFill>
                  <a:srgbClr val="17202B"/>
                </a:solidFill>
              </a:rPr>
              <a:t>Safety, legal, discrimination, media, or severe reputation risk.</a:t>
            </a:r>
          </a:p>
        </p:txBody>
      </p:sp>
      <p:sp>
        <p:nvSpPr>
          <p:cNvPr id="33" name="">
            <a:extLst xmlns:a="http://schemas.openxmlformats.org/drawingml/2006/main">
              <a:ext uri="{FF2B5EF4-FFF2-40B4-BE49-F238E27FC236}">
                <a16:creationId xmlns:a16="http://schemas.microsoft.com/office/drawing/2014/main" id="{A5E45E4C-1C78-4AE3-A87B-241AB4CAD9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4905375"/>
            <a:ext cx="342900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425" b="1" i="0">
                <a:solidFill>
                  <a:srgbClr val="13233B"/>
                </a:solidFill>
              </a:defRPr>
            </a:pPr>
            <a:r>
              <a:rPr sz="1425" b="1" i="0">
                <a:solidFill>
                  <a:srgbClr val="13233B"/>
                </a:solidFill>
              </a:rPr>
              <a:t>Immediate GM escalation; owner/company response</a:t>
            </a:r>
          </a:p>
        </p:txBody>
      </p:sp>
      <p:sp>
        <p:nvSpPr>
          <p:cNvPr id="34" name="">
            <a:extLst xmlns:a="http://schemas.openxmlformats.org/drawingml/2006/main">
              <a:ext uri="{FF2B5EF4-FFF2-40B4-BE49-F238E27FC236}">
                <a16:creationId xmlns:a16="http://schemas.microsoft.com/office/drawing/2014/main" id="{EBDFFCC7-5121-4401-B690-C1394E8338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000375" y="5600700"/>
            <a:ext cx="8239125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D7CA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1101677373"/>
      </p:ext>
    </p:extLst>
  </p:cSld>
</p:sld>
</file>

<file path=ppt/slides/slide11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30" name="">
            <a:extLst xmlns:a="http://schemas.openxmlformats.org/drawingml/2006/main">
              <a:ext uri="{FF2B5EF4-FFF2-40B4-BE49-F238E27FC236}">
                <a16:creationId xmlns:a16="http://schemas.microsoft.com/office/drawing/2014/main" id="{264D32A2-0BEB-4ABA-806F-8C297D968B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76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9A44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C6E26682-3DB4-4C93-9D04-518FE74CA8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66700"/>
            <a:ext cx="5334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75" b="1" i="0">
                <a:solidFill>
                  <a:srgbClr val="A98432"/>
                </a:solidFill>
              </a:defRPr>
            </a:pPr>
            <a:r>
              <a:rPr sz="975" b="1" i="0">
                <a:solidFill>
                  <a:srgbClr val="A98432"/>
                </a:solidFill>
              </a:rPr>
              <a:t>FOLLOW-UP &amp; CLOSURE</a:t>
            </a:r>
          </a:p>
        </p:txBody>
      </p:sp>
      <p:pic>
        <p:nvPicPr>
          <p:cNvPr id="32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7592dd8169ee4456"/>
          <a:stretch xmlns:a="http://schemas.openxmlformats.org/drawingml/2006/main"/>
        </p:blipFill>
        <p:spPr>
          <a:xfrm xmlns:a="http://schemas.openxmlformats.org/drawingml/2006/main">
            <a:off x="685800" y="6305550"/>
            <a:ext cx="323850" cy="323850"/>
          </a:xfrm>
          <a:prstGeom xmlns:a="http://schemas.openxmlformats.org/drawingml/2006/main" prst="rect">
            <a:avLst/>
          </a:prstGeom>
        </p:spPr>
      </p:pic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4FEC2F3E-60FB-4D14-B39D-C147BF6358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" y="6381750"/>
            <a:ext cx="2476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825" b="1" i="0">
                <a:solidFill>
                  <a:srgbClr val="13233B"/>
                </a:solidFill>
              </a:defRPr>
            </a:pPr>
            <a:r>
              <a:rPr sz="825" b="1" i="0">
                <a:solidFill>
                  <a:srgbClr val="13233B"/>
                </a:solidFill>
              </a:rPr>
              <a:t>THE GRAVITY SYSTEM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D7656D65-256D-4DB6-86B3-BFCFD7A316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0" y="6381750"/>
            <a:ext cx="6477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5707D"/>
                </a:solidFill>
              </a:defRPr>
            </a:pPr>
            <a:r>
              <a:rPr sz="900" b="1" i="0">
                <a:solidFill>
                  <a:srgbClr val="65707D"/>
                </a:solidFill>
              </a:rPr>
              <a:t>11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A6279762-1AA5-4DA7-A088-A9DF66CC7E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09600"/>
            <a:ext cx="108204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625" b="1" i="0">
                <a:solidFill>
                  <a:srgbClr val="13233B"/>
                </a:solidFill>
              </a:defRPr>
            </a:pPr>
            <a:r>
              <a:rPr sz="2625" b="1" i="0">
                <a:solidFill>
                  <a:srgbClr val="13233B"/>
                </a:solidFill>
              </a:rPr>
              <a:t>A recovery is not closed when the item is comped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C986B775-775B-4C45-8535-71F1B82E38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219200"/>
            <a:ext cx="18097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9A44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4E3F8C00-D173-4239-AEF8-B169F4B6CD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1571625"/>
            <a:ext cx="514350" cy="438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2100" b="1" i="0">
                <a:solidFill>
                  <a:srgbClr val="467058"/>
                </a:solidFill>
              </a:defRPr>
            </a:pPr>
            <a:r>
              <a:rPr sz="2100" b="1" i="0">
                <a:solidFill>
                  <a:srgbClr val="467058"/>
                </a:solidFill>
              </a:rPr>
              <a:t>✓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5B5EFD87-64ED-4366-8E73-FB389473E5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71625" y="1600200"/>
            <a:ext cx="23812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13233B"/>
                </a:solidFill>
              </a:defRPr>
            </a:pPr>
            <a:r>
              <a:rPr sz="1650" b="1" i="0">
                <a:solidFill>
                  <a:srgbClr val="13233B"/>
                </a:solidFill>
              </a:rPr>
              <a:t>Guest contacted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C898535E-F173-4A91-B17C-E83D960B36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43375" y="1581150"/>
            <a:ext cx="6858000" cy="438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17202B"/>
                </a:solidFill>
              </a:defRPr>
            </a:pPr>
            <a:r>
              <a:rPr sz="1500" b="0" i="0">
                <a:solidFill>
                  <a:srgbClr val="17202B"/>
                </a:solidFill>
              </a:rPr>
              <a:t>The promised contact happened through an approved channel.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6DB08E8C-280D-4553-B62A-0347B46610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71625" y="2114550"/>
            <a:ext cx="942975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D7C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AE84A77E-DC9D-456C-B684-11C3E3A16B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2352675"/>
            <a:ext cx="514350" cy="438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2100" b="1" i="0">
                <a:solidFill>
                  <a:srgbClr val="467058"/>
                </a:solidFill>
              </a:defRPr>
            </a:pPr>
            <a:r>
              <a:rPr sz="2100" b="1" i="0">
                <a:solidFill>
                  <a:srgbClr val="467058"/>
                </a:solidFill>
              </a:rPr>
              <a:t>✓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5A98654D-1B64-4F11-8B4D-462C8BC89A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71625" y="2381250"/>
            <a:ext cx="23812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13233B"/>
                </a:solidFill>
              </a:defRPr>
            </a:pPr>
            <a:r>
              <a:rPr sz="1650" b="1" i="0">
                <a:solidFill>
                  <a:srgbClr val="13233B"/>
                </a:solidFill>
              </a:rPr>
              <a:t>Response captured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071122C7-BBFA-4B57-A783-C42A88C6BA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43375" y="2362200"/>
            <a:ext cx="6858000" cy="438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17202B"/>
                </a:solidFill>
              </a:defRPr>
            </a:pPr>
            <a:r>
              <a:rPr sz="1500" b="0" i="0">
                <a:solidFill>
                  <a:srgbClr val="17202B"/>
                </a:solidFill>
              </a:rPr>
              <a:t>The guest’s response is recorded factually.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D06C846F-27DF-4E90-911C-2FCA831484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71625" y="2895600"/>
            <a:ext cx="942975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D7C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E96B05F8-07CC-467B-8B90-1CE634FA46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3133725"/>
            <a:ext cx="514350" cy="438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2100" b="1" i="0">
                <a:solidFill>
                  <a:srgbClr val="467058"/>
                </a:solidFill>
              </a:defRPr>
            </a:pPr>
            <a:r>
              <a:rPr sz="2100" b="1" i="0">
                <a:solidFill>
                  <a:srgbClr val="467058"/>
                </a:solidFill>
              </a:rPr>
              <a:t>✓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E3D96ED7-3032-4555-9388-B968048691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71625" y="3162300"/>
            <a:ext cx="23812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13233B"/>
                </a:solidFill>
              </a:defRPr>
            </a:pPr>
            <a:r>
              <a:rPr sz="1650" b="1" i="0">
                <a:solidFill>
                  <a:srgbClr val="13233B"/>
                </a:solidFill>
              </a:rPr>
              <a:t>Promise completed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0321C893-481E-41CD-9275-6DF869BB28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43375" y="3143250"/>
            <a:ext cx="6858000" cy="438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17202B"/>
                </a:solidFill>
              </a:defRPr>
            </a:pPr>
            <a:r>
              <a:rPr sz="1500" b="0" i="0">
                <a:solidFill>
                  <a:srgbClr val="17202B"/>
                </a:solidFill>
              </a:rPr>
              <a:t>Every promised remedy or correction is complete.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DC700C7A-F4C5-4187-8B82-98B6BFF1A0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71625" y="3676650"/>
            <a:ext cx="942975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D7C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73145284-233E-4B12-82F6-7CCDC8BE2A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3914775"/>
            <a:ext cx="514350" cy="438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2100" b="1" i="0">
                <a:solidFill>
                  <a:srgbClr val="467058"/>
                </a:solidFill>
              </a:defRPr>
            </a:pPr>
            <a:r>
              <a:rPr sz="2100" b="1" i="0">
                <a:solidFill>
                  <a:srgbClr val="467058"/>
                </a:solidFill>
              </a:rPr>
              <a:t>✓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D13C8834-A0E8-4954-BEE6-FDD69F2006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71625" y="3943350"/>
            <a:ext cx="23812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13233B"/>
                </a:solidFill>
              </a:defRPr>
            </a:pPr>
            <a:r>
              <a:rPr sz="1650" b="1" i="0">
                <a:solidFill>
                  <a:srgbClr val="13233B"/>
                </a:solidFill>
              </a:rPr>
              <a:t>Return verified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C95007CF-D46C-431E-91D2-8CFADEBF06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43375" y="3924300"/>
            <a:ext cx="6858000" cy="438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17202B"/>
                </a:solidFill>
              </a:defRPr>
            </a:pPr>
            <a:r>
              <a:rPr sz="1500" b="0" i="0">
                <a:solidFill>
                  <a:srgbClr val="17202B"/>
                </a:solidFill>
              </a:rPr>
              <a:t>The guest’s return is confirmed when applicable.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7380F373-4A73-4DF1-8B3A-0B47055EB2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71625" y="4457700"/>
            <a:ext cx="942975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D7C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A7E5EDD3-CF6C-4E96-95A3-0E27CAE258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4695825"/>
            <a:ext cx="514350" cy="438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2100" b="1" i="0">
                <a:solidFill>
                  <a:srgbClr val="A98432"/>
                </a:solidFill>
              </a:defRPr>
            </a:pPr>
            <a:r>
              <a:rPr sz="2100" b="1" i="0">
                <a:solidFill>
                  <a:srgbClr val="A98432"/>
                </a:solidFill>
              </a:rPr>
              <a:t>↻</a:t>
            </a:r>
          </a:p>
        </p:txBody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7A2DDD80-437B-439F-8F70-6533036A49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71625" y="4724400"/>
            <a:ext cx="23812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13233B"/>
                </a:solidFill>
              </a:defRPr>
            </a:pPr>
            <a:r>
              <a:rPr sz="1650" b="1" i="0">
                <a:solidFill>
                  <a:srgbClr val="13233B"/>
                </a:solidFill>
              </a:rPr>
              <a:t>Pattern reviewed</a:t>
            </a:r>
          </a:p>
        </p:txBody>
      </p:sp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148360FD-3E7C-4B20-BE47-85C5B34B29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43375" y="4705350"/>
            <a:ext cx="6858000" cy="438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17202B"/>
                </a:solidFill>
              </a:defRPr>
            </a:pPr>
            <a:r>
              <a:rPr sz="1500" b="0" i="0">
                <a:solidFill>
                  <a:srgbClr val="17202B"/>
                </a:solidFill>
              </a:rPr>
              <a:t>The root cause is corrected or placed in the action log.</a:t>
            </a:r>
          </a:p>
        </p:txBody>
      </p:sp>
      <p:sp>
        <p:nvSpPr>
          <p:cNvPr id="27" name="">
            <a:extLst xmlns:a="http://schemas.openxmlformats.org/drawingml/2006/main">
              <a:ext uri="{FF2B5EF4-FFF2-40B4-BE49-F238E27FC236}">
                <a16:creationId xmlns:a16="http://schemas.microsoft.com/office/drawing/2014/main" id="{5B16AC70-F979-4D8D-A41F-7B52A3B3FC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71625" y="5238750"/>
            <a:ext cx="942975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D7C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8" name="">
            <a:extLst xmlns:a="http://schemas.openxmlformats.org/drawingml/2006/main">
              <a:ext uri="{FF2B5EF4-FFF2-40B4-BE49-F238E27FC236}">
                <a16:creationId xmlns:a16="http://schemas.microsoft.com/office/drawing/2014/main" id="{D383FBFF-4DEC-4EBC-BBBB-6868344B6E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905000" y="5562600"/>
            <a:ext cx="8382000" cy="533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6F0E3"/>
          </a:solidFill>
          <a:ln xmlns:a="http://schemas.openxmlformats.org/drawingml/2006/main" w="9525">
            <a:solidFill>
              <a:srgbClr val="C9A44D"/>
            </a:solidFill>
            <a:prstDash val="solid"/>
          </a:ln>
        </p:spPr>
      </p:sp>
      <p:sp>
        <p:nvSpPr>
          <p:cNvPr id="29" name="">
            <a:extLst xmlns:a="http://schemas.openxmlformats.org/drawingml/2006/main">
              <a:ext uri="{FF2B5EF4-FFF2-40B4-BE49-F238E27FC236}">
                <a16:creationId xmlns:a16="http://schemas.microsoft.com/office/drawing/2014/main" id="{861FBF96-6931-446E-B6A9-F9E494E8BB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143125" y="5686425"/>
            <a:ext cx="7905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650" b="1" i="0">
                <a:solidFill>
                  <a:srgbClr val="13233B"/>
                </a:solidFill>
              </a:defRPr>
            </a:pPr>
            <a:r>
              <a:rPr sz="1650" b="1" i="0">
                <a:solidFill>
                  <a:srgbClr val="13233B"/>
                </a:solidFill>
              </a:rPr>
              <a:t>Closed = verified completion, not manager intention.</a:t>
            </a:r>
          </a:p>
        </p:txBody>
      </p:sp>
    </p:spTree>
    <p:extLst>
      <p:ext uri="{BB962C8B-B14F-4D97-AF65-F5344CB8AC3E}">
        <p14:creationId xmlns:p14="http://schemas.microsoft.com/office/powerpoint/2010/main" val="878740153"/>
      </p:ext>
    </p:extLst>
  </p:cSld>
</p:sld>
</file>

<file path=ppt/slides/slide12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34" name="">
            <a:extLst xmlns:a="http://schemas.openxmlformats.org/drawingml/2006/main">
              <a:ext uri="{FF2B5EF4-FFF2-40B4-BE49-F238E27FC236}">
                <a16:creationId xmlns:a16="http://schemas.microsoft.com/office/drawing/2014/main" id="{21A29AA2-4CE1-4B5D-A143-F467F8BFED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76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9A44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B32071EF-7830-4008-9EE4-EF536F8BB0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66700"/>
            <a:ext cx="5334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75" b="1" i="0">
                <a:solidFill>
                  <a:srgbClr val="A98432"/>
                </a:solidFill>
              </a:defRPr>
            </a:pPr>
            <a:r>
              <a:rPr sz="975" b="1" i="0">
                <a:solidFill>
                  <a:srgbClr val="A98432"/>
                </a:solidFill>
              </a:rPr>
              <a:t>RETENTION &amp; REACTIVATION</a:t>
            </a:r>
          </a:p>
        </p:txBody>
      </p:sp>
      <p:pic>
        <p:nvPicPr>
          <p:cNvPr id="36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dc2b29e76b7c4e2e"/>
          <a:stretch xmlns:a="http://schemas.openxmlformats.org/drawingml/2006/main"/>
        </p:blipFill>
        <p:spPr>
          <a:xfrm xmlns:a="http://schemas.openxmlformats.org/drawingml/2006/main">
            <a:off x="685800" y="6305550"/>
            <a:ext cx="323850" cy="323850"/>
          </a:xfrm>
          <a:prstGeom xmlns:a="http://schemas.openxmlformats.org/drawingml/2006/main" prst="rect">
            <a:avLst/>
          </a:prstGeom>
        </p:spPr>
      </p:pic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6D6DD015-2BD8-4C6D-B2E7-45FEF9683C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" y="6381750"/>
            <a:ext cx="2476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825" b="1" i="0">
                <a:solidFill>
                  <a:srgbClr val="13233B"/>
                </a:solidFill>
              </a:defRPr>
            </a:pPr>
            <a:r>
              <a:rPr sz="825" b="1" i="0">
                <a:solidFill>
                  <a:srgbClr val="13233B"/>
                </a:solidFill>
              </a:rPr>
              <a:t>THE GRAVITY SYSTEM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BF1453D8-2752-4BDD-8615-B8CDB76722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0" y="6381750"/>
            <a:ext cx="6477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5707D"/>
                </a:solidFill>
              </a:defRPr>
            </a:pPr>
            <a:r>
              <a:rPr sz="900" b="1" i="0">
                <a:solidFill>
                  <a:srgbClr val="65707D"/>
                </a:solidFill>
              </a:rPr>
              <a:t>12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12437790-07BF-4734-814A-5F1D0F657F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09600"/>
            <a:ext cx="108204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625" b="1" i="0">
                <a:solidFill>
                  <a:srgbClr val="13233B"/>
                </a:solidFill>
              </a:defRPr>
            </a:pPr>
            <a:r>
              <a:rPr sz="2625" b="1" i="0">
                <a:solidFill>
                  <a:srgbClr val="13233B"/>
                </a:solidFill>
              </a:rPr>
              <a:t>Reactivation starts with eligibility—not a discount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B5F33743-C8CC-47F8-9EE5-A2E6E67E86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219200"/>
            <a:ext cx="18097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9A44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B8DFF131-FF5E-40C8-8B1D-9DEDF2BB4C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809750"/>
            <a:ext cx="1962150" cy="2476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6F0E3"/>
          </a:solidFill>
          <a:ln xmlns:a="http://schemas.openxmlformats.org/drawingml/2006/main" w="9525">
            <a:solidFill>
              <a:srgbClr val="C9A44D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BA9C8FF6-A85F-4789-B6FD-FAFBF1C1DA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43025" y="2000250"/>
            <a:ext cx="647700" cy="495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03A5F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2250" b="1" i="0">
                <a:solidFill>
                  <a:srgbClr val="FFFFFF"/>
                </a:solidFill>
              </a:defRPr>
            </a:pPr>
            <a:r>
              <a:rPr sz="2250" b="1" i="0">
                <a:solidFill>
                  <a:srgbClr val="FFFFFF"/>
                </a:solidFill>
              </a:rPr>
              <a:t>1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799DF053-B85D-4BD4-A3DA-8F8DA94EDA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8675" y="2714625"/>
            <a:ext cx="16764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425" b="1" i="0">
                <a:solidFill>
                  <a:srgbClr val="13233B"/>
                </a:solidFill>
              </a:defRPr>
            </a:pPr>
            <a:r>
              <a:rPr sz="1425" b="1" i="0">
                <a:solidFill>
                  <a:srgbClr val="13233B"/>
                </a:solidFill>
              </a:rPr>
              <a:t>IDENTIFY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0E0ACCCF-1066-4AB2-9FCA-D423FB73D2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" y="3209925"/>
            <a:ext cx="1504950" cy="857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275" b="0" i="0">
                <a:solidFill>
                  <a:srgbClr val="17202B"/>
                </a:solidFill>
              </a:defRPr>
            </a:pPr>
            <a:r>
              <a:rPr sz="1275" b="0" i="0">
                <a:solidFill>
                  <a:srgbClr val="17202B"/>
                </a:solidFill>
              </a:rPr>
              <a:t>Apply the restaurant’s approved lapse threshold.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46157ABA-471D-4065-AB3D-8192A240E0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47950" y="2724150"/>
            <a:ext cx="285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2100" b="1" i="0">
                <a:solidFill>
                  <a:srgbClr val="A98432"/>
                </a:solidFill>
              </a:defRPr>
            </a:pPr>
            <a:r>
              <a:rPr sz="2100" b="1" i="0">
                <a:solidFill>
                  <a:srgbClr val="A98432"/>
                </a:solidFill>
              </a:rPr>
              <a:t>→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1EC4CF95-071C-4F60-B49D-556DD9F7B6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38450" y="1809750"/>
            <a:ext cx="1962150" cy="2476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6F0E3"/>
          </a:solidFill>
          <a:ln xmlns:a="http://schemas.openxmlformats.org/drawingml/2006/main" w="9525">
            <a:solidFill>
              <a:srgbClr val="C9A44D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C7D4668C-062D-4F8C-A6D0-5267E4B6B8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95675" y="2000250"/>
            <a:ext cx="647700" cy="495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03A5F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2250" b="1" i="0">
                <a:solidFill>
                  <a:srgbClr val="FFFFFF"/>
                </a:solidFill>
              </a:defRPr>
            </a:pPr>
            <a:r>
              <a:rPr sz="2250" b="1" i="0">
                <a:solidFill>
                  <a:srgbClr val="FFFFFF"/>
                </a:solidFill>
              </a:rPr>
              <a:t>2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70CFA472-7B98-4EF3-AE2D-864D912F63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81325" y="2714625"/>
            <a:ext cx="16764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425" b="1" i="0">
                <a:solidFill>
                  <a:srgbClr val="13233B"/>
                </a:solidFill>
              </a:defRPr>
            </a:pPr>
            <a:r>
              <a:rPr sz="1425" b="1" i="0">
                <a:solidFill>
                  <a:srgbClr val="13233B"/>
                </a:solidFill>
              </a:rPr>
              <a:t>VERIFY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8934DED2-0FDB-481C-8B41-CCE8D13F5C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067050" y="3209925"/>
            <a:ext cx="1504950" cy="857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275" b="0" i="0">
                <a:solidFill>
                  <a:srgbClr val="17202B"/>
                </a:solidFill>
              </a:defRPr>
            </a:pPr>
            <a:r>
              <a:rPr sz="1275" b="0" i="0">
                <a:solidFill>
                  <a:srgbClr val="17202B"/>
                </a:solidFill>
              </a:rPr>
              <a:t>Confirm permission, suppression, and appropriate channel.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0FAC298A-4809-488F-9636-8E24519B6F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800600" y="2724150"/>
            <a:ext cx="285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2100" b="1" i="0">
                <a:solidFill>
                  <a:srgbClr val="A98432"/>
                </a:solidFill>
              </a:defRPr>
            </a:pPr>
            <a:r>
              <a:rPr sz="2100" b="1" i="0">
                <a:solidFill>
                  <a:srgbClr val="A98432"/>
                </a:solidFill>
              </a:rPr>
              <a:t>→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1B1F1EF0-2317-4504-9AB6-A188E45AB9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91100" y="1809750"/>
            <a:ext cx="1962150" cy="2476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6F0E3"/>
          </a:solidFill>
          <a:ln xmlns:a="http://schemas.openxmlformats.org/drawingml/2006/main" w="9525">
            <a:solidFill>
              <a:srgbClr val="C9A44D"/>
            </a:solidFill>
            <a:prstDash val="solid"/>
          </a:ln>
        </p:spPr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73279FB5-EA8E-4253-BCB9-1F53CFE58D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648325" y="2000250"/>
            <a:ext cx="647700" cy="495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03A5F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2250" b="1" i="0">
                <a:solidFill>
                  <a:srgbClr val="FFFFFF"/>
                </a:solidFill>
              </a:defRPr>
            </a:pPr>
            <a:r>
              <a:rPr sz="2250" b="1" i="0">
                <a:solidFill>
                  <a:srgbClr val="FFFFFF"/>
                </a:solidFill>
              </a:rPr>
              <a:t>3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8F7BFC31-541C-4689-B4D4-51102B2AEA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33975" y="2714625"/>
            <a:ext cx="16764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425" b="1" i="0">
                <a:solidFill>
                  <a:srgbClr val="13233B"/>
                </a:solidFill>
              </a:defRPr>
            </a:pPr>
            <a:r>
              <a:rPr sz="1425" b="1" i="0">
                <a:solidFill>
                  <a:srgbClr val="13233B"/>
                </a:solidFill>
              </a:rPr>
              <a:t>PLAN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67789817-2A12-49C8-8824-872579275B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219700" y="3209925"/>
            <a:ext cx="1504950" cy="857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275" b="0" i="0">
                <a:solidFill>
                  <a:srgbClr val="17202B"/>
                </a:solidFill>
              </a:defRPr>
            </a:pPr>
            <a:r>
              <a:rPr sz="1275" b="0" i="0">
                <a:solidFill>
                  <a:srgbClr val="17202B"/>
                </a:solidFill>
              </a:rPr>
              <a:t>Choose a relevant reason to return and responsible owner.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8A9DCD5C-4A30-4026-B828-46356BA010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953250" y="2724150"/>
            <a:ext cx="285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2100" b="1" i="0">
                <a:solidFill>
                  <a:srgbClr val="A98432"/>
                </a:solidFill>
              </a:defRPr>
            </a:pPr>
            <a:r>
              <a:rPr sz="2100" b="1" i="0">
                <a:solidFill>
                  <a:srgbClr val="A98432"/>
                </a:solidFill>
              </a:rPr>
              <a:t>→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EB686550-61D5-449E-8AE8-25249C9465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0" y="1809750"/>
            <a:ext cx="1962150" cy="2476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6F0E3"/>
          </a:solidFill>
          <a:ln xmlns:a="http://schemas.openxmlformats.org/drawingml/2006/main" w="9525">
            <a:solidFill>
              <a:srgbClr val="C9A44D"/>
            </a:solidFill>
            <a:prstDash val="solid"/>
          </a:ln>
        </p:spPr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81552C46-B22C-4A9B-875F-8E0CC4CEAF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00975" y="2000250"/>
            <a:ext cx="647700" cy="495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03A5F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2250" b="1" i="0">
                <a:solidFill>
                  <a:srgbClr val="FFFFFF"/>
                </a:solidFill>
              </a:defRPr>
            </a:pPr>
            <a:r>
              <a:rPr sz="2250" b="1" i="0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2EEA6760-A964-45A5-98D3-E2E6FF4C4A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86625" y="2714625"/>
            <a:ext cx="16764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425" b="1" i="0">
                <a:solidFill>
                  <a:srgbClr val="13233B"/>
                </a:solidFill>
              </a:defRPr>
            </a:pPr>
            <a:r>
              <a:rPr sz="1425" b="1" i="0">
                <a:solidFill>
                  <a:srgbClr val="13233B"/>
                </a:solidFill>
              </a:rPr>
              <a:t>CONTACT</a:t>
            </a:r>
          </a:p>
        </p:txBody>
      </p:sp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ABC1B4C3-F05B-4C56-99B8-549911CD40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72350" y="3209925"/>
            <a:ext cx="1504950" cy="857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275" b="0" i="0">
                <a:solidFill>
                  <a:srgbClr val="17202B"/>
                </a:solidFill>
              </a:defRPr>
            </a:pPr>
            <a:r>
              <a:rPr sz="1275" b="0" i="0">
                <a:solidFill>
                  <a:srgbClr val="17202B"/>
                </a:solidFill>
              </a:rPr>
              <a:t>Send approved outreach without pressure or false urgency.</a:t>
            </a:r>
          </a:p>
        </p:txBody>
      </p:sp>
      <p:sp>
        <p:nvSpPr>
          <p:cNvPr id="27" name="">
            <a:extLst xmlns:a="http://schemas.openxmlformats.org/drawingml/2006/main">
              <a:ext uri="{FF2B5EF4-FFF2-40B4-BE49-F238E27FC236}">
                <a16:creationId xmlns:a16="http://schemas.microsoft.com/office/drawing/2014/main" id="{D96A52CE-AEDA-4DCD-8190-3CC453B4C0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05900" y="2724150"/>
            <a:ext cx="285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2100" b="1" i="0">
                <a:solidFill>
                  <a:srgbClr val="A98432"/>
                </a:solidFill>
              </a:defRPr>
            </a:pPr>
            <a:r>
              <a:rPr sz="2100" b="1" i="0">
                <a:solidFill>
                  <a:srgbClr val="A98432"/>
                </a:solidFill>
              </a:rPr>
              <a:t>→</a:t>
            </a:r>
          </a:p>
        </p:txBody>
      </p:sp>
      <p:sp>
        <p:nvSpPr>
          <p:cNvPr id="28" name="">
            <a:extLst xmlns:a="http://schemas.openxmlformats.org/drawingml/2006/main">
              <a:ext uri="{FF2B5EF4-FFF2-40B4-BE49-F238E27FC236}">
                <a16:creationId xmlns:a16="http://schemas.microsoft.com/office/drawing/2014/main" id="{275B758B-2191-4D02-B547-105B91F718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296400" y="1809750"/>
            <a:ext cx="1962150" cy="2476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3233B"/>
          </a:solidFill>
          <a:ln xmlns:a="http://schemas.openxmlformats.org/drawingml/2006/main" w="9525">
            <a:solidFill>
              <a:srgbClr val="C9A44D"/>
            </a:solidFill>
            <a:prstDash val="solid"/>
          </a:ln>
        </p:spPr>
      </p:sp>
      <p:sp>
        <p:nvSpPr>
          <p:cNvPr id="29" name="">
            <a:extLst xmlns:a="http://schemas.openxmlformats.org/drawingml/2006/main">
              <a:ext uri="{FF2B5EF4-FFF2-40B4-BE49-F238E27FC236}">
                <a16:creationId xmlns:a16="http://schemas.microsoft.com/office/drawing/2014/main" id="{217A12D5-E2B6-4CB4-8463-CD90B1AC29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953625" y="2000250"/>
            <a:ext cx="647700" cy="495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03A5F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2250" b="1" i="0">
                <a:solidFill>
                  <a:srgbClr val="C9A44D"/>
                </a:solidFill>
              </a:defRPr>
            </a:pPr>
            <a:r>
              <a:rPr sz="2250" b="1" i="0">
                <a:solidFill>
                  <a:srgbClr val="C9A44D"/>
                </a:solidFill>
              </a:rPr>
              <a:t>5</a:t>
            </a:r>
          </a:p>
        </p:txBody>
      </p:sp>
      <p:sp>
        <p:nvSpPr>
          <p:cNvPr id="30" name="">
            <a:extLst xmlns:a="http://schemas.openxmlformats.org/drawingml/2006/main">
              <a:ext uri="{FF2B5EF4-FFF2-40B4-BE49-F238E27FC236}">
                <a16:creationId xmlns:a16="http://schemas.microsoft.com/office/drawing/2014/main" id="{B1551005-86C6-40E1-9079-E0525731C2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39275" y="2714625"/>
            <a:ext cx="16764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425" b="1" i="0">
                <a:solidFill>
                  <a:srgbClr val="FFFFFF"/>
                </a:solidFill>
              </a:defRPr>
            </a:pPr>
            <a:r>
              <a:rPr sz="1425" b="1" i="0">
                <a:solidFill>
                  <a:srgbClr val="FFFFFF"/>
                </a:solidFill>
              </a:rPr>
              <a:t>MEASURE</a:t>
            </a:r>
          </a:p>
        </p:txBody>
      </p:sp>
      <p:sp>
        <p:nvSpPr>
          <p:cNvPr id="31" name="">
            <a:extLst xmlns:a="http://schemas.openxmlformats.org/drawingml/2006/main">
              <a:ext uri="{FF2B5EF4-FFF2-40B4-BE49-F238E27FC236}">
                <a16:creationId xmlns:a16="http://schemas.microsoft.com/office/drawing/2014/main" id="{3B9E7573-FD1E-48ED-A2E4-EB51EC6E26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0" y="3209925"/>
            <a:ext cx="1504950" cy="857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275" b="0" i="0">
                <a:solidFill>
                  <a:srgbClr val="E6ECF2"/>
                </a:solidFill>
              </a:defRPr>
            </a:pPr>
            <a:r>
              <a:rPr sz="1275" b="0" i="0">
                <a:solidFill>
                  <a:srgbClr val="E6ECF2"/>
                </a:solidFill>
              </a:rPr>
              <a:t>Record response, return date, sales, and future eligibility.</a:t>
            </a:r>
          </a:p>
        </p:txBody>
      </p:sp>
      <p:sp>
        <p:nvSpPr>
          <p:cNvPr id="32" name="">
            <a:extLst xmlns:a="http://schemas.openxmlformats.org/drawingml/2006/main">
              <a:ext uri="{FF2B5EF4-FFF2-40B4-BE49-F238E27FC236}">
                <a16:creationId xmlns:a16="http://schemas.microsoft.com/office/drawing/2014/main" id="{54653680-F2B2-4A73-8D63-AD67E47F12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62100" y="4953000"/>
            <a:ext cx="9067800" cy="838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3233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3" name="">
            <a:extLst xmlns:a="http://schemas.openxmlformats.org/drawingml/2006/main">
              <a:ext uri="{FF2B5EF4-FFF2-40B4-BE49-F238E27FC236}">
                <a16:creationId xmlns:a16="http://schemas.microsoft.com/office/drawing/2014/main" id="{74A4F247-607B-42B6-8951-98737016AD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952625" y="5143500"/>
            <a:ext cx="82867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500" b="1" i="0">
                <a:solidFill>
                  <a:srgbClr val="FFFFFF"/>
                </a:solidFill>
              </a:defRPr>
            </a:pPr>
            <a:r>
              <a:rPr sz="1500" b="1" i="0">
                <a:solidFill>
                  <a:srgbClr val="FFFFFF"/>
                </a:solidFill>
              </a:rPr>
              <a:t>A guest is not reactivated because a message was sent. Reactivation is verified when the relationship produces an appropriate return or renewed engagement.</a:t>
            </a:r>
          </a:p>
        </p:txBody>
      </p:sp>
    </p:spTree>
    <p:extLst>
      <p:ext uri="{BB962C8B-B14F-4D97-AF65-F5344CB8AC3E}">
        <p14:creationId xmlns:p14="http://schemas.microsoft.com/office/powerpoint/2010/main" val="416367834"/>
      </p:ext>
    </p:extLst>
  </p:cSld>
</p:sld>
</file>

<file path=ppt/slides/slide13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D597BA7D-BC0B-497B-A7D6-78592EC38B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76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9A44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D704FA1D-D8D9-4C55-91A3-1A6F1C9338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66700"/>
            <a:ext cx="5334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75" b="1" i="0">
                <a:solidFill>
                  <a:srgbClr val="A98432"/>
                </a:solidFill>
              </a:defRPr>
            </a:pPr>
            <a:r>
              <a:rPr sz="975" b="1" i="0">
                <a:solidFill>
                  <a:srgbClr val="A98432"/>
                </a:solidFill>
              </a:rPr>
              <a:t>CAMPAIGN CONTROL</a:t>
            </a:r>
          </a:p>
        </p:txBody>
      </p:sp>
      <p:pic>
        <p:nvPicPr>
          <p:cNvPr id="28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761a7f1d1ca3472e"/>
          <a:stretch xmlns:a="http://schemas.openxmlformats.org/drawingml/2006/main"/>
        </p:blipFill>
        <p:spPr>
          <a:xfrm xmlns:a="http://schemas.openxmlformats.org/drawingml/2006/main">
            <a:off x="685800" y="6305550"/>
            <a:ext cx="323850" cy="323850"/>
          </a:xfrm>
          <a:prstGeom xmlns:a="http://schemas.openxmlformats.org/drawingml/2006/main" prst="rect">
            <a:avLst/>
          </a:prstGeom>
        </p:spPr>
      </p:pic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30BCD3F8-E2E3-4CD9-B941-B8EBDF94D0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" y="6381750"/>
            <a:ext cx="2476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825" b="1" i="0">
                <a:solidFill>
                  <a:srgbClr val="13233B"/>
                </a:solidFill>
              </a:defRPr>
            </a:pPr>
            <a:r>
              <a:rPr sz="825" b="1" i="0">
                <a:solidFill>
                  <a:srgbClr val="13233B"/>
                </a:solidFill>
              </a:rPr>
              <a:t>THE GRAVITY SYSTEM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47E87DC5-41C7-4481-BA49-1910322702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0" y="6381750"/>
            <a:ext cx="6477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5707D"/>
                </a:solidFill>
              </a:defRPr>
            </a:pPr>
            <a:r>
              <a:rPr sz="900" b="1" i="0">
                <a:solidFill>
                  <a:srgbClr val="65707D"/>
                </a:solidFill>
              </a:rPr>
              <a:t>13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2969D15F-5991-4B02-965B-C25CC75436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09600"/>
            <a:ext cx="108204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625" b="1" i="0">
                <a:solidFill>
                  <a:srgbClr val="13233B"/>
                </a:solidFill>
              </a:defRPr>
            </a:pPr>
            <a:r>
              <a:rPr sz="2625" b="1" i="0">
                <a:solidFill>
                  <a:srgbClr val="13233B"/>
                </a:solidFill>
              </a:rPr>
              <a:t>Every campaign passes six controls before launch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32FEDB0C-8B4E-4022-B985-013A163CFF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219200"/>
            <a:ext cx="18097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9A44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73B3CE0E-7CD3-4EDF-B4B5-DC4982B78D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1543050"/>
            <a:ext cx="523875" cy="495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3233B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2100" b="1" i="0">
                <a:solidFill>
                  <a:srgbClr val="FFFFFF"/>
                </a:solidFill>
              </a:defRPr>
            </a:pPr>
            <a:r>
              <a:rPr sz="2100" b="1" i="0">
                <a:solidFill>
                  <a:srgbClr val="FFFFFF"/>
                </a:solidFill>
              </a:rPr>
              <a:t>1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FF5E2043-4B28-48F0-8452-2A876A086E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95425" y="1562100"/>
            <a:ext cx="1714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75" b="1" i="0">
                <a:solidFill>
                  <a:srgbClr val="A98432"/>
                </a:solidFill>
              </a:defRPr>
            </a:pPr>
            <a:r>
              <a:rPr sz="1575" b="1" i="0">
                <a:solidFill>
                  <a:srgbClr val="A98432"/>
                </a:solidFill>
              </a:rPr>
              <a:t>PURPOSE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6C0FEB50-ACD5-46AF-A7AA-50EB6F2251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95425" y="1914525"/>
            <a:ext cx="409575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425" b="0" i="0">
                <a:solidFill>
                  <a:srgbClr val="17202B"/>
                </a:solidFill>
              </a:defRPr>
            </a:pPr>
            <a:r>
              <a:rPr sz="1425" b="0" i="0">
                <a:solidFill>
                  <a:srgbClr val="17202B"/>
                </a:solidFill>
              </a:rPr>
              <a:t>Clear objective and eligible audience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D4833333-016F-4EE6-80CF-A05CE4A3EA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1543050"/>
            <a:ext cx="523875" cy="495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3233B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2100" b="1" i="0">
                <a:solidFill>
                  <a:srgbClr val="FFFFFF"/>
                </a:solidFill>
              </a:defRPr>
            </a:pPr>
            <a:r>
              <a:rPr sz="2100" b="1" i="0">
                <a:solidFill>
                  <a:srgbClr val="FFFFFF"/>
                </a:solidFill>
              </a:rPr>
              <a:t>2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04D4AE13-2EC6-4485-A637-E347F3DC00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00875" y="1562100"/>
            <a:ext cx="1714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75" b="1" i="0">
                <a:solidFill>
                  <a:srgbClr val="A98432"/>
                </a:solidFill>
              </a:defRPr>
            </a:pPr>
            <a:r>
              <a:rPr sz="1575" b="1" i="0">
                <a:solidFill>
                  <a:srgbClr val="A98432"/>
                </a:solidFill>
              </a:rPr>
              <a:t>PERMISSION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1C9B15DF-A049-4AF7-AA66-30F3CDC512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00875" y="1914525"/>
            <a:ext cx="409575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425" b="0" i="0">
                <a:solidFill>
                  <a:srgbClr val="17202B"/>
                </a:solidFill>
              </a:defRPr>
            </a:pPr>
            <a:r>
              <a:rPr sz="1425" b="0" i="0">
                <a:solidFill>
                  <a:srgbClr val="17202B"/>
                </a:solidFill>
              </a:rPr>
              <a:t>Approved channel and recorded basis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C4CBAAF7-ABE1-473D-A954-29FE5AC5ED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2857500"/>
            <a:ext cx="523875" cy="495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3233B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2100" b="1" i="0">
                <a:solidFill>
                  <a:srgbClr val="FFFFFF"/>
                </a:solidFill>
              </a:defRPr>
            </a:pPr>
            <a:r>
              <a:rPr sz="2100" b="1" i="0">
                <a:solidFill>
                  <a:srgbClr val="FFFFFF"/>
                </a:solidFill>
              </a:rPr>
              <a:t>3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D2AEB849-C969-48C6-B303-20BB12AABB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95425" y="2876550"/>
            <a:ext cx="1714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75" b="1" i="0">
                <a:solidFill>
                  <a:srgbClr val="A98432"/>
                </a:solidFill>
              </a:defRPr>
            </a:pPr>
            <a:r>
              <a:rPr sz="1575" b="1" i="0">
                <a:solidFill>
                  <a:srgbClr val="A98432"/>
                </a:solidFill>
              </a:rPr>
              <a:t>DISCLOSURE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CDE260D7-EA2E-480D-8FB3-5D48A4F28C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95425" y="3228975"/>
            <a:ext cx="409575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425" b="0" i="0">
                <a:solidFill>
                  <a:srgbClr val="17202B"/>
                </a:solidFill>
              </a:defRPr>
            </a:pPr>
            <a:r>
              <a:rPr sz="1425" b="0" i="0">
                <a:solidFill>
                  <a:srgbClr val="17202B"/>
                </a:solidFill>
              </a:rPr>
              <a:t>Accurate sender, subject, identity, and required address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E8CBB9A0-B958-4028-9131-A3DF9F8880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2857500"/>
            <a:ext cx="523875" cy="495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3233B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2100" b="1" i="0">
                <a:solidFill>
                  <a:srgbClr val="FFFFFF"/>
                </a:solidFill>
              </a:defRPr>
            </a:pPr>
            <a:r>
              <a:rPr sz="2100" b="1" i="0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D88CE1B1-A1C0-4A4E-A927-776D75DFE0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00875" y="2876550"/>
            <a:ext cx="1714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75" b="1" i="0">
                <a:solidFill>
                  <a:srgbClr val="A98432"/>
                </a:solidFill>
              </a:defRPr>
            </a:pPr>
            <a:r>
              <a:rPr sz="1575" b="1" i="0">
                <a:solidFill>
                  <a:srgbClr val="A98432"/>
                </a:solidFill>
              </a:rPr>
              <a:t>SUPPRESSION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E44835C7-5968-40B6-8A67-8520D1FA19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00875" y="3228975"/>
            <a:ext cx="409575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425" b="0" i="0">
                <a:solidFill>
                  <a:srgbClr val="17202B"/>
                </a:solidFill>
              </a:defRPr>
            </a:pPr>
            <a:r>
              <a:rPr sz="1425" b="0" i="0">
                <a:solidFill>
                  <a:srgbClr val="17202B"/>
                </a:solidFill>
              </a:rPr>
              <a:t>Opt-outs and exclusions applied before send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E3480FFF-B02E-42CE-A028-103C1DAA2B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4171950"/>
            <a:ext cx="523875" cy="495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3233B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2100" b="1" i="0">
                <a:solidFill>
                  <a:srgbClr val="FFFFFF"/>
                </a:solidFill>
              </a:defRPr>
            </a:pPr>
            <a:r>
              <a:rPr sz="2100" b="1" i="0">
                <a:solidFill>
                  <a:srgbClr val="FFFFFF"/>
                </a:solidFill>
              </a:rPr>
              <a:t>5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557A2A3B-9318-4E24-AC4F-3BC9F98363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95425" y="4191000"/>
            <a:ext cx="1714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75" b="1" i="0">
                <a:solidFill>
                  <a:srgbClr val="A98432"/>
                </a:solidFill>
              </a:defRPr>
            </a:pPr>
            <a:r>
              <a:rPr sz="1575" b="1" i="0">
                <a:solidFill>
                  <a:srgbClr val="A98432"/>
                </a:solidFill>
              </a:rPr>
              <a:t>OFFER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5D8DAC69-00FA-4C90-A375-ED7F9B367F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95425" y="4543425"/>
            <a:ext cx="409575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425" b="0" i="0">
                <a:solidFill>
                  <a:srgbClr val="17202B"/>
                </a:solidFill>
              </a:defRPr>
            </a:pPr>
            <a:r>
              <a:rPr sz="1425" b="0" i="0">
                <a:solidFill>
                  <a:srgbClr val="17202B"/>
                </a:solidFill>
              </a:rPr>
              <a:t>Accurate terms, economics, and expiration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37D96C98-48AB-4E02-B66C-32F7220122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4171950"/>
            <a:ext cx="523875" cy="495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3233B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2100" b="1" i="0">
                <a:solidFill>
                  <a:srgbClr val="FFFFFF"/>
                </a:solidFill>
              </a:defRPr>
            </a:pPr>
            <a:r>
              <a:rPr sz="2100" b="1" i="0">
                <a:solidFill>
                  <a:srgbClr val="FFFFFF"/>
                </a:solidFill>
              </a:rPr>
              <a:t>6</a:t>
            </a:r>
          </a:p>
        </p:txBody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D471E653-9000-4FAE-891F-ECADE75B6B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00875" y="4191000"/>
            <a:ext cx="1714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75" b="1" i="0">
                <a:solidFill>
                  <a:srgbClr val="A98432"/>
                </a:solidFill>
              </a:defRPr>
            </a:pPr>
            <a:r>
              <a:rPr sz="1575" b="1" i="0">
                <a:solidFill>
                  <a:srgbClr val="A98432"/>
                </a:solidFill>
              </a:rPr>
              <a:t>RESULT</a:t>
            </a:r>
          </a:p>
        </p:txBody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F28D24D0-8044-4B85-96AB-25A03D6D3D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00875" y="4543425"/>
            <a:ext cx="409575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425" b="0" i="0">
                <a:solidFill>
                  <a:srgbClr val="17202B"/>
                </a:solidFill>
              </a:defRPr>
            </a:pPr>
            <a:r>
              <a:rPr sz="1425" b="0" i="0">
                <a:solidFill>
                  <a:srgbClr val="17202B"/>
                </a:solidFill>
              </a:rPr>
              <a:t>Delivery, response, redemption, revenue, and cost</a:t>
            </a:r>
          </a:p>
        </p:txBody>
      </p:sp>
    </p:spTree>
    <p:extLst>
      <p:ext uri="{BB962C8B-B14F-4D97-AF65-F5344CB8AC3E}">
        <p14:creationId xmlns:p14="http://schemas.microsoft.com/office/powerpoint/2010/main" val="713190668"/>
      </p:ext>
    </p:extLst>
  </p:cSld>
</p:sld>
</file>

<file path=ppt/slides/slide14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AB61A78D-2614-4C0C-8855-0E9186E525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76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9A44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3C321C0F-5DBE-49BA-9549-00554F53D5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66700"/>
            <a:ext cx="5334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75" b="1" i="0">
                <a:solidFill>
                  <a:srgbClr val="A98432"/>
                </a:solidFill>
              </a:defRPr>
            </a:pPr>
            <a:r>
              <a:rPr sz="975" b="1" i="0">
                <a:solidFill>
                  <a:srgbClr val="A98432"/>
                </a:solidFill>
              </a:rPr>
              <a:t>ONLINE REVIEWS</a:t>
            </a:r>
          </a:p>
        </p:txBody>
      </p:sp>
      <p:pic>
        <p:nvPicPr>
          <p:cNvPr id="17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2c65146acbb9408a"/>
          <a:stretch xmlns:a="http://schemas.openxmlformats.org/drawingml/2006/main"/>
        </p:blipFill>
        <p:spPr>
          <a:xfrm xmlns:a="http://schemas.openxmlformats.org/drawingml/2006/main">
            <a:off x="685800" y="6305550"/>
            <a:ext cx="323850" cy="323850"/>
          </a:xfrm>
          <a:prstGeom xmlns:a="http://schemas.openxmlformats.org/drawingml/2006/main" prst="rect">
            <a:avLst/>
          </a:prstGeom>
        </p:spPr>
      </p:pic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D069FCED-F28E-4861-9195-EC9A662793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" y="6381750"/>
            <a:ext cx="2476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825" b="1" i="0">
                <a:solidFill>
                  <a:srgbClr val="13233B"/>
                </a:solidFill>
              </a:defRPr>
            </a:pPr>
            <a:r>
              <a:rPr sz="825" b="1" i="0">
                <a:solidFill>
                  <a:srgbClr val="13233B"/>
                </a:solidFill>
              </a:rPr>
              <a:t>THE GRAVITY SYSTEM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67DAC18D-DF98-471B-93B3-E780DF7370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0" y="6381750"/>
            <a:ext cx="6477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5707D"/>
                </a:solidFill>
              </a:defRPr>
            </a:pPr>
            <a:r>
              <a:rPr sz="900" b="1" i="0">
                <a:solidFill>
                  <a:srgbClr val="65707D"/>
                </a:solidFill>
              </a:rPr>
              <a:t>14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ACBC1D46-6181-468E-A102-17BB023270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09600"/>
            <a:ext cx="108204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625" b="1" i="0">
                <a:solidFill>
                  <a:srgbClr val="13233B"/>
                </a:solidFill>
              </a:defRPr>
            </a:pPr>
            <a:r>
              <a:rPr sz="2625" b="1" i="0">
                <a:solidFill>
                  <a:srgbClr val="13233B"/>
                </a:solidFill>
              </a:rPr>
              <a:t>Earn honest reviews—and respond without exposing the guest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4BED2A28-F445-4A4E-945E-1172A8D218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219200"/>
            <a:ext cx="18097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9A44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C61E48F7-8973-4212-9886-5040F74C8E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1571625"/>
            <a:ext cx="4476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875" b="1" i="0">
                <a:solidFill>
                  <a:srgbClr val="467058"/>
                </a:solidFill>
              </a:defRPr>
            </a:pPr>
            <a:r>
              <a:rPr sz="1875" b="1" i="0">
                <a:solidFill>
                  <a:srgbClr val="467058"/>
                </a:solidFill>
              </a:rPr>
              <a:t>REQUEST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0714E409-1282-43C1-B69D-2EDC7B2504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2190750"/>
            <a:ext cx="4286250" cy="2667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75" b="0" i="0">
                <a:solidFill>
                  <a:srgbClr val="17202B"/>
                </a:solidFill>
              </a:defRPr>
            </a:pPr>
            <a:r>
              <a:rPr sz="1575" b="0" i="0">
                <a:solidFill>
                  <a:srgbClr val="17202B"/>
                </a:solidFill>
              </a:rPr>
              <a:t>• Invite eligible guests neutrally</a:t>
            </a:r>
          </a:p>
          <a:p xmlns:a="http://schemas.openxmlformats.org/drawingml/2006/main">
            <a:pPr algn="l">
              <a:defRPr sz="1575" b="0" i="0">
                <a:solidFill>
                  <a:srgbClr val="17202B"/>
                </a:solidFill>
              </a:defRPr>
            </a:pPr>
            <a:r>
              <a:rPr sz="1575" b="0" i="0">
                <a:solidFill>
                  <a:srgbClr val="17202B"/>
                </a:solidFill>
              </a:rPr>
              <a:t>• Do not target only likely positive reviewers</a:t>
            </a:r>
          </a:p>
          <a:p xmlns:a="http://schemas.openxmlformats.org/drawingml/2006/main">
            <a:pPr algn="l">
              <a:defRPr sz="1575" b="0" i="0">
                <a:solidFill>
                  <a:srgbClr val="17202B"/>
                </a:solidFill>
              </a:defRPr>
            </a:pPr>
            <a:r>
              <a:rPr sz="1575" b="0" i="0">
                <a:solidFill>
                  <a:srgbClr val="17202B"/>
                </a:solidFill>
              </a:rPr>
              <a:t>• Do not condition incentives on a positive review</a:t>
            </a:r>
          </a:p>
          <a:p xmlns:a="http://schemas.openxmlformats.org/drawingml/2006/main">
            <a:pPr algn="l">
              <a:defRPr sz="1575" b="0" i="0">
                <a:solidFill>
                  <a:srgbClr val="17202B"/>
                </a:solidFill>
              </a:defRPr>
            </a:pPr>
            <a:r>
              <a:rPr sz="1575" b="0" i="0">
                <a:solidFill>
                  <a:srgbClr val="17202B"/>
                </a:solidFill>
              </a:rPr>
              <a:t>• Follow each platform’s rules</a:t>
            </a:r>
          </a:p>
          <a:p xmlns:a="http://schemas.openxmlformats.org/drawingml/2006/main">
            <a:pPr algn="l">
              <a:defRPr sz="1575" b="0" i="0">
                <a:solidFill>
                  <a:srgbClr val="17202B"/>
                </a:solidFill>
              </a:defRPr>
            </a:pPr>
            <a:r>
              <a:rPr sz="1575" b="0" i="0">
                <a:solidFill>
                  <a:srgbClr val="17202B"/>
                </a:solidFill>
              </a:rPr>
              <a:t>• Track the request without pressuring the guest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B18928CB-E39E-4125-8901-A41FB97038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00750" y="1571625"/>
            <a:ext cx="28575" cy="3714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D7C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23BA1C6C-760C-457B-9AF8-3CD1D2EAC3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15125" y="1571625"/>
            <a:ext cx="4476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875" b="1" i="0">
                <a:solidFill>
                  <a:srgbClr val="4E789B"/>
                </a:solidFill>
              </a:defRPr>
            </a:pPr>
            <a:r>
              <a:rPr sz="1875" b="1" i="0">
                <a:solidFill>
                  <a:srgbClr val="4E789B"/>
                </a:solidFill>
              </a:rPr>
              <a:t>RESPOND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0BAB4125-2C64-42D8-B072-A749B498C4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2190750"/>
            <a:ext cx="4238625" cy="2667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75" b="0" i="0">
                <a:solidFill>
                  <a:srgbClr val="17202B"/>
                </a:solidFill>
              </a:defRPr>
            </a:pPr>
            <a:r>
              <a:rPr sz="1575" b="0" i="0">
                <a:solidFill>
                  <a:srgbClr val="17202B"/>
                </a:solidFill>
              </a:rPr>
              <a:t>• Respond promptly and factually</a:t>
            </a:r>
          </a:p>
          <a:p xmlns:a="http://schemas.openxmlformats.org/drawingml/2006/main">
            <a:pPr algn="l">
              <a:defRPr sz="1575" b="0" i="0">
                <a:solidFill>
                  <a:srgbClr val="17202B"/>
                </a:solidFill>
              </a:defRPr>
            </a:pPr>
            <a:r>
              <a:rPr sz="1575" b="0" i="0">
                <a:solidFill>
                  <a:srgbClr val="17202B"/>
                </a:solidFill>
              </a:rPr>
              <a:t>• Acknowledge the experience without debating</a:t>
            </a:r>
          </a:p>
          <a:p xmlns:a="http://schemas.openxmlformats.org/drawingml/2006/main">
            <a:pPr algn="l">
              <a:defRPr sz="1575" b="0" i="0">
                <a:solidFill>
                  <a:srgbClr val="17202B"/>
                </a:solidFill>
              </a:defRPr>
            </a:pPr>
            <a:r>
              <a:rPr sz="1575" b="0" i="0">
                <a:solidFill>
                  <a:srgbClr val="17202B"/>
                </a:solidFill>
              </a:rPr>
              <a:t>• Do not reveal private guest or employee details</a:t>
            </a:r>
          </a:p>
          <a:p xmlns:a="http://schemas.openxmlformats.org/drawingml/2006/main">
            <a:pPr algn="l">
              <a:defRPr sz="1575" b="0" i="0">
                <a:solidFill>
                  <a:srgbClr val="17202B"/>
                </a:solidFill>
              </a:defRPr>
            </a:pPr>
            <a:r>
              <a:rPr sz="1575" b="0" i="0">
                <a:solidFill>
                  <a:srgbClr val="17202B"/>
                </a:solidFill>
              </a:rPr>
              <a:t>• Move case specifics to a private channel</a:t>
            </a:r>
          </a:p>
          <a:p xmlns:a="http://schemas.openxmlformats.org/drawingml/2006/main">
            <a:pPr algn="l">
              <a:defRPr sz="1575" b="0" i="0">
                <a:solidFill>
                  <a:srgbClr val="17202B"/>
                </a:solidFill>
              </a:defRPr>
            </a:pPr>
            <a:r>
              <a:rPr sz="1575" b="0" i="0">
                <a:solidFill>
                  <a:srgbClr val="17202B"/>
                </a:solidFill>
              </a:rPr>
              <a:t>• Escalate safety, legal, or reputation risk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AD9F9AA4-2406-4443-B26C-0AD8DE33FA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000250" y="5391150"/>
            <a:ext cx="8191500" cy="685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6F0E3"/>
          </a:solidFill>
          <a:ln xmlns:a="http://schemas.openxmlformats.org/drawingml/2006/main" w="9525">
            <a:solidFill>
              <a:srgbClr val="C9A44D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3ABB85CB-A852-42AB-A3E0-CE5093AC1C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05050" y="5534025"/>
            <a:ext cx="75819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425" b="1" i="0">
                <a:solidFill>
                  <a:srgbClr val="13233B"/>
                </a:solidFill>
              </a:defRPr>
            </a:pPr>
            <a:r>
              <a:rPr sz="1425" b="1" i="0">
                <a:solidFill>
                  <a:srgbClr val="13233B"/>
                </a:solidFill>
              </a:rPr>
              <a:t>The purpose of the review process is trustworthy feedback and responsible response—not rating manipulation.</a:t>
            </a:r>
          </a:p>
        </p:txBody>
      </p:sp>
    </p:spTree>
    <p:extLst>
      <p:ext uri="{BB962C8B-B14F-4D97-AF65-F5344CB8AC3E}">
        <p14:creationId xmlns:p14="http://schemas.microsoft.com/office/powerpoint/2010/main" val="1988403848"/>
      </p:ext>
    </p:extLst>
  </p:cSld>
</p:sld>
</file>

<file path=ppt/slides/slide15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6C4B107E-7C8B-49B8-B758-3DC33A80E6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76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9A44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72E424B6-AC58-47CE-985A-C1984E8569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66700"/>
            <a:ext cx="5334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75" b="1" i="0">
                <a:solidFill>
                  <a:srgbClr val="A98432"/>
                </a:solidFill>
              </a:defRPr>
            </a:pPr>
            <a:r>
              <a:rPr sz="975" b="1" i="0">
                <a:solidFill>
                  <a:srgbClr val="A98432"/>
                </a:solidFill>
              </a:rPr>
              <a:t>PRIVATE DINING &amp; EVENT LEADS</a:t>
            </a:r>
          </a:p>
        </p:txBody>
      </p:sp>
      <p:pic>
        <p:nvPicPr>
          <p:cNvPr id="28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9b0ed9274f42470c"/>
          <a:stretch xmlns:a="http://schemas.openxmlformats.org/drawingml/2006/main"/>
        </p:blipFill>
        <p:spPr>
          <a:xfrm xmlns:a="http://schemas.openxmlformats.org/drawingml/2006/main">
            <a:off x="685800" y="6305550"/>
            <a:ext cx="323850" cy="323850"/>
          </a:xfrm>
          <a:prstGeom xmlns:a="http://schemas.openxmlformats.org/drawingml/2006/main" prst="rect">
            <a:avLst/>
          </a:prstGeom>
        </p:spPr>
      </p:pic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A2A6C714-BC67-4394-9424-859B9BCF58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" y="6381750"/>
            <a:ext cx="2476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825" b="1" i="0">
                <a:solidFill>
                  <a:srgbClr val="13233B"/>
                </a:solidFill>
              </a:defRPr>
            </a:pPr>
            <a:r>
              <a:rPr sz="825" b="1" i="0">
                <a:solidFill>
                  <a:srgbClr val="13233B"/>
                </a:solidFill>
              </a:rPr>
              <a:t>THE GRAVITY SYSTEM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4A6ADF7E-D60B-4F79-A7ED-64A2FA08EF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0" y="6381750"/>
            <a:ext cx="6477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5707D"/>
                </a:solidFill>
              </a:defRPr>
            </a:pPr>
            <a:r>
              <a:rPr sz="900" b="1" i="0">
                <a:solidFill>
                  <a:srgbClr val="65707D"/>
                </a:solidFill>
              </a:rPr>
              <a:t>15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61FA1835-3483-4656-978F-D1A1A147E3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09600"/>
            <a:ext cx="108204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625" b="1" i="0">
                <a:solidFill>
                  <a:srgbClr val="13233B"/>
                </a:solidFill>
              </a:defRPr>
            </a:pPr>
            <a:r>
              <a:rPr sz="2625" b="1" i="0">
                <a:solidFill>
                  <a:srgbClr val="13233B"/>
                </a:solidFill>
              </a:rPr>
              <a:t>Every qualified event inquiry needs a next action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DBE6B87E-D513-495B-ACDE-C22E1CA848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219200"/>
            <a:ext cx="18097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9A44D"/>
          </a:solidFill>
          <a:ln xmlns:a="http://schemas.openxmlformats.org/drawingml/2006/main" w="0">
            <a:noFill/>
            <a:prstDash val="solid"/>
          </a:ln>
        </p:spPr>
      </p:sp>
      <p:pic>
        <p:nvPicPr>
          <p:cNvPr id="33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7fb7976a775a4118"/>
          <a:stretch xmlns:a="http://schemas.openxmlformats.org/drawingml/2006/main"/>
        </p:blipFill>
        <p:spPr>
          <a:xfrm xmlns:a="http://schemas.openxmlformats.org/drawingml/2006/main">
            <a:off x="873702" y="1409700"/>
            <a:ext cx="3577070" cy="4629150"/>
          </a:xfrm>
          <a:prstGeom xmlns:a="http://schemas.openxmlformats.org/drawingml/2006/main" prst="rect">
            <a:avLst/>
          </a:prstGeom>
        </p:spPr>
      </p:pic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7AA32E54-AF20-4B76-ACB4-BF16F206B2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0" y="1504950"/>
            <a:ext cx="457200" cy="419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3233B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800" b="1" i="0">
                <a:solidFill>
                  <a:srgbClr val="FFFFFF"/>
                </a:solidFill>
              </a:defRPr>
            </a:pPr>
            <a:r>
              <a:rPr sz="1800" b="1" i="0">
                <a:solidFill>
                  <a:srgbClr val="FFFFFF"/>
                </a:solidFill>
              </a:rPr>
              <a:t>1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9A2EF0C7-251D-4C44-AA31-9310A3FF1A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810250" y="1533525"/>
            <a:ext cx="1476375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1" i="0">
                <a:solidFill>
                  <a:srgbClr val="13233B"/>
                </a:solidFill>
              </a:defRPr>
            </a:pPr>
            <a:r>
              <a:rPr sz="1500" b="1" i="0">
                <a:solidFill>
                  <a:srgbClr val="13233B"/>
                </a:solidFill>
              </a:rPr>
              <a:t>INQUIRY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DF7D1CF2-2CF4-4372-9F73-7D3CA0FF22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77125" y="1504950"/>
            <a:ext cx="37147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425" b="0" i="0">
                <a:solidFill>
                  <a:srgbClr val="17202B"/>
                </a:solidFill>
              </a:defRPr>
            </a:pPr>
            <a:r>
              <a:rPr sz="1425" b="0" i="0">
                <a:solidFill>
                  <a:srgbClr val="17202B"/>
                </a:solidFill>
              </a:rPr>
              <a:t>Contact, source, occasion, date, count, budget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0EE14709-7C54-46A8-95D2-E2B3FFCAAA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0" y="2343150"/>
            <a:ext cx="457200" cy="419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3233B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800" b="1" i="0">
                <a:solidFill>
                  <a:srgbClr val="FFFFFF"/>
                </a:solidFill>
              </a:defRPr>
            </a:pPr>
            <a:r>
              <a:rPr sz="1800" b="1" i="0">
                <a:solidFill>
                  <a:srgbClr val="FFFFFF"/>
                </a:solidFill>
              </a:rPr>
              <a:t>2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5BD1D65D-3A83-4ADE-9F27-5377B42BCF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810250" y="2371725"/>
            <a:ext cx="1476375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1" i="0">
                <a:solidFill>
                  <a:srgbClr val="13233B"/>
                </a:solidFill>
              </a:defRPr>
            </a:pPr>
            <a:r>
              <a:rPr sz="1500" b="1" i="0">
                <a:solidFill>
                  <a:srgbClr val="13233B"/>
                </a:solidFill>
              </a:rPr>
              <a:t>QUALIFY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BE5F0E72-F42E-44FC-807F-5BB7DFEE83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77125" y="2343150"/>
            <a:ext cx="37147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425" b="0" i="0">
                <a:solidFill>
                  <a:srgbClr val="17202B"/>
                </a:solidFill>
              </a:defRPr>
            </a:pPr>
            <a:r>
              <a:rPr sz="1425" b="0" i="0">
                <a:solidFill>
                  <a:srgbClr val="17202B"/>
                </a:solidFill>
              </a:rPr>
              <a:t>Fit, space, food and beverage needs, decision process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5327E6B5-3727-4CE4-AA32-FDE904FD92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0" y="3181350"/>
            <a:ext cx="457200" cy="419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3233B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800" b="1" i="0">
                <a:solidFill>
                  <a:srgbClr val="FFFFFF"/>
                </a:solidFill>
              </a:defRPr>
            </a:pPr>
            <a:r>
              <a:rPr sz="1800" b="1" i="0">
                <a:solidFill>
                  <a:srgbClr val="FFFFFF"/>
                </a:solidFill>
              </a:rPr>
              <a:t>3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AAD6F444-8996-4A83-95D7-3CFB87D3FC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810250" y="3209925"/>
            <a:ext cx="1476375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1" i="0">
                <a:solidFill>
                  <a:srgbClr val="13233B"/>
                </a:solidFill>
              </a:defRPr>
            </a:pPr>
            <a:r>
              <a:rPr sz="1500" b="1" i="0">
                <a:solidFill>
                  <a:srgbClr val="13233B"/>
                </a:solidFill>
              </a:rPr>
              <a:t>ADVANCE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5B10B665-845B-4066-B5A9-A00EAF3D4B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77125" y="3181350"/>
            <a:ext cx="37147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425" b="0" i="0">
                <a:solidFill>
                  <a:srgbClr val="17202B"/>
                </a:solidFill>
              </a:defRPr>
            </a:pPr>
            <a:r>
              <a:rPr sz="1425" b="0" i="0">
                <a:solidFill>
                  <a:srgbClr val="17202B"/>
                </a:solidFill>
              </a:rPr>
              <a:t>Owner, response deadline, site visit, proposal due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ACF05007-D34C-44BF-831A-045621750F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0" y="4019550"/>
            <a:ext cx="457200" cy="419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8432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800" b="1" i="0">
                <a:solidFill>
                  <a:srgbClr val="FFFFFF"/>
                </a:solidFill>
              </a:defRPr>
            </a:pPr>
            <a:r>
              <a:rPr sz="1800" b="1" i="0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263E3312-5D27-40F1-9987-D990A25937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810250" y="4048125"/>
            <a:ext cx="1476375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1" i="0">
                <a:solidFill>
                  <a:srgbClr val="13233B"/>
                </a:solidFill>
              </a:defRPr>
            </a:pPr>
            <a:r>
              <a:rPr sz="1500" b="1" i="0">
                <a:solidFill>
                  <a:srgbClr val="13233B"/>
                </a:solidFill>
              </a:rPr>
              <a:t>DECIDE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3217B14E-0280-4EC7-B22D-4C1C08EC38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77125" y="4019550"/>
            <a:ext cx="37147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425" b="0" i="0">
                <a:solidFill>
                  <a:srgbClr val="17202B"/>
                </a:solidFill>
              </a:defRPr>
            </a:pPr>
            <a:r>
              <a:rPr sz="1425" b="0" i="0">
                <a:solidFill>
                  <a:srgbClr val="17202B"/>
                </a:solidFill>
              </a:rPr>
              <a:t>Booked, tentative, lost, or future follow-up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4BA8519D-32CA-4EE0-8A8D-BDB4435670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0" y="4857750"/>
            <a:ext cx="457200" cy="419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3233B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800" b="1" i="0">
                <a:solidFill>
                  <a:srgbClr val="FFFFFF"/>
                </a:solidFill>
              </a:defRPr>
            </a:pPr>
            <a:r>
              <a:rPr sz="1800" b="1" i="0">
                <a:solidFill>
                  <a:srgbClr val="FFFFFF"/>
                </a:solidFill>
              </a:rPr>
              <a:t>5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5FBFEF3A-95CA-4B0D-A75D-34FB562DB6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810250" y="4886325"/>
            <a:ext cx="1476375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1" i="0">
                <a:solidFill>
                  <a:srgbClr val="13233B"/>
                </a:solidFill>
              </a:defRPr>
            </a:pPr>
            <a:r>
              <a:rPr sz="1500" b="1" i="0">
                <a:solidFill>
                  <a:srgbClr val="13233B"/>
                </a:solidFill>
              </a:rPr>
              <a:t>LEARN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F50D5070-20B2-48BA-B821-E308DCB1A4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77125" y="4857750"/>
            <a:ext cx="37147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425" b="0" i="0">
                <a:solidFill>
                  <a:srgbClr val="17202B"/>
                </a:solidFill>
              </a:defRPr>
            </a:pPr>
            <a:r>
              <a:rPr sz="1425" b="0" i="0">
                <a:solidFill>
                  <a:srgbClr val="17202B"/>
                </a:solidFill>
              </a:rPr>
              <a:t>Value, lost reason, and post-event relationship</a:t>
            </a:r>
          </a:p>
        </p:txBody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975DF17A-B8AD-4DDF-B3B3-C8FF43E4D7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0" y="5572125"/>
            <a:ext cx="6048375" cy="476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3233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E5CF1770-F931-4E19-8A6E-4DA0FF76E6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381625" y="5676900"/>
            <a:ext cx="5572125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500" b="1" i="0">
                <a:solidFill>
                  <a:srgbClr val="FFFFFF"/>
                </a:solidFill>
              </a:defRPr>
            </a:pPr>
            <a:r>
              <a:rPr sz="1500" b="1" i="0">
                <a:solidFill>
                  <a:srgbClr val="FFFFFF"/>
                </a:solidFill>
              </a:rPr>
              <a:t>Open lead + no next action = unmanaged revenue risk.</a:t>
            </a:r>
          </a:p>
        </p:txBody>
      </p:sp>
    </p:spTree>
    <p:extLst>
      <p:ext uri="{BB962C8B-B14F-4D97-AF65-F5344CB8AC3E}">
        <p14:creationId xmlns:p14="http://schemas.microsoft.com/office/powerpoint/2010/main" val="2092276800"/>
      </p:ext>
    </p:extLst>
  </p:cSld>
</p:sld>
</file>

<file path=ppt/slides/slide16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24BA69FA-F94D-4A27-88DE-F63D72E1D4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76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9A44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DAB1B928-0EA7-4E4C-964B-572896AB4C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66700"/>
            <a:ext cx="5334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75" b="1" i="0">
                <a:solidFill>
                  <a:srgbClr val="A98432"/>
                </a:solidFill>
              </a:defRPr>
            </a:pPr>
            <a:r>
              <a:rPr sz="975" b="1" i="0">
                <a:solidFill>
                  <a:srgbClr val="A98432"/>
                </a:solidFill>
              </a:rPr>
              <a:t>MANAGEMENT RHYTHM</a:t>
            </a:r>
          </a:p>
        </p:txBody>
      </p:sp>
      <p:pic>
        <p:nvPicPr>
          <p:cNvPr id="24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e40cb9afb0a24990"/>
          <a:stretch xmlns:a="http://schemas.openxmlformats.org/drawingml/2006/main"/>
        </p:blipFill>
        <p:spPr>
          <a:xfrm xmlns:a="http://schemas.openxmlformats.org/drawingml/2006/main">
            <a:off x="685800" y="6305550"/>
            <a:ext cx="323850" cy="323850"/>
          </a:xfrm>
          <a:prstGeom xmlns:a="http://schemas.openxmlformats.org/drawingml/2006/main" prst="rect">
            <a:avLst/>
          </a:prstGeom>
        </p:spPr>
      </p:pic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A7BBF967-1487-46B7-9B3E-D28A7BACAE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" y="6381750"/>
            <a:ext cx="2476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825" b="1" i="0">
                <a:solidFill>
                  <a:srgbClr val="13233B"/>
                </a:solidFill>
              </a:defRPr>
            </a:pPr>
            <a:r>
              <a:rPr sz="825" b="1" i="0">
                <a:solidFill>
                  <a:srgbClr val="13233B"/>
                </a:solidFill>
              </a:rPr>
              <a:t>THE GRAVITY SYSTEM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9EFACC6B-6AC2-43E4-8DC8-D22CA10FFC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0" y="6381750"/>
            <a:ext cx="6477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5707D"/>
                </a:solidFill>
              </a:defRPr>
            </a:pPr>
            <a:r>
              <a:rPr sz="900" b="1" i="0">
                <a:solidFill>
                  <a:srgbClr val="65707D"/>
                </a:solidFill>
              </a:rPr>
              <a:t>16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5E3134CC-58C5-4CF3-BFFD-B3159F921E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09600"/>
            <a:ext cx="108204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625" b="1" i="0">
                <a:solidFill>
                  <a:srgbClr val="13233B"/>
                </a:solidFill>
              </a:defRPr>
            </a:pPr>
            <a:r>
              <a:rPr sz="2625" b="1" i="0">
                <a:solidFill>
                  <a:srgbClr val="13233B"/>
                </a:solidFill>
              </a:rPr>
              <a:t>Daily, weekly, and monthly reviews do different work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4E99A4B2-8684-4D8B-8984-065215FEBC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219200"/>
            <a:ext cx="18097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9A44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D8DBC61E-6E5E-478A-8121-09C517B812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1619250"/>
            <a:ext cx="3190875" cy="3333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6F0E3"/>
          </a:solidFill>
          <a:ln xmlns:a="http://schemas.openxmlformats.org/drawingml/2006/main" w="9525">
            <a:solidFill>
              <a:srgbClr val="C9A44D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B75217B4-4F29-44CE-9143-7E35CE907C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1619250"/>
            <a:ext cx="3190875" cy="381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03A5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2AEC90FC-101A-4147-B72B-ECB870F6E1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" y="1695450"/>
            <a:ext cx="2924175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275" b="1" i="0">
                <a:solidFill>
                  <a:srgbClr val="FFFFFF"/>
                </a:solidFill>
              </a:defRPr>
            </a:pPr>
            <a:r>
              <a:rPr sz="1275" b="1" i="0">
                <a:solidFill>
                  <a:srgbClr val="FFFFFF"/>
                </a:solidFill>
              </a:rPr>
              <a:t>DAILY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75B45FC9-FBD7-46BE-A6D6-483D7A3052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2162175"/>
            <a:ext cx="2847975" cy="2647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350" b="0" i="0">
                <a:solidFill>
                  <a:srgbClr val="17202B"/>
                </a:solidFill>
              </a:defRPr>
            </a:pPr>
            <a:r>
              <a:rPr sz="1350" b="0" i="0">
                <a:solidFill>
                  <a:srgbClr val="17202B"/>
                </a:solidFill>
              </a:rPr>
              <a:t>Recognize arrivals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pPr algn="ctr">
              <a:defRPr sz="1350" b="0" i="0">
                <a:solidFill>
                  <a:srgbClr val="17202B"/>
                </a:solidFill>
              </a:defRPr>
            </a:pPr>
            <a:r>
              <a:rPr sz="1350" b="0" i="0">
                <a:solidFill>
                  <a:srgbClr val="17202B"/>
                </a:solidFill>
              </a:rPr>
              <a:t>Open and assign recovery cases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pPr algn="ctr">
              <a:defRPr sz="1350" b="0" i="0">
                <a:solidFill>
                  <a:srgbClr val="17202B"/>
                </a:solidFill>
              </a:defRPr>
            </a:pPr>
            <a:r>
              <a:rPr sz="1350" b="0" i="0">
                <a:solidFill>
                  <a:srgbClr val="17202B"/>
                </a:solidFill>
              </a:rPr>
              <a:t>Apply opt-outs and lead deadlines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pPr algn="ctr">
              <a:defRPr sz="1350" b="0" i="0">
                <a:solidFill>
                  <a:srgbClr val="17202B"/>
                </a:solidFill>
              </a:defRPr>
            </a:pPr>
            <a:r>
              <a:rPr sz="1350" b="0" i="0">
                <a:solidFill>
                  <a:srgbClr val="17202B"/>
                </a:solidFill>
              </a:rPr>
              <a:t>Escalate safety or reputation risk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7941733B-0D0D-487F-B641-CCD8A7AC28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95800" y="1619250"/>
            <a:ext cx="3190875" cy="3333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6F0E3"/>
          </a:solidFill>
          <a:ln xmlns:a="http://schemas.openxmlformats.org/drawingml/2006/main" w="9525">
            <a:solidFill>
              <a:srgbClr val="C9A44D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453B14FF-EEAB-4C03-86D0-E04094D28B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95800" y="1619250"/>
            <a:ext cx="3190875" cy="381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E789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ADAECBB2-281B-435C-B66E-B0F47F3775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29150" y="1695450"/>
            <a:ext cx="2924175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275" b="1" i="0">
                <a:solidFill>
                  <a:srgbClr val="FFFFFF"/>
                </a:solidFill>
              </a:defRPr>
            </a:pPr>
            <a:r>
              <a:rPr sz="1275" b="1" i="0">
                <a:solidFill>
                  <a:srgbClr val="FFFFFF"/>
                </a:solidFill>
              </a:rPr>
              <a:t>WEEKLY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D362C3B7-E9FA-4BC8-9E94-665D911B1B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67250" y="2162175"/>
            <a:ext cx="2847975" cy="2647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350" b="0" i="0">
                <a:solidFill>
                  <a:srgbClr val="17202B"/>
                </a:solidFill>
              </a:defRPr>
            </a:pPr>
            <a:r>
              <a:rPr sz="1350" b="0" i="0">
                <a:solidFill>
                  <a:srgbClr val="17202B"/>
                </a:solidFill>
              </a:rPr>
              <a:t>Review open recovery and overdue action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pPr algn="ctr">
              <a:defRPr sz="1350" b="0" i="0">
                <a:solidFill>
                  <a:srgbClr val="17202B"/>
                </a:solidFill>
              </a:defRPr>
            </a:pPr>
            <a:r>
              <a:rPr sz="1350" b="0" i="0">
                <a:solidFill>
                  <a:srgbClr val="17202B"/>
                </a:solidFill>
              </a:rPr>
              <a:t>Check lapsed guests and campaigns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pPr algn="ctr">
              <a:defRPr sz="1350" b="0" i="0">
                <a:solidFill>
                  <a:srgbClr val="17202B"/>
                </a:solidFill>
              </a:defRPr>
            </a:pPr>
            <a:r>
              <a:rPr sz="1350" b="0" i="0">
                <a:solidFill>
                  <a:srgbClr val="17202B"/>
                </a:solidFill>
              </a:rPr>
              <a:t>Advance event leads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pPr algn="ctr">
              <a:defRPr sz="1350" b="0" i="0">
                <a:solidFill>
                  <a:srgbClr val="17202B"/>
                </a:solidFill>
              </a:defRPr>
            </a:pPr>
            <a:r>
              <a:rPr sz="1350" b="0" i="0">
                <a:solidFill>
                  <a:srgbClr val="17202B"/>
                </a:solidFill>
              </a:rPr>
              <a:t>Assign corrective action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AA1C02F0-54FA-44A7-A6B4-0855D021BA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10550" y="1619250"/>
            <a:ext cx="3190875" cy="3333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6F0E3"/>
          </a:solidFill>
          <a:ln xmlns:a="http://schemas.openxmlformats.org/drawingml/2006/main" w="9525">
            <a:solidFill>
              <a:srgbClr val="C9A44D"/>
            </a:solidFill>
            <a:prstDash val="solid"/>
          </a:ln>
        </p:spPr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35C721BD-7554-4FC8-B9FB-38E8C9831C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10550" y="1619250"/>
            <a:ext cx="3190875" cy="381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8432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9D78E9A5-0FBE-4C71-B8DF-EBD42153F3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43900" y="1695450"/>
            <a:ext cx="2924175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275" b="1" i="0">
                <a:solidFill>
                  <a:srgbClr val="FFFFFF"/>
                </a:solidFill>
              </a:defRPr>
            </a:pPr>
            <a:r>
              <a:rPr sz="1275" b="1" i="0">
                <a:solidFill>
                  <a:srgbClr val="FFFFFF"/>
                </a:solidFill>
              </a:rPr>
              <a:t>MONTHLY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9BF38505-B291-4C8C-B0C2-59561DCDEF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2162175"/>
            <a:ext cx="2847975" cy="2647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350" b="0" i="0">
                <a:solidFill>
                  <a:srgbClr val="17202B"/>
                </a:solidFill>
              </a:defRPr>
            </a:pPr>
            <a:r>
              <a:rPr sz="1350" b="0" i="0">
                <a:solidFill>
                  <a:srgbClr val="17202B"/>
                </a:solidFill>
              </a:rPr>
              <a:t>Review retention scorecard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pPr algn="ctr">
              <a:defRPr sz="1350" b="0" i="0">
                <a:solidFill>
                  <a:srgbClr val="17202B"/>
                </a:solidFill>
              </a:defRPr>
            </a:pPr>
            <a:r>
              <a:rPr sz="1350" b="0" i="0">
                <a:solidFill>
                  <a:srgbClr val="17202B"/>
                </a:solidFill>
              </a:rPr>
              <a:t>Compare patterns and causes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pPr algn="ctr">
              <a:defRPr sz="1350" b="0" i="0">
                <a:solidFill>
                  <a:srgbClr val="17202B"/>
                </a:solidFill>
              </a:defRPr>
            </a:pPr>
            <a:r>
              <a:rPr sz="1350" b="0" i="0">
                <a:solidFill>
                  <a:srgbClr val="17202B"/>
                </a:solidFill>
              </a:rPr>
              <a:t>Audit data quality and permissions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pPr algn="ctr">
              <a:defRPr sz="1350" b="0" i="0">
                <a:solidFill>
                  <a:srgbClr val="17202B"/>
                </a:solidFill>
              </a:defRPr>
            </a:pPr>
            <a:r>
              <a:rPr sz="1350" b="0" i="0">
                <a:solidFill>
                  <a:srgbClr val="17202B"/>
                </a:solidFill>
              </a:rPr>
              <a:t>Set targets and system changes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C0C98A70-ED75-4123-B523-87E8E4A6B5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000250" y="5429250"/>
            <a:ext cx="8191500" cy="6477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6F0E3"/>
          </a:solidFill>
          <a:ln xmlns:a="http://schemas.openxmlformats.org/drawingml/2006/main" w="9525">
            <a:solidFill>
              <a:srgbClr val="C9A44D"/>
            </a:solidFill>
            <a:prstDash val="solid"/>
          </a:ln>
        </p:spPr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D18E9BB8-EF63-4900-83B4-A04DB2B9D0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05050" y="5562600"/>
            <a:ext cx="75819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425" b="1" i="0">
                <a:solidFill>
                  <a:srgbClr val="13233B"/>
                </a:solidFill>
              </a:defRPr>
            </a:pPr>
            <a:r>
              <a:rPr sz="1425" b="1" i="0">
                <a:solidFill>
                  <a:srgbClr val="13233B"/>
                </a:solidFill>
              </a:rPr>
              <a:t>The weekly guest relationship meeting should end with named owners, due dates, and a documented next review.</a:t>
            </a:r>
          </a:p>
        </p:txBody>
      </p:sp>
    </p:spTree>
    <p:extLst>
      <p:ext uri="{BB962C8B-B14F-4D97-AF65-F5344CB8AC3E}">
        <p14:creationId xmlns:p14="http://schemas.microsoft.com/office/powerpoint/2010/main" val="1856736578"/>
      </p:ext>
    </p:extLst>
  </p:cSld>
</p:sld>
</file>

<file path=ppt/slides/slide17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D507710D-45A7-48FA-BD77-54DC86B0B6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76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9A44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804D7040-C325-41B1-9078-58A9B1D6FC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66700"/>
            <a:ext cx="5334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75" b="1" i="0">
                <a:solidFill>
                  <a:srgbClr val="A98432"/>
                </a:solidFill>
              </a:defRPr>
            </a:pPr>
            <a:r>
              <a:rPr sz="975" b="1" i="0">
                <a:solidFill>
                  <a:srgbClr val="A98432"/>
                </a:solidFill>
              </a:rPr>
              <a:t>DIGITAL CONTROL WORKBOOK</a:t>
            </a:r>
          </a:p>
        </p:txBody>
      </p:sp>
      <p:pic>
        <p:nvPicPr>
          <p:cNvPr id="15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2c9b71a8f8b24e64"/>
          <a:stretch xmlns:a="http://schemas.openxmlformats.org/drawingml/2006/main"/>
        </p:blipFill>
        <p:spPr>
          <a:xfrm xmlns:a="http://schemas.openxmlformats.org/drawingml/2006/main">
            <a:off x="685800" y="6305550"/>
            <a:ext cx="323850" cy="323850"/>
          </a:xfrm>
          <a:prstGeom xmlns:a="http://schemas.openxmlformats.org/drawingml/2006/main" prst="rect">
            <a:avLst/>
          </a:prstGeom>
        </p:spPr>
      </p:pic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02A865C5-8FC3-44ED-9B09-DC83AD4353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" y="6381750"/>
            <a:ext cx="2476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825" b="1" i="0">
                <a:solidFill>
                  <a:srgbClr val="13233B"/>
                </a:solidFill>
              </a:defRPr>
            </a:pPr>
            <a:r>
              <a:rPr sz="825" b="1" i="0">
                <a:solidFill>
                  <a:srgbClr val="13233B"/>
                </a:solidFill>
              </a:rPr>
              <a:t>THE GRAVITY SYSTEM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9BEB9FEF-0EE4-4E32-A29B-D65EC61995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0" y="6381750"/>
            <a:ext cx="6477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5707D"/>
                </a:solidFill>
              </a:defRPr>
            </a:pPr>
            <a:r>
              <a:rPr sz="900" b="1" i="0">
                <a:solidFill>
                  <a:srgbClr val="65707D"/>
                </a:solidFill>
              </a:rPr>
              <a:t>17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4A563969-7ACA-4E2E-BE1D-765269816C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09600"/>
            <a:ext cx="108204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625" b="1" i="0">
                <a:solidFill>
                  <a:srgbClr val="13233B"/>
                </a:solidFill>
              </a:defRPr>
            </a:pPr>
            <a:r>
              <a:rPr sz="2625" b="1" i="0">
                <a:solidFill>
                  <a:srgbClr val="13233B"/>
                </a:solidFill>
              </a:rPr>
              <a:t>The workbook summarizes the system without replacing judgment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1B1D633C-9405-4ED9-ABEA-63545EB81E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219200"/>
            <a:ext cx="18097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9A44D"/>
          </a:solidFill>
          <a:ln xmlns:a="http://schemas.openxmlformats.org/drawingml/2006/main" w="0">
            <a:noFill/>
            <a:prstDash val="solid"/>
          </a:ln>
        </p:spPr>
      </p:sp>
      <p:pic>
        <p:nvPicPr>
          <p:cNvPr id="20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9e7b590a6e43475d"/>
          <a:stretch xmlns:a="http://schemas.openxmlformats.org/drawingml/2006/main"/>
        </p:blipFill>
        <p:spPr>
          <a:xfrm xmlns:a="http://schemas.openxmlformats.org/drawingml/2006/main">
            <a:off x="970955" y="1447800"/>
            <a:ext cx="6763941" cy="4524375"/>
          </a:xfrm>
          <a:prstGeom xmlns:a="http://schemas.openxmlformats.org/drawingml/2006/main" prst="rect">
            <a:avLst/>
          </a:prstGeom>
        </p:spPr>
      </p:pic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91098B82-F333-4063-AAA0-B438A9BA89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29625" y="1552575"/>
            <a:ext cx="24765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650" b="1" i="0">
                <a:solidFill>
                  <a:srgbClr val="A98432"/>
                </a:solidFill>
              </a:defRPr>
            </a:pPr>
            <a:r>
              <a:rPr sz="1650" b="1" i="0">
                <a:solidFill>
                  <a:srgbClr val="A98432"/>
                </a:solidFill>
              </a:rPr>
              <a:t>LIVE KPIs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808BBED8-588B-4118-A4A1-B11170BC09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39125" y="2095500"/>
            <a:ext cx="3048000" cy="2857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17202B"/>
                </a:solidFill>
              </a:defRPr>
            </a:pPr>
            <a:r>
              <a:rPr sz="1500" b="0" i="0">
                <a:solidFill>
                  <a:srgbClr val="17202B"/>
                </a:solidFill>
              </a:rPr>
              <a:t>• Guest profiles and permissions</a:t>
            </a:r>
          </a:p>
          <a:p xmlns:a="http://schemas.openxmlformats.org/drawingml/2006/main">
            <a:pPr algn="l">
              <a:defRPr sz="1500" b="0" i="0">
                <a:solidFill>
                  <a:srgbClr val="17202B"/>
                </a:solidFill>
              </a:defRPr>
            </a:pPr>
            <a:r>
              <a:rPr sz="1500" b="0" i="0">
                <a:solidFill>
                  <a:srgbClr val="17202B"/>
                </a:solidFill>
              </a:rPr>
              <a:t>• Visits in the last 30 days</a:t>
            </a:r>
          </a:p>
          <a:p xmlns:a="http://schemas.openxmlformats.org/drawingml/2006/main">
            <a:pPr algn="l">
              <a:defRPr sz="1500" b="0" i="0">
                <a:solidFill>
                  <a:srgbClr val="17202B"/>
                </a:solidFill>
              </a:defRPr>
            </a:pPr>
            <a:r>
              <a:rPr sz="1500" b="0" i="0">
                <a:solidFill>
                  <a:srgbClr val="17202B"/>
                </a:solidFill>
              </a:rPr>
              <a:t>• Open recovery and closure rate</a:t>
            </a:r>
          </a:p>
          <a:p xmlns:a="http://schemas.openxmlformats.org/drawingml/2006/main">
            <a:pPr algn="l">
              <a:defRPr sz="1500" b="0" i="0">
                <a:solidFill>
                  <a:srgbClr val="17202B"/>
                </a:solidFill>
              </a:defRPr>
            </a:pPr>
            <a:r>
              <a:rPr sz="1500" b="0" i="0">
                <a:solidFill>
                  <a:srgbClr val="17202B"/>
                </a:solidFill>
              </a:rPr>
              <a:t>• Returned and reactivated guests</a:t>
            </a:r>
          </a:p>
          <a:p xmlns:a="http://schemas.openxmlformats.org/drawingml/2006/main">
            <a:pPr algn="l">
              <a:defRPr sz="1500" b="0" i="0">
                <a:solidFill>
                  <a:srgbClr val="17202B"/>
                </a:solidFill>
              </a:defRPr>
            </a:pPr>
            <a:r>
              <a:rPr sz="1500" b="0" i="0">
                <a:solidFill>
                  <a:srgbClr val="17202B"/>
                </a:solidFill>
              </a:rPr>
              <a:t>• Open event leads</a:t>
            </a:r>
          </a:p>
          <a:p xmlns:a="http://schemas.openxmlformats.org/drawingml/2006/main">
            <a:pPr algn="l">
              <a:defRPr sz="1500" b="0" i="0">
                <a:solidFill>
                  <a:srgbClr val="17202B"/>
                </a:solidFill>
              </a:defRPr>
            </a:pPr>
            <a:r>
              <a:rPr sz="1500" b="0" i="0">
                <a:solidFill>
                  <a:srgbClr val="17202B"/>
                </a:solidFill>
              </a:rPr>
              <a:t>• Open and overdue actions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6CB77515-5ACC-44E6-86EE-C0DB7BE584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86750" y="5000625"/>
            <a:ext cx="2952750" cy="952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3233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5E9B452D-405B-439F-97B0-15A4C56ACF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77250" y="5143500"/>
            <a:ext cx="257175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350" b="1" i="0">
                <a:solidFill>
                  <a:srgbClr val="FFFFFF"/>
                </a:solidFill>
              </a:defRPr>
            </a:pPr>
            <a:r>
              <a:rPr sz="1350" b="1" i="0">
                <a:solidFill>
                  <a:srgbClr val="FFFFFF"/>
                </a:solidFill>
              </a:rPr>
              <a:t>Yellow sheets capture facts.</a:t>
            </a:r>
          </a:p>
          <a:p xmlns:a="http://schemas.openxmlformats.org/drawingml/2006/main">
            <a:pPr algn="ctr">
              <a:defRPr sz="1350" b="1" i="0">
                <a:solidFill>
                  <a:srgbClr val="FFFFFF"/>
                </a:solidFill>
              </a:defRPr>
            </a:pPr>
            <a:r>
              <a:rPr sz="1350" b="1" i="0">
                <a:solidFill>
                  <a:srgbClr val="FFFFFF"/>
                </a:solidFill>
              </a:rPr>
              <a:t>The dashboard reveals the pattern.</a:t>
            </a:r>
          </a:p>
        </p:txBody>
      </p:sp>
    </p:spTree>
    <p:extLst>
      <p:ext uri="{BB962C8B-B14F-4D97-AF65-F5344CB8AC3E}">
        <p14:creationId xmlns:p14="http://schemas.microsoft.com/office/powerpoint/2010/main" val="1645588958"/>
      </p:ext>
    </p:extLst>
  </p:cSld>
</p:sld>
</file>

<file path=ppt/slides/slide18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84B3B3AD-8C93-418A-9C10-0BDA2BB5EA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76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9A44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CBE61BB8-CB57-4771-96D7-A8962A4983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66700"/>
            <a:ext cx="5334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75" b="1" i="0">
                <a:solidFill>
                  <a:srgbClr val="A98432"/>
                </a:solidFill>
              </a:defRPr>
            </a:pPr>
            <a:r>
              <a:rPr sz="975" b="1" i="0">
                <a:solidFill>
                  <a:srgbClr val="A98432"/>
                </a:solidFill>
              </a:rPr>
              <a:t>90-DAY IMPLEMENTATION</a:t>
            </a:r>
          </a:p>
        </p:txBody>
      </p:sp>
      <p:pic>
        <p:nvPicPr>
          <p:cNvPr id="24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d5e7d43bc4084846"/>
          <a:stretch xmlns:a="http://schemas.openxmlformats.org/drawingml/2006/main"/>
        </p:blipFill>
        <p:spPr>
          <a:xfrm xmlns:a="http://schemas.openxmlformats.org/drawingml/2006/main">
            <a:off x="685800" y="6305550"/>
            <a:ext cx="323850" cy="323850"/>
          </a:xfrm>
          <a:prstGeom xmlns:a="http://schemas.openxmlformats.org/drawingml/2006/main" prst="rect">
            <a:avLst/>
          </a:prstGeom>
        </p:spPr>
      </p:pic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E0F8533F-E298-4AD3-B0C0-FD8422D6CC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" y="6381750"/>
            <a:ext cx="2476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825" b="1" i="0">
                <a:solidFill>
                  <a:srgbClr val="13233B"/>
                </a:solidFill>
              </a:defRPr>
            </a:pPr>
            <a:r>
              <a:rPr sz="825" b="1" i="0">
                <a:solidFill>
                  <a:srgbClr val="13233B"/>
                </a:solidFill>
              </a:rPr>
              <a:t>THE GRAVITY SYSTEM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0CBBE22D-816A-4A7C-A910-D5B815B1BE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0" y="6381750"/>
            <a:ext cx="6477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5707D"/>
                </a:solidFill>
              </a:defRPr>
            </a:pPr>
            <a:r>
              <a:rPr sz="900" b="1" i="0">
                <a:solidFill>
                  <a:srgbClr val="65707D"/>
                </a:solidFill>
              </a:rPr>
              <a:t>18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2B13BC92-B113-41D7-8E82-DD6756E40C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09600"/>
            <a:ext cx="108204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625" b="1" i="0">
                <a:solidFill>
                  <a:srgbClr val="13233B"/>
                </a:solidFill>
              </a:defRPr>
            </a:pPr>
            <a:r>
              <a:rPr sz="2625" b="1" i="0">
                <a:solidFill>
                  <a:srgbClr val="13233B"/>
                </a:solidFill>
              </a:rPr>
              <a:t>Install control first—then expand use and accountability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BADE6A96-1854-42D7-8DEF-C238895C2F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219200"/>
            <a:ext cx="18097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9A44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6A609271-3CCF-48C7-8D12-203E1C4D05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524000"/>
            <a:ext cx="3333750" cy="819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3233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5F811E64-6623-4FA5-BB64-F1ED0E3B6A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628775"/>
            <a:ext cx="29908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275" b="1" i="0">
                <a:solidFill>
                  <a:srgbClr val="C9A44D"/>
                </a:solidFill>
              </a:defRPr>
            </a:pPr>
            <a:r>
              <a:rPr sz="1275" b="1" i="0">
                <a:solidFill>
                  <a:srgbClr val="C9A44D"/>
                </a:solidFill>
              </a:rPr>
              <a:t>DAYS 1–30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85669185-5190-4BAA-970B-47A713F291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943100"/>
            <a:ext cx="29908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725" b="1" i="0">
                <a:solidFill>
                  <a:srgbClr val="FFFFFF"/>
                </a:solidFill>
              </a:defRPr>
            </a:pPr>
            <a:r>
              <a:rPr sz="1725" b="1" i="0">
                <a:solidFill>
                  <a:srgbClr val="FFFFFF"/>
                </a:solidFill>
              </a:rPr>
              <a:t>CONTROL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ED4C1594-4D91-4F24-8D37-71E980D496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19175" y="2667000"/>
            <a:ext cx="2667000" cy="2333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17202B"/>
                </a:solidFill>
              </a:defRPr>
            </a:pPr>
            <a:r>
              <a:rPr sz="1500" b="0" i="0">
                <a:solidFill>
                  <a:srgbClr val="17202B"/>
                </a:solidFill>
              </a:rPr>
              <a:t>• Assign owner and access</a:t>
            </a:r>
          </a:p>
          <a:p xmlns:a="http://schemas.openxmlformats.org/drawingml/2006/main">
            <a:pPr algn="l">
              <a:defRPr sz="1500" b="0" i="0">
                <a:solidFill>
                  <a:srgbClr val="17202B"/>
                </a:solidFill>
              </a:defRPr>
            </a:pPr>
            <a:r>
              <a:rPr sz="1500" b="0" i="0">
                <a:solidFill>
                  <a:srgbClr val="17202B"/>
                </a:solidFill>
              </a:rPr>
              <a:t>• Approve consent and retention rules</a:t>
            </a:r>
          </a:p>
          <a:p xmlns:a="http://schemas.openxmlformats.org/drawingml/2006/main">
            <a:pPr algn="l">
              <a:defRPr sz="1500" b="0" i="0">
                <a:solidFill>
                  <a:srgbClr val="17202B"/>
                </a:solidFill>
              </a:defRPr>
            </a:pPr>
            <a:r>
              <a:rPr sz="1500" b="0" i="0">
                <a:solidFill>
                  <a:srgbClr val="17202B"/>
                </a:solidFill>
              </a:rPr>
              <a:t>• Load only approved data</a:t>
            </a:r>
          </a:p>
          <a:p xmlns:a="http://schemas.openxmlformats.org/drawingml/2006/main">
            <a:pPr algn="l">
              <a:defRPr sz="1500" b="0" i="0">
                <a:solidFill>
                  <a:srgbClr val="17202B"/>
                </a:solidFill>
              </a:defRPr>
            </a:pPr>
            <a:r>
              <a:rPr sz="1500" b="0" i="0">
                <a:solidFill>
                  <a:srgbClr val="17202B"/>
                </a:solidFill>
              </a:rPr>
              <a:t>• Train guest records and recovery</a:t>
            </a:r>
          </a:p>
          <a:p xmlns:a="http://schemas.openxmlformats.org/drawingml/2006/main">
            <a:pPr algn="l">
              <a:defRPr sz="1500" b="0" i="0">
                <a:solidFill>
                  <a:srgbClr val="17202B"/>
                </a:solidFill>
              </a:defRPr>
            </a:pPr>
            <a:r>
              <a:rPr sz="1500" b="0" i="0">
                <a:solidFill>
                  <a:srgbClr val="17202B"/>
                </a:solidFill>
              </a:rPr>
              <a:t>• Establish baseline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1672AB82-1479-40B9-8405-77D2E09AB5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29125" y="1524000"/>
            <a:ext cx="3333750" cy="819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3233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BD60F9AE-77EB-49B7-9FD4-39B3AA1FFD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00575" y="1628775"/>
            <a:ext cx="29908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275" b="1" i="0">
                <a:solidFill>
                  <a:srgbClr val="C9A44D"/>
                </a:solidFill>
              </a:defRPr>
            </a:pPr>
            <a:r>
              <a:rPr sz="1275" b="1" i="0">
                <a:solidFill>
                  <a:srgbClr val="C9A44D"/>
                </a:solidFill>
              </a:rPr>
              <a:t>DAYS 31–60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8DC70DA6-ECDB-4B1E-820E-AB0815ECA5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00575" y="1943100"/>
            <a:ext cx="29908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725" b="1" i="0">
                <a:solidFill>
                  <a:srgbClr val="FFFFFF"/>
                </a:solidFill>
              </a:defRPr>
            </a:pPr>
            <a:r>
              <a:rPr sz="1725" b="1" i="0">
                <a:solidFill>
                  <a:srgbClr val="FFFFFF"/>
                </a:solidFill>
              </a:rPr>
              <a:t>OPERATE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E539E8A2-31BE-43EE-B342-C9DC080D09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762500" y="2667000"/>
            <a:ext cx="2667000" cy="2333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17202B"/>
                </a:solidFill>
              </a:defRPr>
            </a:pPr>
            <a:r>
              <a:rPr sz="1500" b="0" i="0">
                <a:solidFill>
                  <a:srgbClr val="17202B"/>
                </a:solidFill>
              </a:rPr>
              <a:t>• Use all daily workflows</a:t>
            </a:r>
          </a:p>
          <a:p xmlns:a="http://schemas.openxmlformats.org/drawingml/2006/main">
            <a:pPr algn="l">
              <a:defRPr sz="1500" b="0" i="0">
                <a:solidFill>
                  <a:srgbClr val="17202B"/>
                </a:solidFill>
              </a:defRPr>
            </a:pPr>
            <a:r>
              <a:rPr sz="1500" b="0" i="0">
                <a:solidFill>
                  <a:srgbClr val="17202B"/>
                </a:solidFill>
              </a:rPr>
              <a:t>• Launch weekly review</a:t>
            </a:r>
          </a:p>
          <a:p xmlns:a="http://schemas.openxmlformats.org/drawingml/2006/main">
            <a:pPr algn="l">
              <a:defRPr sz="1500" b="0" i="0">
                <a:solidFill>
                  <a:srgbClr val="17202B"/>
                </a:solidFill>
              </a:defRPr>
            </a:pPr>
            <a:r>
              <a:rPr sz="1500" b="0" i="0">
                <a:solidFill>
                  <a:srgbClr val="17202B"/>
                </a:solidFill>
              </a:rPr>
              <a:t>• Begin reactivation and campaigns</a:t>
            </a:r>
          </a:p>
          <a:p xmlns:a="http://schemas.openxmlformats.org/drawingml/2006/main">
            <a:pPr algn="l">
              <a:defRPr sz="1500" b="0" i="0">
                <a:solidFill>
                  <a:srgbClr val="17202B"/>
                </a:solidFill>
              </a:defRPr>
            </a:pPr>
            <a:r>
              <a:rPr sz="1500" b="0" i="0">
                <a:solidFill>
                  <a:srgbClr val="17202B"/>
                </a:solidFill>
              </a:rPr>
              <a:t>• Control review and event leads</a:t>
            </a:r>
          </a:p>
          <a:p xmlns:a="http://schemas.openxmlformats.org/drawingml/2006/main">
            <a:pPr algn="l">
              <a:defRPr sz="1500" b="0" i="0">
                <a:solidFill>
                  <a:srgbClr val="17202B"/>
                </a:solidFill>
              </a:defRPr>
            </a:pPr>
            <a:r>
              <a:rPr sz="1500" b="0" i="0">
                <a:solidFill>
                  <a:srgbClr val="17202B"/>
                </a:solidFill>
              </a:rPr>
              <a:t>• Coach incomplete records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0740115D-C1D0-412C-AD4B-54EFCE090E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1524000"/>
            <a:ext cx="3333750" cy="819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3233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10BF6251-1F11-498A-832C-17D947776F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43900" y="1628775"/>
            <a:ext cx="29908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275" b="1" i="0">
                <a:solidFill>
                  <a:srgbClr val="C9A44D"/>
                </a:solidFill>
              </a:defRPr>
            </a:pPr>
            <a:r>
              <a:rPr sz="1275" b="1" i="0">
                <a:solidFill>
                  <a:srgbClr val="C9A44D"/>
                </a:solidFill>
              </a:rPr>
              <a:t>DAYS 61–90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9FDD0043-9559-46C3-9BA2-11B201B3A8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43900" y="1943100"/>
            <a:ext cx="29908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725" b="1" i="0">
                <a:solidFill>
                  <a:srgbClr val="FFFFFF"/>
                </a:solidFill>
              </a:defRPr>
            </a:pPr>
            <a:r>
              <a:rPr sz="1725" b="1" i="0">
                <a:solidFill>
                  <a:srgbClr val="FFFFFF"/>
                </a:solidFill>
              </a:rPr>
              <a:t>IMPROVE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A5492BE2-20A5-4BE4-87EC-3B30F4EABA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05825" y="2667000"/>
            <a:ext cx="2667000" cy="2333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17202B"/>
                </a:solidFill>
              </a:defRPr>
            </a:pPr>
            <a:r>
              <a:rPr sz="1500" b="0" i="0">
                <a:solidFill>
                  <a:srgbClr val="17202B"/>
                </a:solidFill>
              </a:rPr>
              <a:t>• Audit quality and permissions</a:t>
            </a:r>
          </a:p>
          <a:p xmlns:a="http://schemas.openxmlformats.org/drawingml/2006/main">
            <a:pPr algn="l">
              <a:defRPr sz="1500" b="0" i="0">
                <a:solidFill>
                  <a:srgbClr val="17202B"/>
                </a:solidFill>
              </a:defRPr>
            </a:pPr>
            <a:r>
              <a:rPr sz="1500" b="0" i="0">
                <a:solidFill>
                  <a:srgbClr val="17202B"/>
                </a:solidFill>
              </a:rPr>
              <a:t>• Review patterns and metrics</a:t>
            </a:r>
          </a:p>
          <a:p xmlns:a="http://schemas.openxmlformats.org/drawingml/2006/main">
            <a:pPr algn="l">
              <a:defRPr sz="1500" b="0" i="0">
                <a:solidFill>
                  <a:srgbClr val="17202B"/>
                </a:solidFill>
              </a:defRPr>
            </a:pPr>
            <a:r>
              <a:rPr sz="1500" b="0" i="0">
                <a:solidFill>
                  <a:srgbClr val="17202B"/>
                </a:solidFill>
              </a:rPr>
              <a:t>• Verify corrective actions</a:t>
            </a:r>
          </a:p>
          <a:p xmlns:a="http://schemas.openxmlformats.org/drawingml/2006/main">
            <a:pPr algn="l">
              <a:defRPr sz="1500" b="0" i="0">
                <a:solidFill>
                  <a:srgbClr val="17202B"/>
                </a:solidFill>
              </a:defRPr>
            </a:pPr>
            <a:r>
              <a:rPr sz="1500" b="0" i="0">
                <a:solidFill>
                  <a:srgbClr val="17202B"/>
                </a:solidFill>
              </a:rPr>
              <a:t>• Set practical targets</a:t>
            </a:r>
          </a:p>
          <a:p xmlns:a="http://schemas.openxmlformats.org/drawingml/2006/main">
            <a:pPr algn="l">
              <a:defRPr sz="1500" b="0" i="0">
                <a:solidFill>
                  <a:srgbClr val="17202B"/>
                </a:solidFill>
              </a:defRPr>
            </a:pPr>
            <a:r>
              <a:rPr sz="1500" b="0" i="0">
                <a:solidFill>
                  <a:srgbClr val="17202B"/>
                </a:solidFill>
              </a:rPr>
              <a:t>• Approve Version 1.1 changes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AC49F10F-2BFD-4C3C-A294-C386C843D7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47850" y="5381625"/>
            <a:ext cx="8496300" cy="7048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6F0E3"/>
          </a:solidFill>
          <a:ln xmlns:a="http://schemas.openxmlformats.org/drawingml/2006/main" w="9525">
            <a:solidFill>
              <a:srgbClr val="C9A44D"/>
            </a:solidFill>
            <a:prstDash val="solid"/>
          </a:ln>
        </p:spPr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607AFACE-0902-4F66-BE04-5924306F75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133600" y="5514975"/>
            <a:ext cx="7924800" cy="438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500" b="1" i="0">
                <a:solidFill>
                  <a:srgbClr val="13233B"/>
                </a:solidFill>
              </a:defRPr>
            </a:pPr>
            <a:r>
              <a:rPr sz="1500" b="1" i="0">
                <a:solidFill>
                  <a:srgbClr val="13233B"/>
                </a:solidFill>
              </a:rPr>
              <a:t>Advance by demonstrated use and review quality—not because the calendar moved.</a:t>
            </a:r>
          </a:p>
        </p:txBody>
      </p:sp>
    </p:spTree>
    <p:extLst>
      <p:ext uri="{BB962C8B-B14F-4D97-AF65-F5344CB8AC3E}">
        <p14:creationId xmlns:p14="http://schemas.microsoft.com/office/powerpoint/2010/main" val="227746306"/>
      </p:ext>
    </p:extLst>
  </p:cSld>
</p:sld>
</file>

<file path=ppt/slides/slide19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7" name="">
            <a:extLst xmlns:a="http://schemas.openxmlformats.org/drawingml/2006/main">
              <a:ext uri="{FF2B5EF4-FFF2-40B4-BE49-F238E27FC236}">
                <a16:creationId xmlns:a16="http://schemas.microsoft.com/office/drawing/2014/main" id="{7150FB8C-ECBD-4A48-952C-9314A1D01A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76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9A44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A0EF69F3-21C6-49BC-9CF7-76DDF52C8C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66700"/>
            <a:ext cx="5334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75" b="1" i="0">
                <a:solidFill>
                  <a:srgbClr val="A98432"/>
                </a:solidFill>
              </a:defRPr>
            </a:pPr>
            <a:r>
              <a:rPr sz="975" b="1" i="0">
                <a:solidFill>
                  <a:srgbClr val="A98432"/>
                </a:solidFill>
              </a:rPr>
              <a:t>FILES &amp; VERSION CONTROL</a:t>
            </a:r>
          </a:p>
        </p:txBody>
      </p:sp>
      <p:pic>
        <p:nvPicPr>
          <p:cNvPr id="29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d91d6ad9852846a0"/>
          <a:stretch xmlns:a="http://schemas.openxmlformats.org/drawingml/2006/main"/>
        </p:blipFill>
        <p:spPr>
          <a:xfrm xmlns:a="http://schemas.openxmlformats.org/drawingml/2006/main">
            <a:off x="685800" y="6305550"/>
            <a:ext cx="323850" cy="323850"/>
          </a:xfrm>
          <a:prstGeom xmlns:a="http://schemas.openxmlformats.org/drawingml/2006/main" prst="rect">
            <a:avLst/>
          </a:prstGeom>
        </p:spPr>
      </p:pic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430842E2-61FA-4F96-94FA-F5F8CD1D5E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" y="6381750"/>
            <a:ext cx="2476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825" b="1" i="0">
                <a:solidFill>
                  <a:srgbClr val="13233B"/>
                </a:solidFill>
              </a:defRPr>
            </a:pPr>
            <a:r>
              <a:rPr sz="825" b="1" i="0">
                <a:solidFill>
                  <a:srgbClr val="13233B"/>
                </a:solidFill>
              </a:rPr>
              <a:t>THE GRAVITY SYSTEM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D3B4FDC4-150D-47D7-B4A4-58C81C85B4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0" y="6381750"/>
            <a:ext cx="6477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5707D"/>
                </a:solidFill>
              </a:defRPr>
            </a:pPr>
            <a:r>
              <a:rPr sz="900" b="1" i="0">
                <a:solidFill>
                  <a:srgbClr val="65707D"/>
                </a:solidFill>
              </a:rPr>
              <a:t>19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0C678BB8-3E40-4C13-8229-80DAB81F6C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09600"/>
            <a:ext cx="108204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625" b="1" i="0">
                <a:solidFill>
                  <a:srgbClr val="13233B"/>
                </a:solidFill>
              </a:defRPr>
            </a:pPr>
            <a:r>
              <a:rPr sz="2625" b="1" i="0">
                <a:solidFill>
                  <a:srgbClr val="13233B"/>
                </a:solidFill>
              </a:rPr>
              <a:t>Each file has one job—and one approved version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1320BA15-052E-4546-95BE-298FBAB3D5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219200"/>
            <a:ext cx="18097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9A44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2D82371A-7F4D-4029-883F-93809FF275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" y="1504950"/>
            <a:ext cx="1809750" cy="457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3233B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650" b="1" i="0">
                <a:solidFill>
                  <a:srgbClr val="FFFFFF"/>
                </a:solidFill>
              </a:defRPr>
            </a:pPr>
            <a:r>
              <a:rPr sz="1650" b="1" i="0">
                <a:solidFill>
                  <a:srgbClr val="FFFFFF"/>
                </a:solidFill>
              </a:rPr>
              <a:t>MANUAL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8D61E39D-6998-4A67-ADA6-C3846A171B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76550" y="1552575"/>
            <a:ext cx="16192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500" b="1" i="0">
                <a:solidFill>
                  <a:srgbClr val="A98432"/>
                </a:solidFill>
              </a:defRPr>
            </a:pPr>
            <a:r>
              <a:rPr sz="1500" b="1" i="0">
                <a:solidFill>
                  <a:srgbClr val="A98432"/>
                </a:solidFill>
              </a:rPr>
              <a:t>DOCX + PDF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A4172D47-6A26-409F-9CDF-DC5007BA93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857750" y="1504950"/>
            <a:ext cx="6238875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17202B"/>
                </a:solidFill>
              </a:defRPr>
            </a:pPr>
            <a:r>
              <a:rPr sz="1500" b="0" i="0">
                <a:solidFill>
                  <a:srgbClr val="17202B"/>
                </a:solidFill>
              </a:rPr>
              <a:t>Customize policy; distribute the approved operating guide.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0F985803-6DD8-483B-B9A1-830B111A41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76550" y="2095500"/>
            <a:ext cx="8220075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D7C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56845A43-B7A0-4E7D-A26D-45DE605878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" y="2409825"/>
            <a:ext cx="1809750" cy="457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3233B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650" b="1" i="0">
                <a:solidFill>
                  <a:srgbClr val="FFFFFF"/>
                </a:solidFill>
              </a:defRPr>
            </a:pPr>
            <a:r>
              <a:rPr sz="1650" b="1" i="0">
                <a:solidFill>
                  <a:srgbClr val="FFFFFF"/>
                </a:solidFill>
              </a:rPr>
              <a:t>30 FORMS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7154148D-D014-4E86-AC2C-CDEFCA0BED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76550" y="2457450"/>
            <a:ext cx="16192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500" b="1" i="0">
                <a:solidFill>
                  <a:srgbClr val="A98432"/>
                </a:solidFill>
              </a:defRPr>
            </a:pPr>
            <a:r>
              <a:rPr sz="1500" b="1" i="0">
                <a:solidFill>
                  <a:srgbClr val="A98432"/>
                </a:solidFill>
              </a:rPr>
              <a:t>DOCX + PDF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89A4F011-882F-4A31-B3C5-7CE6A6E101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857750" y="2409825"/>
            <a:ext cx="6238875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17202B"/>
                </a:solidFill>
              </a:defRPr>
            </a:pPr>
            <a:r>
              <a:rPr sz="1500" b="0" i="0">
                <a:solidFill>
                  <a:srgbClr val="17202B"/>
                </a:solidFill>
              </a:rPr>
              <a:t>Edit masters; print or complete the controlled working forms.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7963AF8E-8DF1-4D6B-B220-37494C6047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76550" y="3000375"/>
            <a:ext cx="8220075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D7C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3524A46D-263A-4CDA-A6E8-047BBF3FE0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" y="3314700"/>
            <a:ext cx="1809750" cy="457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3233B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650" b="1" i="0">
                <a:solidFill>
                  <a:srgbClr val="FFFFFF"/>
                </a:solidFill>
              </a:defRPr>
            </a:pPr>
            <a:r>
              <a:rPr sz="1650" b="1" i="0">
                <a:solidFill>
                  <a:srgbClr val="FFFFFF"/>
                </a:solidFill>
              </a:rPr>
              <a:t>WORKBOOK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6247C7CD-0F9A-4FE1-9F1F-C0BAE08F47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76550" y="3362325"/>
            <a:ext cx="16192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500" b="1" i="0">
                <a:solidFill>
                  <a:srgbClr val="A98432"/>
                </a:solidFill>
              </a:defRPr>
            </a:pPr>
            <a:r>
              <a:rPr sz="1500" b="1" i="0">
                <a:solidFill>
                  <a:srgbClr val="A98432"/>
                </a:solidFill>
              </a:rPr>
              <a:t>XLSX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A8981F4D-98A3-4EDE-8F71-9F125B236E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857750" y="3314700"/>
            <a:ext cx="6238875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17202B"/>
                </a:solidFill>
              </a:defRPr>
            </a:pPr>
            <a:r>
              <a:rPr sz="1500" b="0" i="0">
                <a:solidFill>
                  <a:srgbClr val="17202B"/>
                </a:solidFill>
              </a:rPr>
              <a:t>Enter operating facts and review formula-driven management KPIs.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2C529648-92D6-47E0-95E8-7FA4897E74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76550" y="3905250"/>
            <a:ext cx="8220075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D7C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B08A4E32-FD9D-46D5-B0CC-C1A03D6B14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" y="4219575"/>
            <a:ext cx="1809750" cy="457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3233B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650" b="1" i="0">
                <a:solidFill>
                  <a:srgbClr val="FFFFFF"/>
                </a:solidFill>
              </a:defRPr>
            </a:pPr>
            <a:r>
              <a:rPr sz="1650" b="1" i="0">
                <a:solidFill>
                  <a:srgbClr val="FFFFFF"/>
                </a:solidFill>
              </a:rPr>
              <a:t>TRAINING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EBA22334-0543-4707-B745-3FBF82E0BC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76550" y="4267200"/>
            <a:ext cx="16192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500" b="1" i="0">
                <a:solidFill>
                  <a:srgbClr val="A98432"/>
                </a:solidFill>
              </a:defRPr>
            </a:pPr>
            <a:r>
              <a:rPr sz="1500" b="1" i="0">
                <a:solidFill>
                  <a:srgbClr val="A98432"/>
                </a:solidFill>
              </a:rPr>
              <a:t>PPTX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787C7C25-27A4-42BE-BA40-6EB6CFFA69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857750" y="4219575"/>
            <a:ext cx="6238875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17202B"/>
                </a:solidFill>
              </a:defRPr>
            </a:pPr>
            <a:r>
              <a:rPr sz="1500" b="0" i="0">
                <a:solidFill>
                  <a:srgbClr val="17202B"/>
                </a:solidFill>
              </a:rPr>
              <a:t>Teach managers the full operating method and rollout.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F834F646-BF63-4F35-AA6B-AF44EAEAB7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76550" y="4810125"/>
            <a:ext cx="8220075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D7C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D4D8EBC5-8BF9-4289-BC5D-EB753E102C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5286375"/>
            <a:ext cx="10382250" cy="781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3233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818CAB89-9DEF-4BAB-8B4E-D149DFC78D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3950" y="5457825"/>
            <a:ext cx="18097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275" b="1" i="0">
                <a:solidFill>
                  <a:srgbClr val="C9A44D"/>
                </a:solidFill>
              </a:defRPr>
            </a:pPr>
            <a:r>
              <a:rPr sz="1275" b="1" i="0">
                <a:solidFill>
                  <a:srgbClr val="C9A44D"/>
                </a:solidFill>
              </a:rPr>
              <a:t>Control standard</a:t>
            </a:r>
          </a:p>
        </p:txBody>
      </p:sp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EEB471B3-928D-4020-8C5B-3EA0E5AA3A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028950" y="5429250"/>
            <a:ext cx="79248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500" b="1" i="0">
                <a:solidFill>
                  <a:srgbClr val="FFFFFF"/>
                </a:solidFill>
              </a:defRPr>
            </a:pPr>
            <a:r>
              <a:rPr sz="1500" b="1" i="0">
                <a:solidFill>
                  <a:srgbClr val="FFFFFF"/>
                </a:solidFill>
              </a:rPr>
              <a:t>Approve → date → distribute → archive → remove outdated active copies → train material revisions</a:t>
            </a:r>
          </a:p>
        </p:txBody>
      </p:sp>
    </p:spTree>
    <p:extLst>
      <p:ext uri="{BB962C8B-B14F-4D97-AF65-F5344CB8AC3E}">
        <p14:creationId xmlns:p14="http://schemas.microsoft.com/office/powerpoint/2010/main" val="216523718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35" name="">
            <a:extLst xmlns:a="http://schemas.openxmlformats.org/drawingml/2006/main">
              <a:ext uri="{FF2B5EF4-FFF2-40B4-BE49-F238E27FC236}">
                <a16:creationId xmlns:a16="http://schemas.microsoft.com/office/drawing/2014/main" id="{6C8DC731-F40B-4D6E-93DE-0AADA1BC3E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76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9A44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8B291B3B-C30B-4FC8-A44F-8E6FA22C3E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66700"/>
            <a:ext cx="5334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75" b="1" i="0">
                <a:solidFill>
                  <a:srgbClr val="A98432"/>
                </a:solidFill>
              </a:defRPr>
            </a:pPr>
            <a:r>
              <a:rPr sz="975" b="1" i="0">
                <a:solidFill>
                  <a:srgbClr val="A98432"/>
                </a:solidFill>
              </a:rPr>
              <a:t>GUEST RELATIONSHIP &amp; RETENTION</a:t>
            </a:r>
          </a:p>
        </p:txBody>
      </p:sp>
      <p:pic>
        <p:nvPicPr>
          <p:cNvPr id="37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96a94c912bbb4bcc"/>
          <a:stretch xmlns:a="http://schemas.openxmlformats.org/drawingml/2006/main"/>
        </p:blipFill>
        <p:spPr>
          <a:xfrm xmlns:a="http://schemas.openxmlformats.org/drawingml/2006/main">
            <a:off x="685800" y="6305550"/>
            <a:ext cx="323850" cy="323850"/>
          </a:xfrm>
          <a:prstGeom xmlns:a="http://schemas.openxmlformats.org/drawingml/2006/main" prst="rect">
            <a:avLst/>
          </a:prstGeom>
        </p:spPr>
      </p:pic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6201FA3C-4619-458E-84A0-F31254BC88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" y="6381750"/>
            <a:ext cx="2476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825" b="1" i="0">
                <a:solidFill>
                  <a:srgbClr val="13233B"/>
                </a:solidFill>
              </a:defRPr>
            </a:pPr>
            <a:r>
              <a:rPr sz="825" b="1" i="0">
                <a:solidFill>
                  <a:srgbClr val="13233B"/>
                </a:solidFill>
              </a:rPr>
              <a:t>THE GRAVITY SYSTEM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CCB45581-B677-4F97-A1E0-2A3E33DF4C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0" y="6381750"/>
            <a:ext cx="6477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5707D"/>
                </a:solidFill>
              </a:defRPr>
            </a:pPr>
            <a:r>
              <a:rPr sz="900" b="1" i="0">
                <a:solidFill>
                  <a:srgbClr val="65707D"/>
                </a:solidFill>
              </a:rPr>
              <a:t>02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408097FC-DBB0-44D1-8998-6B47FB637C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09600"/>
            <a:ext cx="108204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625" b="1" i="0">
                <a:solidFill>
                  <a:srgbClr val="13233B"/>
                </a:solidFill>
              </a:defRPr>
            </a:pPr>
            <a:r>
              <a:rPr sz="2625" b="1" i="0">
                <a:solidFill>
                  <a:srgbClr val="13233B"/>
                </a:solidFill>
              </a:rPr>
              <a:t>Good hospitality is not enough if the memory disappears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E4B48349-ABA7-4DE0-8582-AFDF6105A4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219200"/>
            <a:ext cx="18097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9A44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0844B62C-ACDF-4C3F-9380-1A10426BF7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24375" y="1381125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350" b="1" i="0">
                <a:solidFill>
                  <a:srgbClr val="9A4A3C"/>
                </a:solidFill>
              </a:defRPr>
            </a:pPr>
            <a:r>
              <a:rPr sz="1350" b="1" i="0">
                <a:solidFill>
                  <a:srgbClr val="9A4A3C"/>
                </a:solidFill>
              </a:rPr>
              <a:t>WITHOUT A SYSTEM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62209766-3315-4A6B-9265-39643A2BF3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53375" y="1381125"/>
            <a:ext cx="3143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350" b="1" i="0">
                <a:solidFill>
                  <a:srgbClr val="467058"/>
                </a:solidFill>
              </a:defRPr>
            </a:pPr>
            <a:r>
              <a:rPr sz="1350" b="1" i="0">
                <a:solidFill>
                  <a:srgbClr val="467058"/>
                </a:solidFill>
              </a:rPr>
              <a:t>WITH THE GRAVITY SYSTEM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513492AF-9BB6-40F3-8596-0E17A790B8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1819275"/>
            <a:ext cx="28575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75" b="1" i="0">
                <a:solidFill>
                  <a:srgbClr val="13233B"/>
                </a:solidFill>
              </a:defRPr>
            </a:pPr>
            <a:r>
              <a:rPr sz="1575" b="1" i="0">
                <a:solidFill>
                  <a:srgbClr val="13233B"/>
                </a:solidFill>
              </a:rPr>
              <a:t>Guest knowledge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85E4A726-6C0E-4F2B-9ABA-7761C5A05F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0" y="1752600"/>
            <a:ext cx="3190875" cy="5905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3DED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40F127D9-C340-49B0-9CD0-7003C0D1BA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91000" y="1866900"/>
            <a:ext cx="2809875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350" b="0" i="0">
                <a:solidFill>
                  <a:srgbClr val="17202B"/>
                </a:solidFill>
              </a:defRPr>
            </a:pPr>
            <a:r>
              <a:rPr sz="1350" b="0" i="0">
                <a:solidFill>
                  <a:srgbClr val="17202B"/>
                </a:solidFill>
              </a:rPr>
              <a:t>Lives with one employee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26F26218-13CF-449C-808F-613CAB91A8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67625" y="1752600"/>
            <a:ext cx="3571875" cy="5905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2ECE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DDEC7B09-B908-4995-9116-540F0C6061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58125" y="1866900"/>
            <a:ext cx="3190875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350" b="0" i="0">
                <a:solidFill>
                  <a:srgbClr val="17202B"/>
                </a:solidFill>
              </a:defRPr>
            </a:pPr>
            <a:r>
              <a:rPr sz="1350" b="0" i="0">
                <a:solidFill>
                  <a:srgbClr val="17202B"/>
                </a:solidFill>
              </a:rPr>
              <a:t>Becomes an approved, useful profile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5F64BC65-90F5-47B6-9B1E-626AB47FC2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2600325"/>
            <a:ext cx="28575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75" b="1" i="0">
                <a:solidFill>
                  <a:srgbClr val="13233B"/>
                </a:solidFill>
              </a:defRPr>
            </a:pPr>
            <a:r>
              <a:rPr sz="1575" b="1" i="0">
                <a:solidFill>
                  <a:srgbClr val="13233B"/>
                </a:solidFill>
              </a:rPr>
              <a:t>Service recovery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AFC1AA2E-0133-4198-9195-38DED253B8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0" y="2533650"/>
            <a:ext cx="3190875" cy="5905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3DED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2BAD88CE-C3E6-46EF-8FE7-26CBD8C86B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91000" y="2647950"/>
            <a:ext cx="2809875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350" b="0" i="0">
                <a:solidFill>
                  <a:srgbClr val="17202B"/>
                </a:solidFill>
              </a:defRPr>
            </a:pPr>
            <a:r>
              <a:rPr sz="1350" b="0" i="0">
                <a:solidFill>
                  <a:srgbClr val="17202B"/>
                </a:solidFill>
              </a:rPr>
              <a:t>Depends on who is working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C9465E9D-BBD9-4B9F-963B-A610D1FCF6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67625" y="2533650"/>
            <a:ext cx="3571875" cy="5905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2ECE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613B0795-C210-4B46-B527-070715868B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58125" y="2647950"/>
            <a:ext cx="3190875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350" b="0" i="0">
                <a:solidFill>
                  <a:srgbClr val="17202B"/>
                </a:solidFill>
              </a:defRPr>
            </a:pPr>
            <a:r>
              <a:rPr sz="1350" b="0" i="0">
                <a:solidFill>
                  <a:srgbClr val="17202B"/>
                </a:solidFill>
              </a:rPr>
              <a:t>Uses authority, deadlines, and closure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99C5B83C-B497-4691-8A69-8976A43D2B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3381375"/>
            <a:ext cx="28575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75" b="1" i="0">
                <a:solidFill>
                  <a:srgbClr val="13233B"/>
                </a:solidFill>
              </a:defRPr>
            </a:pPr>
            <a:r>
              <a:rPr sz="1575" b="1" i="0">
                <a:solidFill>
                  <a:srgbClr val="13233B"/>
                </a:solidFill>
              </a:rPr>
              <a:t>Outreach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4B2334F6-94EE-4AD7-ACCB-8C32270EB9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0" y="3314700"/>
            <a:ext cx="3190875" cy="5905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3DED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B33AFB6D-608C-466E-A962-933F860F07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91000" y="3429000"/>
            <a:ext cx="2809875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350" b="0" i="0">
                <a:solidFill>
                  <a:srgbClr val="17202B"/>
                </a:solidFill>
              </a:defRPr>
            </a:pPr>
            <a:r>
              <a:rPr sz="1350" b="0" i="0">
                <a:solidFill>
                  <a:srgbClr val="17202B"/>
                </a:solidFill>
              </a:rPr>
              <a:t>Starts without permission control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6D79AF8C-00BA-4367-8BE7-B90DABC131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67625" y="3314700"/>
            <a:ext cx="3571875" cy="5905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2ECE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3F7C6400-830E-43F0-A8B8-445E5C35D2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58125" y="3429000"/>
            <a:ext cx="3190875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350" b="0" i="0">
                <a:solidFill>
                  <a:srgbClr val="17202B"/>
                </a:solidFill>
              </a:defRPr>
            </a:pPr>
            <a:r>
              <a:rPr sz="1350" b="0" i="0">
                <a:solidFill>
                  <a:srgbClr val="17202B"/>
                </a:solidFill>
              </a:rPr>
              <a:t>Uses consent and suppression records</a:t>
            </a:r>
          </a:p>
        </p:txBody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8E4DF3A9-5B34-441E-9298-309692A770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4162425"/>
            <a:ext cx="28575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75" b="1" i="0">
                <a:solidFill>
                  <a:srgbClr val="13233B"/>
                </a:solidFill>
              </a:defRPr>
            </a:pPr>
            <a:r>
              <a:rPr sz="1575" b="1" i="0">
                <a:solidFill>
                  <a:srgbClr val="13233B"/>
                </a:solidFill>
              </a:rPr>
              <a:t>Loyalty</a:t>
            </a:r>
          </a:p>
        </p:txBody>
      </p:sp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CF484FE4-03E2-4B19-B566-578328F83E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0" y="4095750"/>
            <a:ext cx="3190875" cy="5905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3DED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7" name="">
            <a:extLst xmlns:a="http://schemas.openxmlformats.org/drawingml/2006/main">
              <a:ext uri="{FF2B5EF4-FFF2-40B4-BE49-F238E27FC236}">
                <a16:creationId xmlns:a16="http://schemas.microsoft.com/office/drawing/2014/main" id="{7677BE30-9B97-43DC-AB1E-736E012D9C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91000" y="4210050"/>
            <a:ext cx="2809875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350" b="0" i="0">
                <a:solidFill>
                  <a:srgbClr val="17202B"/>
                </a:solidFill>
              </a:defRPr>
            </a:pPr>
            <a:r>
              <a:rPr sz="1350" b="0" i="0">
                <a:solidFill>
                  <a:srgbClr val="17202B"/>
                </a:solidFill>
              </a:rPr>
              <a:t>Relies on discounts</a:t>
            </a:r>
          </a:p>
        </p:txBody>
      </p:sp>
      <p:sp>
        <p:nvSpPr>
          <p:cNvPr id="28" name="">
            <a:extLst xmlns:a="http://schemas.openxmlformats.org/drawingml/2006/main">
              <a:ext uri="{FF2B5EF4-FFF2-40B4-BE49-F238E27FC236}">
                <a16:creationId xmlns:a16="http://schemas.microsoft.com/office/drawing/2014/main" id="{E174E785-EC3B-4154-89F3-21B05F0714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67625" y="4095750"/>
            <a:ext cx="3571875" cy="5905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2ECE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9" name="">
            <a:extLst xmlns:a="http://schemas.openxmlformats.org/drawingml/2006/main">
              <a:ext uri="{FF2B5EF4-FFF2-40B4-BE49-F238E27FC236}">
                <a16:creationId xmlns:a16="http://schemas.microsoft.com/office/drawing/2014/main" id="{CCF3FAA1-B109-482A-B2C6-CF467ACE80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58125" y="4210050"/>
            <a:ext cx="3190875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350" b="0" i="0">
                <a:solidFill>
                  <a:srgbClr val="17202B"/>
                </a:solidFill>
              </a:defRPr>
            </a:pPr>
            <a:r>
              <a:rPr sz="1350" b="0" i="0">
                <a:solidFill>
                  <a:srgbClr val="17202B"/>
                </a:solidFill>
              </a:rPr>
              <a:t>Measures return behavior and relationship value</a:t>
            </a:r>
          </a:p>
        </p:txBody>
      </p:sp>
      <p:sp>
        <p:nvSpPr>
          <p:cNvPr id="30" name="">
            <a:extLst xmlns:a="http://schemas.openxmlformats.org/drawingml/2006/main">
              <a:ext uri="{FF2B5EF4-FFF2-40B4-BE49-F238E27FC236}">
                <a16:creationId xmlns:a16="http://schemas.microsoft.com/office/drawing/2014/main" id="{28A173E3-3EC1-4BCF-A0CC-098F9CCC23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4943475"/>
            <a:ext cx="28575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75" b="1" i="0">
                <a:solidFill>
                  <a:srgbClr val="13233B"/>
                </a:solidFill>
              </a:defRPr>
            </a:pPr>
            <a:r>
              <a:rPr sz="1575" b="1" i="0">
                <a:solidFill>
                  <a:srgbClr val="13233B"/>
                </a:solidFill>
              </a:rPr>
              <a:t>Event leads</a:t>
            </a:r>
          </a:p>
        </p:txBody>
      </p:sp>
      <p:sp>
        <p:nvSpPr>
          <p:cNvPr id="31" name="">
            <a:extLst xmlns:a="http://schemas.openxmlformats.org/drawingml/2006/main">
              <a:ext uri="{FF2B5EF4-FFF2-40B4-BE49-F238E27FC236}">
                <a16:creationId xmlns:a16="http://schemas.microsoft.com/office/drawing/2014/main" id="{7418A0AB-A72F-4C8F-931F-2BC288F6A2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0" y="4876800"/>
            <a:ext cx="3190875" cy="5905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3DED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2" name="">
            <a:extLst xmlns:a="http://schemas.openxmlformats.org/drawingml/2006/main">
              <a:ext uri="{FF2B5EF4-FFF2-40B4-BE49-F238E27FC236}">
                <a16:creationId xmlns:a16="http://schemas.microsoft.com/office/drawing/2014/main" id="{CE7D0B57-B6BF-4F8F-B538-2E3695F487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91000" y="4991100"/>
            <a:ext cx="2809875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350" b="0" i="0">
                <a:solidFill>
                  <a:srgbClr val="17202B"/>
                </a:solidFill>
              </a:defRPr>
            </a:pPr>
            <a:r>
              <a:rPr sz="1350" b="0" i="0">
                <a:solidFill>
                  <a:srgbClr val="17202B"/>
                </a:solidFill>
              </a:rPr>
              <a:t>Sit in inboxes or notebooks</a:t>
            </a:r>
          </a:p>
        </p:txBody>
      </p:sp>
      <p:sp>
        <p:nvSpPr>
          <p:cNvPr id="33" name="">
            <a:extLst xmlns:a="http://schemas.openxmlformats.org/drawingml/2006/main">
              <a:ext uri="{FF2B5EF4-FFF2-40B4-BE49-F238E27FC236}">
                <a16:creationId xmlns:a16="http://schemas.microsoft.com/office/drawing/2014/main" id="{58F29E17-A3A2-494E-A134-02BF496E31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67625" y="4876800"/>
            <a:ext cx="3571875" cy="5905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2ECE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4" name="">
            <a:extLst xmlns:a="http://schemas.openxmlformats.org/drawingml/2006/main">
              <a:ext uri="{FF2B5EF4-FFF2-40B4-BE49-F238E27FC236}">
                <a16:creationId xmlns:a16="http://schemas.microsoft.com/office/drawing/2014/main" id="{3F55861F-F72A-4133-93F4-CBE856B0F4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58125" y="4991100"/>
            <a:ext cx="3190875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350" b="0" i="0">
                <a:solidFill>
                  <a:srgbClr val="17202B"/>
                </a:solidFill>
              </a:defRPr>
            </a:pPr>
            <a:r>
              <a:rPr sz="1350" b="0" i="0">
                <a:solidFill>
                  <a:srgbClr val="17202B"/>
                </a:solidFill>
              </a:rPr>
              <a:t>Receive an owner, next action, and status</a:t>
            </a:r>
          </a:p>
        </p:txBody>
      </p:sp>
    </p:spTree>
    <p:extLst>
      <p:ext uri="{BB962C8B-B14F-4D97-AF65-F5344CB8AC3E}">
        <p14:creationId xmlns:p14="http://schemas.microsoft.com/office/powerpoint/2010/main" val="1997426468"/>
      </p:ext>
    </p:extLst>
  </p:cSld>
</p:sld>
</file>

<file path=ppt/slides/slide20.xml><?xml version="1.0" encoding="utf-8"?>
<p:sld xmlns:p="http://schemas.openxmlformats.org/presentationml/2006/main">
  <p:cSld>
    <p:bg>
      <p:bgPr>
        <a:solidFill xmlns:a="http://schemas.openxmlformats.org/drawingml/2006/main">
          <a:srgbClr val="13233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33BB7EEC-F79E-45D6-BF94-A0DAB7AE36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95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9A44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9D0F7AD9-F2EC-4AF7-8446-0A4E98F1F3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52450"/>
            <a:ext cx="7620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275" b="1" i="0">
                <a:solidFill>
                  <a:srgbClr val="C9A44D"/>
                </a:solidFill>
              </a:defRPr>
            </a:pPr>
            <a:r>
              <a:rPr sz="1275" b="1" i="0">
                <a:solidFill>
                  <a:srgbClr val="C9A44D"/>
                </a:solidFill>
              </a:rPr>
              <a:t>THE GRAVITY GUEST RELATIONSHIP &amp; RETENTION SYSTEM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5BA1F68D-0724-4061-9CAA-8AE50A78D2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200150"/>
            <a:ext cx="6953250" cy="1905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600" b="1" i="0">
                <a:solidFill>
                  <a:srgbClr val="FFFFFF"/>
                </a:solidFill>
              </a:defRPr>
            </a:pPr>
            <a:r>
              <a:rPr sz="3600" b="1" i="0">
                <a:solidFill>
                  <a:srgbClr val="FFFFFF"/>
                </a:solidFill>
              </a:rPr>
              <a:t>Remember the guest.</a:t>
            </a:r>
          </a:p>
          <a:p xmlns:a="http://schemas.openxmlformats.org/drawingml/2006/main">
            <a:pPr algn="l">
              <a:defRPr sz="3600" b="1" i="0">
                <a:solidFill>
                  <a:srgbClr val="FFFFFF"/>
                </a:solidFill>
              </a:defRPr>
            </a:pPr>
            <a:r>
              <a:rPr sz="3600" b="1" i="0">
                <a:solidFill>
                  <a:srgbClr val="FFFFFF"/>
                </a:solidFill>
              </a:rPr>
              <a:t>Keep the promise.</a:t>
            </a:r>
          </a:p>
          <a:p xmlns:a="http://schemas.openxmlformats.org/drawingml/2006/main">
            <a:pPr algn="l">
              <a:defRPr sz="3600" b="1" i="0">
                <a:solidFill>
                  <a:srgbClr val="FFFFFF"/>
                </a:solidFill>
              </a:defRPr>
            </a:pPr>
            <a:r>
              <a:rPr sz="3600" b="1" i="0">
                <a:solidFill>
                  <a:srgbClr val="FFFFFF"/>
                </a:solidFill>
              </a:rPr>
              <a:t>Improve the operation.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91AACDE7-F300-4599-8994-25BFDD8E07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638550"/>
            <a:ext cx="2952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725" b="1" i="0">
                <a:solidFill>
                  <a:srgbClr val="C9A44D"/>
                </a:solidFill>
              </a:defRPr>
            </a:pPr>
            <a:r>
              <a:rPr sz="1725" b="1" i="0">
                <a:solidFill>
                  <a:srgbClr val="C9A44D"/>
                </a:solidFill>
              </a:rPr>
              <a:t>BEGIN WITH FIVE ACTIONS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991E39FB-E680-4AD1-8BF3-B7A7CD59AA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114800"/>
            <a:ext cx="59055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75" b="0" i="0">
                <a:solidFill>
                  <a:srgbClr val="E3EAF2"/>
                </a:solidFill>
              </a:defRPr>
            </a:pPr>
            <a:r>
              <a:rPr sz="1575" b="0" i="0">
                <a:solidFill>
                  <a:srgbClr val="E3EAF2"/>
                </a:solidFill>
              </a:rPr>
              <a:t>• Assign the system owner</a:t>
            </a:r>
          </a:p>
          <a:p xmlns:a="http://schemas.openxmlformats.org/drawingml/2006/main">
            <a:pPr algn="l">
              <a:defRPr sz="1575" b="0" i="0">
                <a:solidFill>
                  <a:srgbClr val="E3EAF2"/>
                </a:solidFill>
              </a:defRPr>
            </a:pPr>
            <a:r>
              <a:rPr sz="1575" b="0" i="0">
                <a:solidFill>
                  <a:srgbClr val="E3EAF2"/>
                </a:solidFill>
              </a:rPr>
              <a:t>• Approve permission and privacy controls</a:t>
            </a:r>
          </a:p>
          <a:p xmlns:a="http://schemas.openxmlformats.org/drawingml/2006/main">
            <a:pPr algn="l">
              <a:defRPr sz="1575" b="0" i="0">
                <a:solidFill>
                  <a:srgbClr val="E3EAF2"/>
                </a:solidFill>
              </a:defRPr>
            </a:pPr>
            <a:r>
              <a:rPr sz="1575" b="0" i="0">
                <a:solidFill>
                  <a:srgbClr val="E3EAF2"/>
                </a:solidFill>
              </a:rPr>
              <a:t>• Train profiles and recovery first</a:t>
            </a:r>
          </a:p>
          <a:p xmlns:a="http://schemas.openxmlformats.org/drawingml/2006/main">
            <a:pPr algn="l">
              <a:defRPr sz="1575" b="0" i="0">
                <a:solidFill>
                  <a:srgbClr val="E3EAF2"/>
                </a:solidFill>
              </a:defRPr>
            </a:pPr>
            <a:r>
              <a:rPr sz="1575" b="0" i="0">
                <a:solidFill>
                  <a:srgbClr val="E3EAF2"/>
                </a:solidFill>
              </a:rPr>
              <a:t>• Hold the first weekly review</a:t>
            </a:r>
          </a:p>
          <a:p xmlns:a="http://schemas.openxmlformats.org/drawingml/2006/main">
            <a:pPr algn="l">
              <a:defRPr sz="1575" b="0" i="0">
                <a:solidFill>
                  <a:srgbClr val="E3EAF2"/>
                </a:solidFill>
              </a:defRPr>
            </a:pPr>
            <a:r>
              <a:rPr sz="1575" b="0" i="0">
                <a:solidFill>
                  <a:srgbClr val="E3EAF2"/>
                </a:solidFill>
              </a:rPr>
              <a:t>• Use evidence to improve the operation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5697545D-AD46-4196-B963-6D56F2B731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762000"/>
            <a:ext cx="3619500" cy="4953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03A5F"/>
          </a:solidFill>
          <a:ln xmlns:a="http://schemas.openxmlformats.org/drawingml/2006/main" w="19050">
            <a:solidFill>
              <a:srgbClr val="C9A44D"/>
            </a:solidFill>
            <a:prstDash val="solid"/>
          </a:ln>
        </p:spPr>
      </p:sp>
      <p:pic>
        <p:nvPicPr>
          <p:cNvPr id="16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87d064dc4a5b40aa"/>
          <a:stretch xmlns:a="http://schemas.openxmlformats.org/drawingml/2006/main"/>
        </p:blipFill>
        <p:spPr>
          <a:xfrm xmlns:a="http://schemas.openxmlformats.org/drawingml/2006/main">
            <a:off x="8143875" y="1066800"/>
            <a:ext cx="2952750" cy="2952750"/>
          </a:xfrm>
          <a:prstGeom xmlns:a="http://schemas.openxmlformats.org/drawingml/2006/main" prst="rect">
            <a:avLst/>
          </a:prstGeom>
        </p:spPr>
      </p:pic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D9190397-739B-488D-A181-7DA0E671B5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0" y="4267200"/>
            <a:ext cx="3048000" cy="723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575" b="1" i="0">
                <a:solidFill>
                  <a:srgbClr val="FFFFFF"/>
                </a:solidFill>
              </a:defRPr>
            </a:pPr>
            <a:r>
              <a:rPr sz="1575" b="1" i="0">
                <a:solidFill>
                  <a:srgbClr val="FFFFFF"/>
                </a:solidFill>
              </a:rPr>
              <a:t>RECOGNIZE • RESPOND</a:t>
            </a:r>
          </a:p>
          <a:p xmlns:a="http://schemas.openxmlformats.org/drawingml/2006/main">
            <a:pPr algn="ctr">
              <a:defRPr sz="1575" b="1" i="0">
                <a:solidFill>
                  <a:srgbClr val="FFFFFF"/>
                </a:solidFill>
              </a:defRPr>
            </a:pPr>
            <a:r>
              <a:rPr sz="1575" b="1" i="0">
                <a:solidFill>
                  <a:srgbClr val="FFFFFF"/>
                </a:solidFill>
              </a:rPr>
              <a:t>RETAIN • MEASURE • IMPROVE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9B0A34E5-CBA0-4E5D-A9F5-E087604A88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0" y="5334000"/>
            <a:ext cx="30480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675" b="0" i="0">
                <a:solidFill>
                  <a:srgbClr val="AEB8C6"/>
                </a:solidFill>
              </a:defRPr>
            </a:pPr>
            <a:r>
              <a:rPr sz="675" b="0" i="0">
                <a:solidFill>
                  <a:srgbClr val="AEB8C6"/>
                </a:solidFill>
              </a:rPr>
              <a:t>Published by Thomas Monroe Books</a:t>
            </a:r>
          </a:p>
        </p:txBody>
      </p:sp>
    </p:spTree>
    <p:extLst>
      <p:ext uri="{BB962C8B-B14F-4D97-AF65-F5344CB8AC3E}">
        <p14:creationId xmlns:p14="http://schemas.microsoft.com/office/powerpoint/2010/main" val="987848054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39" name="">
            <a:extLst xmlns:a="http://schemas.openxmlformats.org/drawingml/2006/main">
              <a:ext uri="{FF2B5EF4-FFF2-40B4-BE49-F238E27FC236}">
                <a16:creationId xmlns:a16="http://schemas.microsoft.com/office/drawing/2014/main" id="{EA9C0813-3F5E-4EBA-8403-44AD16072C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76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9A44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B35639DA-A2F6-4AFA-9526-0C8D041BCE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66700"/>
            <a:ext cx="5334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75" b="1" i="0">
                <a:solidFill>
                  <a:srgbClr val="A98432"/>
                </a:solidFill>
              </a:defRPr>
            </a:pPr>
            <a:r>
              <a:rPr sz="975" b="1" i="0">
                <a:solidFill>
                  <a:srgbClr val="A98432"/>
                </a:solidFill>
              </a:rPr>
              <a:t>HOW THE SYSTEM WORKS</a:t>
            </a:r>
          </a:p>
        </p:txBody>
      </p:sp>
      <p:pic>
        <p:nvPicPr>
          <p:cNvPr id="41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7607db5911fa4699"/>
          <a:stretch xmlns:a="http://schemas.openxmlformats.org/drawingml/2006/main"/>
        </p:blipFill>
        <p:spPr>
          <a:xfrm xmlns:a="http://schemas.openxmlformats.org/drawingml/2006/main">
            <a:off x="685800" y="6305550"/>
            <a:ext cx="323850" cy="323850"/>
          </a:xfrm>
          <a:prstGeom xmlns:a="http://schemas.openxmlformats.org/drawingml/2006/main" prst="rect">
            <a:avLst/>
          </a:prstGeom>
        </p:spPr>
      </p:pic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425BBE25-1299-45BD-AE6E-427476E37B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" y="6381750"/>
            <a:ext cx="2476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825" b="1" i="0">
                <a:solidFill>
                  <a:srgbClr val="13233B"/>
                </a:solidFill>
              </a:defRPr>
            </a:pPr>
            <a:r>
              <a:rPr sz="825" b="1" i="0">
                <a:solidFill>
                  <a:srgbClr val="13233B"/>
                </a:solidFill>
              </a:rPr>
              <a:t>THE GRAVITY SYSTEM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14D9843F-3295-4648-B918-AA159FF6ED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0" y="6381750"/>
            <a:ext cx="6477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5707D"/>
                </a:solidFill>
              </a:defRPr>
            </a:pPr>
            <a:r>
              <a:rPr sz="900" b="1" i="0">
                <a:solidFill>
                  <a:srgbClr val="65707D"/>
                </a:solidFill>
              </a:rPr>
              <a:t>03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242CA048-5A67-4F0E-BAA8-AA35C9C1E4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09600"/>
            <a:ext cx="108204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625" b="1" i="0">
                <a:solidFill>
                  <a:srgbClr val="13233B"/>
                </a:solidFill>
              </a:defRPr>
            </a:pPr>
            <a:r>
              <a:rPr sz="2625" b="1" i="0">
                <a:solidFill>
                  <a:srgbClr val="13233B"/>
                </a:solidFill>
              </a:rPr>
              <a:t>One continuous loop turns guest moments into better operations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DB1493B7-F9EC-46C0-9D23-E140E14D75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219200"/>
            <a:ext cx="18097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9A44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1F02669D-018B-4489-AA06-D2EA3293B3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809750"/>
            <a:ext cx="1638300" cy="2095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6F0E3"/>
          </a:solidFill>
          <a:ln xmlns:a="http://schemas.openxmlformats.org/drawingml/2006/main" w="9525">
            <a:solidFill>
              <a:srgbClr val="C9A44D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33E4CA53-537A-4B18-A6EA-771646D6E7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81100" y="1981200"/>
            <a:ext cx="647700" cy="495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3233B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2400" b="1" i="0">
                <a:solidFill>
                  <a:srgbClr val="FFFFFF"/>
                </a:solidFill>
              </a:defRPr>
            </a:pPr>
            <a:r>
              <a:rPr sz="2400" b="1" i="0">
                <a:solidFill>
                  <a:srgbClr val="FFFFFF"/>
                </a:solidFill>
              </a:rPr>
              <a:t>1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0D87123D-278A-4130-8B65-BCDAEB331C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" y="2686050"/>
            <a:ext cx="14097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425" b="1" i="0">
                <a:solidFill>
                  <a:srgbClr val="13233B"/>
                </a:solidFill>
              </a:defRPr>
            </a:pPr>
            <a:r>
              <a:rPr sz="1425" b="1" i="0">
                <a:solidFill>
                  <a:srgbClr val="13233B"/>
                </a:solidFill>
              </a:rPr>
              <a:t>RECOGNIZE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13FA8676-1451-4D71-860C-8A2EE6170E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181350"/>
            <a:ext cx="129540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200" b="0" i="0">
                <a:solidFill>
                  <a:srgbClr val="17202B"/>
                </a:solidFill>
              </a:defRPr>
            </a:pPr>
            <a:r>
              <a:rPr sz="1200" b="0" i="0">
                <a:solidFill>
                  <a:srgbClr val="17202B"/>
                </a:solidFill>
              </a:rPr>
              <a:t>Know the guest appropriately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62E5E3F3-5B38-4241-8C7E-026D09EB3E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24100" y="2590800"/>
            <a:ext cx="285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2175" b="1" i="0">
                <a:solidFill>
                  <a:srgbClr val="A98432"/>
                </a:solidFill>
              </a:defRPr>
            </a:pPr>
            <a:r>
              <a:rPr sz="2175" b="1" i="0">
                <a:solidFill>
                  <a:srgbClr val="A98432"/>
                </a:solidFill>
              </a:rPr>
              <a:t>→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26B7304D-D415-4163-837B-FCA041762F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495550" y="1809750"/>
            <a:ext cx="1638300" cy="2095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6F0E3"/>
          </a:solidFill>
          <a:ln xmlns:a="http://schemas.openxmlformats.org/drawingml/2006/main" w="9525">
            <a:solidFill>
              <a:srgbClr val="C9A44D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A88E0EFF-AF6C-488E-86B2-4684FB0CFA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90850" y="1981200"/>
            <a:ext cx="647700" cy="495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3233B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2400" b="1" i="0">
                <a:solidFill>
                  <a:srgbClr val="FFFFFF"/>
                </a:solidFill>
              </a:defRPr>
            </a:pPr>
            <a:r>
              <a:rPr sz="2400" b="1" i="0">
                <a:solidFill>
                  <a:srgbClr val="FFFFFF"/>
                </a:solidFill>
              </a:rPr>
              <a:t>2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52F67B2E-B34A-493B-9761-C24A622BD7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09850" y="2686050"/>
            <a:ext cx="14097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425" b="1" i="0">
                <a:solidFill>
                  <a:srgbClr val="13233B"/>
                </a:solidFill>
              </a:defRPr>
            </a:pPr>
            <a:r>
              <a:rPr sz="1425" b="1" i="0">
                <a:solidFill>
                  <a:srgbClr val="13233B"/>
                </a:solidFill>
              </a:rPr>
              <a:t>RECORD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DB9FC95E-5E35-45D2-B4C1-5A71F791ED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0" y="3181350"/>
            <a:ext cx="129540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200" b="0" i="0">
                <a:solidFill>
                  <a:srgbClr val="17202B"/>
                </a:solidFill>
              </a:defRPr>
            </a:pPr>
            <a:r>
              <a:rPr sz="1200" b="0" i="0">
                <a:solidFill>
                  <a:srgbClr val="17202B"/>
                </a:solidFill>
              </a:rPr>
              <a:t>Capture facts and permission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B0C19B82-A75C-459C-A6E7-708EDBD0C4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33850" y="2590800"/>
            <a:ext cx="285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2175" b="1" i="0">
                <a:solidFill>
                  <a:srgbClr val="A98432"/>
                </a:solidFill>
              </a:defRPr>
            </a:pPr>
            <a:r>
              <a:rPr sz="2175" b="1" i="0">
                <a:solidFill>
                  <a:srgbClr val="A98432"/>
                </a:solidFill>
              </a:rPr>
              <a:t>→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960840DD-3BA2-4DE9-A0AD-549A4506E6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05300" y="1809750"/>
            <a:ext cx="1638300" cy="2095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6F0E3"/>
          </a:solidFill>
          <a:ln xmlns:a="http://schemas.openxmlformats.org/drawingml/2006/main" w="9525">
            <a:solidFill>
              <a:srgbClr val="C9A44D"/>
            </a:solidFill>
            <a:prstDash val="solid"/>
          </a:ln>
        </p:spPr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CA4704CB-CFC2-4A8E-85D2-B0F5E2A878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800600" y="1981200"/>
            <a:ext cx="647700" cy="495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3233B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2400" b="1" i="0">
                <a:solidFill>
                  <a:srgbClr val="FFFFFF"/>
                </a:solidFill>
              </a:defRPr>
            </a:pPr>
            <a:r>
              <a:rPr sz="2400" b="1" i="0">
                <a:solidFill>
                  <a:srgbClr val="FFFFFF"/>
                </a:solidFill>
              </a:rPr>
              <a:t>3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B642CC36-0289-4E4E-9C7F-D717BC301F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19600" y="2686050"/>
            <a:ext cx="14097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425" b="1" i="0">
                <a:solidFill>
                  <a:srgbClr val="13233B"/>
                </a:solidFill>
              </a:defRPr>
            </a:pPr>
            <a:r>
              <a:rPr sz="1425" b="1" i="0">
                <a:solidFill>
                  <a:srgbClr val="13233B"/>
                </a:solidFill>
              </a:rPr>
              <a:t>RESPOND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B8539CD5-0275-4397-8CED-1B9CF676FB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76750" y="3181350"/>
            <a:ext cx="129540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200" b="0" i="0">
                <a:solidFill>
                  <a:srgbClr val="17202B"/>
                </a:solidFill>
              </a:defRPr>
            </a:pPr>
            <a:r>
              <a:rPr sz="1200" b="0" i="0">
                <a:solidFill>
                  <a:srgbClr val="17202B"/>
                </a:solidFill>
              </a:rPr>
              <a:t>Act at the right level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1BA6218F-140F-489B-94D5-5160CF2B64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43600" y="2590800"/>
            <a:ext cx="285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2175" b="1" i="0">
                <a:solidFill>
                  <a:srgbClr val="A98432"/>
                </a:solidFill>
              </a:defRPr>
            </a:pPr>
            <a:r>
              <a:rPr sz="2175" b="1" i="0">
                <a:solidFill>
                  <a:srgbClr val="A98432"/>
                </a:solidFill>
              </a:rPr>
              <a:t>→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D1AD7AE4-4C6D-4C06-B78E-80FC63CAD3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15050" y="1809750"/>
            <a:ext cx="1638300" cy="2095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6F0E3"/>
          </a:solidFill>
          <a:ln xmlns:a="http://schemas.openxmlformats.org/drawingml/2006/main" w="9525">
            <a:solidFill>
              <a:srgbClr val="C9A44D"/>
            </a:solidFill>
            <a:prstDash val="solid"/>
          </a:ln>
        </p:spPr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84252979-933A-46E1-B8E2-BC372FC7E2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10350" y="1981200"/>
            <a:ext cx="647700" cy="495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3233B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2400" b="1" i="0">
                <a:solidFill>
                  <a:srgbClr val="FFFFFF"/>
                </a:solidFill>
              </a:defRPr>
            </a:pPr>
            <a:r>
              <a:rPr sz="2400" b="1" i="0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832462EA-F20D-4334-B814-52F2870F4E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29350" y="2686050"/>
            <a:ext cx="14097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425" b="1" i="0">
                <a:solidFill>
                  <a:srgbClr val="13233B"/>
                </a:solidFill>
              </a:defRPr>
            </a:pPr>
            <a:r>
              <a:rPr sz="1425" b="1" i="0">
                <a:solidFill>
                  <a:srgbClr val="13233B"/>
                </a:solidFill>
              </a:rPr>
              <a:t>FOLLOW UP</a:t>
            </a:r>
          </a:p>
        </p:txBody>
      </p:sp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70C96B82-1F64-4E88-9E34-884F3535B0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3181350"/>
            <a:ext cx="129540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200" b="0" i="0">
                <a:solidFill>
                  <a:srgbClr val="17202B"/>
                </a:solidFill>
              </a:defRPr>
            </a:pPr>
            <a:r>
              <a:rPr sz="1200" b="0" i="0">
                <a:solidFill>
                  <a:srgbClr val="17202B"/>
                </a:solidFill>
              </a:rPr>
              <a:t>Keep the promise</a:t>
            </a:r>
          </a:p>
        </p:txBody>
      </p:sp>
      <p:sp>
        <p:nvSpPr>
          <p:cNvPr id="27" name="">
            <a:extLst xmlns:a="http://schemas.openxmlformats.org/drawingml/2006/main">
              <a:ext uri="{FF2B5EF4-FFF2-40B4-BE49-F238E27FC236}">
                <a16:creationId xmlns:a16="http://schemas.microsoft.com/office/drawing/2014/main" id="{D64207CE-CC01-404F-B502-D573039C18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753350" y="2590800"/>
            <a:ext cx="285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2175" b="1" i="0">
                <a:solidFill>
                  <a:srgbClr val="A98432"/>
                </a:solidFill>
              </a:defRPr>
            </a:pPr>
            <a:r>
              <a:rPr sz="2175" b="1" i="0">
                <a:solidFill>
                  <a:srgbClr val="A98432"/>
                </a:solidFill>
              </a:rPr>
              <a:t>→</a:t>
            </a:r>
          </a:p>
        </p:txBody>
      </p:sp>
      <p:sp>
        <p:nvSpPr>
          <p:cNvPr id="28" name="">
            <a:extLst xmlns:a="http://schemas.openxmlformats.org/drawingml/2006/main">
              <a:ext uri="{FF2B5EF4-FFF2-40B4-BE49-F238E27FC236}">
                <a16:creationId xmlns:a16="http://schemas.microsoft.com/office/drawing/2014/main" id="{9ED8F7E2-22B0-482F-947A-8B8D450E2E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24800" y="1809750"/>
            <a:ext cx="1638300" cy="2095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6F0E3"/>
          </a:solidFill>
          <a:ln xmlns:a="http://schemas.openxmlformats.org/drawingml/2006/main" w="9525">
            <a:solidFill>
              <a:srgbClr val="C9A44D"/>
            </a:solidFill>
            <a:prstDash val="solid"/>
          </a:ln>
        </p:spPr>
      </p:sp>
      <p:sp>
        <p:nvSpPr>
          <p:cNvPr id="29" name="">
            <a:extLst xmlns:a="http://schemas.openxmlformats.org/drawingml/2006/main">
              <a:ext uri="{FF2B5EF4-FFF2-40B4-BE49-F238E27FC236}">
                <a16:creationId xmlns:a16="http://schemas.microsoft.com/office/drawing/2014/main" id="{6972F8FA-917A-456A-BC27-08B09D2A81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20100" y="1981200"/>
            <a:ext cx="647700" cy="495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3233B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2400" b="1" i="0">
                <a:solidFill>
                  <a:srgbClr val="FFFFFF"/>
                </a:solidFill>
              </a:defRPr>
            </a:pPr>
            <a:r>
              <a:rPr sz="2400" b="1" i="0">
                <a:solidFill>
                  <a:srgbClr val="FFFFFF"/>
                </a:solidFill>
              </a:rPr>
              <a:t>5</a:t>
            </a:r>
          </a:p>
        </p:txBody>
      </p:sp>
      <p:sp>
        <p:nvSpPr>
          <p:cNvPr id="30" name="">
            <a:extLst xmlns:a="http://schemas.openxmlformats.org/drawingml/2006/main">
              <a:ext uri="{FF2B5EF4-FFF2-40B4-BE49-F238E27FC236}">
                <a16:creationId xmlns:a16="http://schemas.microsoft.com/office/drawing/2014/main" id="{D5631C69-8B14-47D6-8451-F13FC5619F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39100" y="2686050"/>
            <a:ext cx="14097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425" b="1" i="0">
                <a:solidFill>
                  <a:srgbClr val="13233B"/>
                </a:solidFill>
              </a:defRPr>
            </a:pPr>
            <a:r>
              <a:rPr sz="1425" b="1" i="0">
                <a:solidFill>
                  <a:srgbClr val="13233B"/>
                </a:solidFill>
              </a:rPr>
              <a:t>MEASURE</a:t>
            </a:r>
          </a:p>
        </p:txBody>
      </p:sp>
      <p:sp>
        <p:nvSpPr>
          <p:cNvPr id="31" name="">
            <a:extLst xmlns:a="http://schemas.openxmlformats.org/drawingml/2006/main">
              <a:ext uri="{FF2B5EF4-FFF2-40B4-BE49-F238E27FC236}">
                <a16:creationId xmlns:a16="http://schemas.microsoft.com/office/drawing/2014/main" id="{45A965B1-364F-4C1B-B245-7229DB0889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0" y="3181350"/>
            <a:ext cx="129540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200" b="0" i="0">
                <a:solidFill>
                  <a:srgbClr val="17202B"/>
                </a:solidFill>
              </a:defRPr>
            </a:pPr>
            <a:r>
              <a:rPr sz="1200" b="0" i="0">
                <a:solidFill>
                  <a:srgbClr val="17202B"/>
                </a:solidFill>
              </a:rPr>
              <a:t>Verify return and results</a:t>
            </a:r>
          </a:p>
        </p:txBody>
      </p:sp>
      <p:sp>
        <p:nvSpPr>
          <p:cNvPr id="32" name="">
            <a:extLst xmlns:a="http://schemas.openxmlformats.org/drawingml/2006/main">
              <a:ext uri="{FF2B5EF4-FFF2-40B4-BE49-F238E27FC236}">
                <a16:creationId xmlns:a16="http://schemas.microsoft.com/office/drawing/2014/main" id="{63B4D7AF-CB8F-4215-9838-3B481A9B13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63100" y="2590800"/>
            <a:ext cx="285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2175" b="1" i="0">
                <a:solidFill>
                  <a:srgbClr val="A98432"/>
                </a:solidFill>
              </a:defRPr>
            </a:pPr>
            <a:r>
              <a:rPr sz="2175" b="1" i="0">
                <a:solidFill>
                  <a:srgbClr val="A98432"/>
                </a:solidFill>
              </a:rPr>
              <a:t>→</a:t>
            </a:r>
          </a:p>
        </p:txBody>
      </p:sp>
      <p:sp>
        <p:nvSpPr>
          <p:cNvPr id="33" name="">
            <a:extLst xmlns:a="http://schemas.openxmlformats.org/drawingml/2006/main">
              <a:ext uri="{FF2B5EF4-FFF2-40B4-BE49-F238E27FC236}">
                <a16:creationId xmlns:a16="http://schemas.microsoft.com/office/drawing/2014/main" id="{B5E8E80E-6B2D-4E3B-9EB4-3329DE289F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34550" y="1809750"/>
            <a:ext cx="1638300" cy="2095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3233B"/>
          </a:solidFill>
          <a:ln xmlns:a="http://schemas.openxmlformats.org/drawingml/2006/main" w="9525">
            <a:solidFill>
              <a:srgbClr val="C9A44D"/>
            </a:solidFill>
            <a:prstDash val="solid"/>
          </a:ln>
        </p:spPr>
      </p:sp>
      <p:sp>
        <p:nvSpPr>
          <p:cNvPr id="34" name="">
            <a:extLst xmlns:a="http://schemas.openxmlformats.org/drawingml/2006/main">
              <a:ext uri="{FF2B5EF4-FFF2-40B4-BE49-F238E27FC236}">
                <a16:creationId xmlns:a16="http://schemas.microsoft.com/office/drawing/2014/main" id="{47F6A264-A812-461B-BBF9-81961B69EB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29850" y="1981200"/>
            <a:ext cx="647700" cy="495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03A5F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2400" b="1" i="0">
                <a:solidFill>
                  <a:srgbClr val="C9A44D"/>
                </a:solidFill>
              </a:defRPr>
            </a:pPr>
            <a:r>
              <a:rPr sz="2400" b="1" i="0">
                <a:solidFill>
                  <a:srgbClr val="C9A44D"/>
                </a:solidFill>
              </a:rPr>
              <a:t>6</a:t>
            </a:r>
          </a:p>
        </p:txBody>
      </p:sp>
      <p:sp>
        <p:nvSpPr>
          <p:cNvPr id="35" name="">
            <a:extLst xmlns:a="http://schemas.openxmlformats.org/drawingml/2006/main">
              <a:ext uri="{FF2B5EF4-FFF2-40B4-BE49-F238E27FC236}">
                <a16:creationId xmlns:a16="http://schemas.microsoft.com/office/drawing/2014/main" id="{2CA8D23A-44FB-48B7-B035-C4D6BEBEAB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48850" y="2686050"/>
            <a:ext cx="14097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425" b="1" i="0">
                <a:solidFill>
                  <a:srgbClr val="FFFFFF"/>
                </a:solidFill>
              </a:defRPr>
            </a:pPr>
            <a:r>
              <a:rPr sz="1425" b="1" i="0">
                <a:solidFill>
                  <a:srgbClr val="FFFFFF"/>
                </a:solidFill>
              </a:rPr>
              <a:t>IMPROVE</a:t>
            </a:r>
          </a:p>
        </p:txBody>
      </p:sp>
      <p:sp>
        <p:nvSpPr>
          <p:cNvPr id="36" name="">
            <a:extLst xmlns:a="http://schemas.openxmlformats.org/drawingml/2006/main">
              <a:ext uri="{FF2B5EF4-FFF2-40B4-BE49-F238E27FC236}">
                <a16:creationId xmlns:a16="http://schemas.microsoft.com/office/drawing/2014/main" id="{B6B59DB9-4868-4638-BFC3-D3FC6937F3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906000" y="3181350"/>
            <a:ext cx="129540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200" b="0" i="0">
                <a:solidFill>
                  <a:srgbClr val="E5EBF2"/>
                </a:solidFill>
              </a:defRPr>
            </a:pPr>
            <a:r>
              <a:rPr sz="1200" b="0" i="0">
                <a:solidFill>
                  <a:srgbClr val="E5EBF2"/>
                </a:solidFill>
              </a:rPr>
              <a:t>Correct the system</a:t>
            </a:r>
          </a:p>
        </p:txBody>
      </p:sp>
      <p:sp>
        <p:nvSpPr>
          <p:cNvPr id="37" name="">
            <a:extLst xmlns:a="http://schemas.openxmlformats.org/drawingml/2006/main">
              <a:ext uri="{FF2B5EF4-FFF2-40B4-BE49-F238E27FC236}">
                <a16:creationId xmlns:a16="http://schemas.microsoft.com/office/drawing/2014/main" id="{5F8446DA-7595-41B1-8DEA-97AA9E2AF6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714500" y="4686300"/>
            <a:ext cx="8763000" cy="990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3233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8" name="">
            <a:extLst xmlns:a="http://schemas.openxmlformats.org/drawingml/2006/main">
              <a:ext uri="{FF2B5EF4-FFF2-40B4-BE49-F238E27FC236}">
                <a16:creationId xmlns:a16="http://schemas.microsoft.com/office/drawing/2014/main" id="{F1D4BD50-5930-4F14-9C05-CFD95E1547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095500" y="4914900"/>
            <a:ext cx="8001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725" b="1" i="0">
                <a:solidFill>
                  <a:srgbClr val="FFFFFF"/>
                </a:solidFill>
              </a:defRPr>
            </a:pPr>
            <a:r>
              <a:rPr sz="1725" b="1" i="0">
                <a:solidFill>
                  <a:srgbClr val="FFFFFF"/>
                </a:solidFill>
              </a:rPr>
              <a:t>The system is complete only when a guest record produces a response, the response is verified, and the operating cause is corrected when needed.</a:t>
            </a:r>
          </a:p>
        </p:txBody>
      </p:sp>
    </p:spTree>
    <p:extLst>
      <p:ext uri="{BB962C8B-B14F-4D97-AF65-F5344CB8AC3E}">
        <p14:creationId xmlns:p14="http://schemas.microsoft.com/office/powerpoint/2010/main" val="1479226017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54" name="">
            <a:extLst xmlns:a="http://schemas.openxmlformats.org/drawingml/2006/main">
              <a:ext uri="{FF2B5EF4-FFF2-40B4-BE49-F238E27FC236}">
                <a16:creationId xmlns:a16="http://schemas.microsoft.com/office/drawing/2014/main" id="{50A920CF-B705-436A-B574-B51663B177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76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9A44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AE04CE2E-3866-4728-A4C6-ED32202476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66700"/>
            <a:ext cx="5334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75" b="1" i="0">
                <a:solidFill>
                  <a:srgbClr val="A98432"/>
                </a:solidFill>
              </a:defRPr>
            </a:pPr>
            <a:r>
              <a:rPr sz="975" b="1" i="0">
                <a:solidFill>
                  <a:srgbClr val="A98432"/>
                </a:solidFill>
              </a:rPr>
              <a:t>30-TOOL ARCHITECTURE</a:t>
            </a:r>
          </a:p>
        </p:txBody>
      </p:sp>
      <p:pic>
        <p:nvPicPr>
          <p:cNvPr id="56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747129a26562495a"/>
          <a:stretch xmlns:a="http://schemas.openxmlformats.org/drawingml/2006/main"/>
        </p:blipFill>
        <p:spPr>
          <a:xfrm xmlns:a="http://schemas.openxmlformats.org/drawingml/2006/main">
            <a:off x="685800" y="6305550"/>
            <a:ext cx="323850" cy="323850"/>
          </a:xfrm>
          <a:prstGeom xmlns:a="http://schemas.openxmlformats.org/drawingml/2006/main" prst="rect">
            <a:avLst/>
          </a:prstGeom>
        </p:spPr>
      </p:pic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9DEF8668-5003-4A88-96E4-DA039981F8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" y="6381750"/>
            <a:ext cx="2476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825" b="1" i="0">
                <a:solidFill>
                  <a:srgbClr val="13233B"/>
                </a:solidFill>
              </a:defRPr>
            </a:pPr>
            <a:r>
              <a:rPr sz="825" b="1" i="0">
                <a:solidFill>
                  <a:srgbClr val="13233B"/>
                </a:solidFill>
              </a:rPr>
              <a:t>THE GRAVITY SYSTEM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AD7C23C0-7CDD-455E-AD58-4030A06EA7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0" y="6381750"/>
            <a:ext cx="6477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5707D"/>
                </a:solidFill>
              </a:defRPr>
            </a:pPr>
            <a:r>
              <a:rPr sz="900" b="1" i="0">
                <a:solidFill>
                  <a:srgbClr val="65707D"/>
                </a:solidFill>
              </a:rPr>
              <a:t>04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A58FCBD9-6878-42DC-A5AA-1DB256CF8E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09600"/>
            <a:ext cx="108204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625" b="1" i="0">
                <a:solidFill>
                  <a:srgbClr val="13233B"/>
                </a:solidFill>
              </a:defRPr>
            </a:pPr>
            <a:r>
              <a:rPr sz="2625" b="1" i="0">
                <a:solidFill>
                  <a:srgbClr val="13233B"/>
                </a:solidFill>
              </a:rPr>
              <a:t>Thirty tools organize the complete guest relationship cycle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EE1A5E73-6D5F-4C44-9362-17520B34CB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219200"/>
            <a:ext cx="18097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9A44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0FB1F9B1-C305-4DB7-8558-35ED9217B5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524000"/>
            <a:ext cx="2164080" cy="857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3233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9188EC21-FDBB-4635-8A81-4983E4CC3B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657350"/>
            <a:ext cx="216408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2325" b="1" i="0">
                <a:solidFill>
                  <a:srgbClr val="FFFFFF"/>
                </a:solidFill>
              </a:defRPr>
            </a:pPr>
            <a:r>
              <a:rPr sz="2325" b="1" i="0">
                <a:solidFill>
                  <a:srgbClr val="FFFFFF"/>
                </a:solidFill>
              </a:rPr>
              <a:t>6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210DC1A0-A742-4A78-996F-5E53BD7567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038350"/>
            <a:ext cx="216408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900" b="1" i="0">
                <a:solidFill>
                  <a:srgbClr val="FFFFFF"/>
                </a:solidFill>
              </a:defRPr>
            </a:pPr>
            <a:r>
              <a:rPr sz="900" b="1" i="0">
                <a:solidFill>
                  <a:srgbClr val="FFFFFF"/>
                </a:solidFill>
              </a:rPr>
              <a:t>TOOLS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262AF958-07BA-4CAB-9D81-AD9E0EDBAF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49880" y="1524000"/>
            <a:ext cx="2164080" cy="857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9A4A3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A75BDAC5-0F39-4AF9-8938-4A95EC64D9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49880" y="1657350"/>
            <a:ext cx="216408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2325" b="1" i="0">
                <a:solidFill>
                  <a:srgbClr val="FFFFFF"/>
                </a:solidFill>
              </a:defRPr>
            </a:pPr>
            <a:r>
              <a:rPr sz="2325" b="1" i="0">
                <a:solidFill>
                  <a:srgbClr val="FFFFFF"/>
                </a:solidFill>
              </a:rPr>
              <a:t>6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ACEBE7D1-DD8A-4E3F-9787-5E790B08C7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49880" y="2038350"/>
            <a:ext cx="216408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900" b="1" i="0">
                <a:solidFill>
                  <a:srgbClr val="FFFFFF"/>
                </a:solidFill>
              </a:defRPr>
            </a:pPr>
            <a:r>
              <a:rPr sz="900" b="1" i="0">
                <a:solidFill>
                  <a:srgbClr val="FFFFFF"/>
                </a:solidFill>
              </a:rPr>
              <a:t>TOOLS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A3553EA4-C0BB-4A71-859D-415ABA3BFA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13960" y="1524000"/>
            <a:ext cx="2164080" cy="857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6705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21B12632-0EC8-486D-A41D-BBAED82E9C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13960" y="1657350"/>
            <a:ext cx="216408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2325" b="1" i="0">
                <a:solidFill>
                  <a:srgbClr val="FFFFFF"/>
                </a:solidFill>
              </a:defRPr>
            </a:pPr>
            <a:r>
              <a:rPr sz="2325" b="1" i="0">
                <a:solidFill>
                  <a:srgbClr val="FFFFFF"/>
                </a:solidFill>
              </a:rPr>
              <a:t>6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9A2B02F2-5839-4025-8D5B-CD2BC8B0DD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13960" y="2038350"/>
            <a:ext cx="216408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900" b="1" i="0">
                <a:solidFill>
                  <a:srgbClr val="FFFFFF"/>
                </a:solidFill>
              </a:defRPr>
            </a:pPr>
            <a:r>
              <a:rPr sz="900" b="1" i="0">
                <a:solidFill>
                  <a:srgbClr val="FFFFFF"/>
                </a:solidFill>
              </a:rPr>
              <a:t>TOOLS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2CD90EE8-1331-41BC-9CE6-A0D52D18AB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78040" y="1524000"/>
            <a:ext cx="1442720" cy="857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E789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E2F81752-DFC7-4B26-95BB-8E823A3563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78040" y="1657350"/>
            <a:ext cx="144272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2325" b="1" i="0">
                <a:solidFill>
                  <a:srgbClr val="FFFFFF"/>
                </a:solidFill>
              </a:defRPr>
            </a:pPr>
            <a:r>
              <a:rPr sz="2325" b="1" i="0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01501C90-672F-4D63-8390-85B6A23286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78040" y="2038350"/>
            <a:ext cx="144272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900" b="1" i="0">
                <a:solidFill>
                  <a:srgbClr val="FFFFFF"/>
                </a:solidFill>
              </a:defRPr>
            </a:pPr>
            <a:r>
              <a:rPr sz="900" b="1" i="0">
                <a:solidFill>
                  <a:srgbClr val="FFFFFF"/>
                </a:solidFill>
              </a:rPr>
              <a:t>TOOLS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C5D06AA4-6DE3-45F5-8DA7-AF1EDEB85E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20760" y="1524000"/>
            <a:ext cx="721360" cy="857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B66A32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B0E92582-BB84-40AA-A98B-1E26DC4D0F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20760" y="1657350"/>
            <a:ext cx="72136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2325" b="1" i="0">
                <a:solidFill>
                  <a:srgbClr val="FFFFFF"/>
                </a:solidFill>
              </a:defRPr>
            </a:pPr>
            <a:r>
              <a:rPr sz="2325" b="1" i="0">
                <a:solidFill>
                  <a:srgbClr val="FFFFFF"/>
                </a:solidFill>
              </a:rPr>
              <a:t>2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E46635AD-3401-40FF-A91D-CCEB010CA6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20760" y="2038350"/>
            <a:ext cx="72136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900" b="1" i="0">
                <a:solidFill>
                  <a:srgbClr val="FFFFFF"/>
                </a:solidFill>
              </a:defRPr>
            </a:pPr>
            <a:r>
              <a:rPr sz="900" b="1" i="0">
                <a:solidFill>
                  <a:srgbClr val="FFFFFF"/>
                </a:solidFill>
              </a:rPr>
              <a:t>TOOLS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DA6CC51E-F4AC-4E9D-9338-D7E0E34A4B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42120" y="1524000"/>
            <a:ext cx="1082040" cy="857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8432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293CA75D-B8B9-4EE9-AE86-B9BE091EF5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42120" y="1657350"/>
            <a:ext cx="108204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2325" b="1" i="0">
                <a:solidFill>
                  <a:srgbClr val="FFFFFF"/>
                </a:solidFill>
              </a:defRPr>
            </a:pPr>
            <a:r>
              <a:rPr sz="2325" b="1" i="0">
                <a:solidFill>
                  <a:srgbClr val="FFFFFF"/>
                </a:solidFill>
              </a:rPr>
              <a:t>3</a:t>
            </a:r>
          </a:p>
        </p:txBody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0C3F1431-AE8A-442D-9583-9BE4F65D3E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42120" y="2038350"/>
            <a:ext cx="108204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900" b="1" i="0">
                <a:solidFill>
                  <a:srgbClr val="FFFFFF"/>
                </a:solidFill>
              </a:defRPr>
            </a:pPr>
            <a:r>
              <a:rPr sz="900" b="1" i="0">
                <a:solidFill>
                  <a:srgbClr val="FFFFFF"/>
                </a:solidFill>
              </a:rPr>
              <a:t>TOOLS</a:t>
            </a:r>
          </a:p>
        </p:txBody>
      </p:sp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66BA462A-1F26-430B-8010-12199DE562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424160" y="1524000"/>
            <a:ext cx="1082040" cy="857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03A5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7" name="">
            <a:extLst xmlns:a="http://schemas.openxmlformats.org/drawingml/2006/main">
              <a:ext uri="{FF2B5EF4-FFF2-40B4-BE49-F238E27FC236}">
                <a16:creationId xmlns:a16="http://schemas.microsoft.com/office/drawing/2014/main" id="{E83E189D-6F43-43D9-B199-7F42C8D61A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424160" y="1657350"/>
            <a:ext cx="108204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2325" b="1" i="0">
                <a:solidFill>
                  <a:srgbClr val="FFFFFF"/>
                </a:solidFill>
              </a:defRPr>
            </a:pPr>
            <a:r>
              <a:rPr sz="2325" b="1" i="0">
                <a:solidFill>
                  <a:srgbClr val="FFFFFF"/>
                </a:solidFill>
              </a:rPr>
              <a:t>3</a:t>
            </a:r>
          </a:p>
        </p:txBody>
      </p:sp>
      <p:sp>
        <p:nvSpPr>
          <p:cNvPr id="28" name="">
            <a:extLst xmlns:a="http://schemas.openxmlformats.org/drawingml/2006/main">
              <a:ext uri="{FF2B5EF4-FFF2-40B4-BE49-F238E27FC236}">
                <a16:creationId xmlns:a16="http://schemas.microsoft.com/office/drawing/2014/main" id="{7C2D32AE-E3C4-4886-A777-8509E603D3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424160" y="2038350"/>
            <a:ext cx="108204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900" b="1" i="0">
                <a:solidFill>
                  <a:srgbClr val="FFFFFF"/>
                </a:solidFill>
              </a:defRPr>
            </a:pPr>
            <a:r>
              <a:rPr sz="900" b="1" i="0">
                <a:solidFill>
                  <a:srgbClr val="FFFFFF"/>
                </a:solidFill>
              </a:rPr>
              <a:t>TOOLS</a:t>
            </a:r>
          </a:p>
        </p:txBody>
      </p:sp>
      <p:sp>
        <p:nvSpPr>
          <p:cNvPr id="29" name="">
            <a:extLst xmlns:a="http://schemas.openxmlformats.org/drawingml/2006/main">
              <a:ext uri="{FF2B5EF4-FFF2-40B4-BE49-F238E27FC236}">
                <a16:creationId xmlns:a16="http://schemas.microsoft.com/office/drawing/2014/main" id="{89ED8128-BD9B-4F83-A18C-043A50FF13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" y="2771775"/>
            <a:ext cx="17145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3233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0" name="">
            <a:extLst xmlns:a="http://schemas.openxmlformats.org/drawingml/2006/main">
              <a:ext uri="{FF2B5EF4-FFF2-40B4-BE49-F238E27FC236}">
                <a16:creationId xmlns:a16="http://schemas.microsoft.com/office/drawing/2014/main" id="{BBA3788F-6706-40B2-A0D2-B7F7A63441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62050" y="2724150"/>
            <a:ext cx="3143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75" b="1" i="0">
                <a:solidFill>
                  <a:srgbClr val="13233B"/>
                </a:solidFill>
              </a:defRPr>
            </a:pPr>
            <a:r>
              <a:rPr sz="1575" b="1" i="0">
                <a:solidFill>
                  <a:srgbClr val="13233B"/>
                </a:solidFill>
              </a:rPr>
              <a:t>Guest Records</a:t>
            </a:r>
          </a:p>
        </p:txBody>
      </p:sp>
      <p:sp>
        <p:nvSpPr>
          <p:cNvPr id="31" name="">
            <a:extLst xmlns:a="http://schemas.openxmlformats.org/drawingml/2006/main">
              <a:ext uri="{FF2B5EF4-FFF2-40B4-BE49-F238E27FC236}">
                <a16:creationId xmlns:a16="http://schemas.microsoft.com/office/drawing/2014/main" id="{C63037E6-E8F2-4443-B740-3629EFA681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05325" y="2724150"/>
            <a:ext cx="10668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425" b="1" i="0">
                <a:solidFill>
                  <a:srgbClr val="13233B"/>
                </a:solidFill>
              </a:defRPr>
            </a:pPr>
            <a:r>
              <a:rPr sz="1425" b="1" i="0">
                <a:solidFill>
                  <a:srgbClr val="13233B"/>
                </a:solidFill>
              </a:rPr>
              <a:t>6 tools</a:t>
            </a:r>
          </a:p>
        </p:txBody>
      </p:sp>
      <p:sp>
        <p:nvSpPr>
          <p:cNvPr id="32" name="">
            <a:extLst xmlns:a="http://schemas.openxmlformats.org/drawingml/2006/main">
              <a:ext uri="{FF2B5EF4-FFF2-40B4-BE49-F238E27FC236}">
                <a16:creationId xmlns:a16="http://schemas.microsoft.com/office/drawing/2014/main" id="{F244FE71-A01F-43DE-852E-AFC307536A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" y="3438525"/>
            <a:ext cx="17145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9A4A3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3" name="">
            <a:extLst xmlns:a="http://schemas.openxmlformats.org/drawingml/2006/main">
              <a:ext uri="{FF2B5EF4-FFF2-40B4-BE49-F238E27FC236}">
                <a16:creationId xmlns:a16="http://schemas.microsoft.com/office/drawing/2014/main" id="{9C17F11F-2779-4A03-B0BC-3A284B5918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62050" y="3390900"/>
            <a:ext cx="3143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75" b="1" i="0">
                <a:solidFill>
                  <a:srgbClr val="13233B"/>
                </a:solidFill>
              </a:defRPr>
            </a:pPr>
            <a:r>
              <a:rPr sz="1575" b="1" i="0">
                <a:solidFill>
                  <a:srgbClr val="13233B"/>
                </a:solidFill>
              </a:rPr>
              <a:t>Service Recovery</a:t>
            </a:r>
          </a:p>
        </p:txBody>
      </p:sp>
      <p:sp>
        <p:nvSpPr>
          <p:cNvPr id="34" name="">
            <a:extLst xmlns:a="http://schemas.openxmlformats.org/drawingml/2006/main">
              <a:ext uri="{FF2B5EF4-FFF2-40B4-BE49-F238E27FC236}">
                <a16:creationId xmlns:a16="http://schemas.microsoft.com/office/drawing/2014/main" id="{845F8449-3FA6-4650-A1D5-D621C312FA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05325" y="3390900"/>
            <a:ext cx="10668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425" b="1" i="0">
                <a:solidFill>
                  <a:srgbClr val="9A4A3C"/>
                </a:solidFill>
              </a:defRPr>
            </a:pPr>
            <a:r>
              <a:rPr sz="1425" b="1" i="0">
                <a:solidFill>
                  <a:srgbClr val="9A4A3C"/>
                </a:solidFill>
              </a:rPr>
              <a:t>6 tools</a:t>
            </a:r>
          </a:p>
        </p:txBody>
      </p:sp>
      <p:sp>
        <p:nvSpPr>
          <p:cNvPr id="35" name="">
            <a:extLst xmlns:a="http://schemas.openxmlformats.org/drawingml/2006/main">
              <a:ext uri="{FF2B5EF4-FFF2-40B4-BE49-F238E27FC236}">
                <a16:creationId xmlns:a16="http://schemas.microsoft.com/office/drawing/2014/main" id="{6F001F35-CCED-44CE-99AD-D5C2F7B6E2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" y="4105275"/>
            <a:ext cx="17145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6705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6" name="">
            <a:extLst xmlns:a="http://schemas.openxmlformats.org/drawingml/2006/main">
              <a:ext uri="{FF2B5EF4-FFF2-40B4-BE49-F238E27FC236}">
                <a16:creationId xmlns:a16="http://schemas.microsoft.com/office/drawing/2014/main" id="{ABF69ED6-F62D-470F-8F79-534800F64F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62050" y="4057650"/>
            <a:ext cx="3143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75" b="1" i="0">
                <a:solidFill>
                  <a:srgbClr val="13233B"/>
                </a:solidFill>
              </a:defRPr>
            </a:pPr>
            <a:r>
              <a:rPr sz="1575" b="1" i="0">
                <a:solidFill>
                  <a:srgbClr val="13233B"/>
                </a:solidFill>
              </a:rPr>
              <a:t>Retention</a:t>
            </a:r>
          </a:p>
        </p:txBody>
      </p:sp>
      <p:sp>
        <p:nvSpPr>
          <p:cNvPr id="37" name="">
            <a:extLst xmlns:a="http://schemas.openxmlformats.org/drawingml/2006/main">
              <a:ext uri="{FF2B5EF4-FFF2-40B4-BE49-F238E27FC236}">
                <a16:creationId xmlns:a16="http://schemas.microsoft.com/office/drawing/2014/main" id="{7E698C12-70FF-44B8-9932-D9B0006666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05325" y="4057650"/>
            <a:ext cx="10668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425" b="1" i="0">
                <a:solidFill>
                  <a:srgbClr val="467058"/>
                </a:solidFill>
              </a:defRPr>
            </a:pPr>
            <a:r>
              <a:rPr sz="1425" b="1" i="0">
                <a:solidFill>
                  <a:srgbClr val="467058"/>
                </a:solidFill>
              </a:rPr>
              <a:t>6 tools</a:t>
            </a:r>
          </a:p>
        </p:txBody>
      </p:sp>
      <p:sp>
        <p:nvSpPr>
          <p:cNvPr id="38" name="">
            <a:extLst xmlns:a="http://schemas.openxmlformats.org/drawingml/2006/main">
              <a:ext uri="{FF2B5EF4-FFF2-40B4-BE49-F238E27FC236}">
                <a16:creationId xmlns:a16="http://schemas.microsoft.com/office/drawing/2014/main" id="{ADF7E40D-C80F-44DF-9F1A-7A0F4B8452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" y="4772025"/>
            <a:ext cx="17145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E789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9" name="">
            <a:extLst xmlns:a="http://schemas.openxmlformats.org/drawingml/2006/main">
              <a:ext uri="{FF2B5EF4-FFF2-40B4-BE49-F238E27FC236}">
                <a16:creationId xmlns:a16="http://schemas.microsoft.com/office/drawing/2014/main" id="{4B56FFE6-5C5B-4476-A598-836C0BE2C8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62050" y="4724400"/>
            <a:ext cx="3143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75" b="1" i="0">
                <a:solidFill>
                  <a:srgbClr val="13233B"/>
                </a:solidFill>
              </a:defRPr>
            </a:pPr>
            <a:r>
              <a:rPr sz="1575" b="1" i="0">
                <a:solidFill>
                  <a:srgbClr val="13233B"/>
                </a:solidFill>
              </a:rPr>
              <a:t>Campaigns</a:t>
            </a:r>
          </a:p>
        </p:txBody>
      </p:sp>
      <p:sp>
        <p:nvSpPr>
          <p:cNvPr id="40" name="">
            <a:extLst xmlns:a="http://schemas.openxmlformats.org/drawingml/2006/main">
              <a:ext uri="{FF2B5EF4-FFF2-40B4-BE49-F238E27FC236}">
                <a16:creationId xmlns:a16="http://schemas.microsoft.com/office/drawing/2014/main" id="{521FC808-C72E-4D36-9030-15F6C4CEFF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05325" y="4724400"/>
            <a:ext cx="10668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425" b="1" i="0">
                <a:solidFill>
                  <a:srgbClr val="4E789B"/>
                </a:solidFill>
              </a:defRPr>
            </a:pPr>
            <a:r>
              <a:rPr sz="1425" b="1" i="0">
                <a:solidFill>
                  <a:srgbClr val="4E789B"/>
                </a:solidFill>
              </a:rPr>
              <a:t>4 tools</a:t>
            </a:r>
          </a:p>
        </p:txBody>
      </p:sp>
      <p:sp>
        <p:nvSpPr>
          <p:cNvPr id="41" name="">
            <a:extLst xmlns:a="http://schemas.openxmlformats.org/drawingml/2006/main">
              <a:ext uri="{FF2B5EF4-FFF2-40B4-BE49-F238E27FC236}">
                <a16:creationId xmlns:a16="http://schemas.microsoft.com/office/drawing/2014/main" id="{B2F4D0F2-F4F6-4E97-BBA0-9E053F1441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38900" y="2771775"/>
            <a:ext cx="17145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B66A32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2" name="">
            <a:extLst xmlns:a="http://schemas.openxmlformats.org/drawingml/2006/main">
              <a:ext uri="{FF2B5EF4-FFF2-40B4-BE49-F238E27FC236}">
                <a16:creationId xmlns:a16="http://schemas.microsoft.com/office/drawing/2014/main" id="{C4011373-E40C-4475-8CB4-69442FE582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62750" y="2724150"/>
            <a:ext cx="3143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75" b="1" i="0">
                <a:solidFill>
                  <a:srgbClr val="13233B"/>
                </a:solidFill>
              </a:defRPr>
            </a:pPr>
            <a:r>
              <a:rPr sz="1575" b="1" i="0">
                <a:solidFill>
                  <a:srgbClr val="13233B"/>
                </a:solidFill>
              </a:rPr>
              <a:t>Online Reviews</a:t>
            </a:r>
          </a:p>
        </p:txBody>
      </p:sp>
      <p:sp>
        <p:nvSpPr>
          <p:cNvPr id="43" name="">
            <a:extLst xmlns:a="http://schemas.openxmlformats.org/drawingml/2006/main">
              <a:ext uri="{FF2B5EF4-FFF2-40B4-BE49-F238E27FC236}">
                <a16:creationId xmlns:a16="http://schemas.microsoft.com/office/drawing/2014/main" id="{8AD46FA3-2BC3-4C1E-8886-61C79D7150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106025" y="2724150"/>
            <a:ext cx="10668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425" b="1" i="0">
                <a:solidFill>
                  <a:srgbClr val="B66A32"/>
                </a:solidFill>
              </a:defRPr>
            </a:pPr>
            <a:r>
              <a:rPr sz="1425" b="1" i="0">
                <a:solidFill>
                  <a:srgbClr val="B66A32"/>
                </a:solidFill>
              </a:rPr>
              <a:t>2 tools</a:t>
            </a:r>
          </a:p>
        </p:txBody>
      </p:sp>
      <p:sp>
        <p:nvSpPr>
          <p:cNvPr id="44" name="">
            <a:extLst xmlns:a="http://schemas.openxmlformats.org/drawingml/2006/main">
              <a:ext uri="{FF2B5EF4-FFF2-40B4-BE49-F238E27FC236}">
                <a16:creationId xmlns:a16="http://schemas.microsoft.com/office/drawing/2014/main" id="{C358E2F0-7D3C-4DEB-BF91-934C9EEEB9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38900" y="3438525"/>
            <a:ext cx="17145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8432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5" name="">
            <a:extLst xmlns:a="http://schemas.openxmlformats.org/drawingml/2006/main">
              <a:ext uri="{FF2B5EF4-FFF2-40B4-BE49-F238E27FC236}">
                <a16:creationId xmlns:a16="http://schemas.microsoft.com/office/drawing/2014/main" id="{E854EE4B-CA9F-48F0-8FE8-71F5813571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62750" y="3390900"/>
            <a:ext cx="3143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75" b="1" i="0">
                <a:solidFill>
                  <a:srgbClr val="13233B"/>
                </a:solidFill>
              </a:defRPr>
            </a:pPr>
            <a:r>
              <a:rPr sz="1575" b="1" i="0">
                <a:solidFill>
                  <a:srgbClr val="13233B"/>
                </a:solidFill>
              </a:rPr>
              <a:t>Event Leads</a:t>
            </a:r>
          </a:p>
        </p:txBody>
      </p:sp>
      <p:sp>
        <p:nvSpPr>
          <p:cNvPr id="46" name="">
            <a:extLst xmlns:a="http://schemas.openxmlformats.org/drawingml/2006/main">
              <a:ext uri="{FF2B5EF4-FFF2-40B4-BE49-F238E27FC236}">
                <a16:creationId xmlns:a16="http://schemas.microsoft.com/office/drawing/2014/main" id="{C3E09BDA-F7F5-4428-B220-386031B10B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106025" y="3390900"/>
            <a:ext cx="10668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425" b="1" i="0">
                <a:solidFill>
                  <a:srgbClr val="A98432"/>
                </a:solidFill>
              </a:defRPr>
            </a:pPr>
            <a:r>
              <a:rPr sz="1425" b="1" i="0">
                <a:solidFill>
                  <a:srgbClr val="A98432"/>
                </a:solidFill>
              </a:rPr>
              <a:t>3 tools</a:t>
            </a:r>
          </a:p>
        </p:txBody>
      </p:sp>
      <p:sp>
        <p:nvSpPr>
          <p:cNvPr id="47" name="">
            <a:extLst xmlns:a="http://schemas.openxmlformats.org/drawingml/2006/main">
              <a:ext uri="{FF2B5EF4-FFF2-40B4-BE49-F238E27FC236}">
                <a16:creationId xmlns:a16="http://schemas.microsoft.com/office/drawing/2014/main" id="{AF233FE2-B29E-41D9-96A4-F49625F40B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38900" y="4105275"/>
            <a:ext cx="17145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03A5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8" name="">
            <a:extLst xmlns:a="http://schemas.openxmlformats.org/drawingml/2006/main">
              <a:ext uri="{FF2B5EF4-FFF2-40B4-BE49-F238E27FC236}">
                <a16:creationId xmlns:a16="http://schemas.microsoft.com/office/drawing/2014/main" id="{98A02248-B0EB-4E30-9E1D-8B159C2E4C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62750" y="4057650"/>
            <a:ext cx="3143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75" b="1" i="0">
                <a:solidFill>
                  <a:srgbClr val="13233B"/>
                </a:solidFill>
              </a:defRPr>
            </a:pPr>
            <a:r>
              <a:rPr sz="1575" b="1" i="0">
                <a:solidFill>
                  <a:srgbClr val="13233B"/>
                </a:solidFill>
              </a:rPr>
              <a:t>Management</a:t>
            </a:r>
          </a:p>
        </p:txBody>
      </p:sp>
      <p:sp>
        <p:nvSpPr>
          <p:cNvPr id="49" name="">
            <a:extLst xmlns:a="http://schemas.openxmlformats.org/drawingml/2006/main">
              <a:ext uri="{FF2B5EF4-FFF2-40B4-BE49-F238E27FC236}">
                <a16:creationId xmlns:a16="http://schemas.microsoft.com/office/drawing/2014/main" id="{EA7CB8CA-7D9D-400B-B523-A5CA076509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106025" y="4057650"/>
            <a:ext cx="10668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425" b="1" i="0">
                <a:solidFill>
                  <a:srgbClr val="203A5F"/>
                </a:solidFill>
              </a:defRPr>
            </a:pPr>
            <a:r>
              <a:rPr sz="1425" b="1" i="0">
                <a:solidFill>
                  <a:srgbClr val="203A5F"/>
                </a:solidFill>
              </a:rPr>
              <a:t>3 tools</a:t>
            </a:r>
          </a:p>
        </p:txBody>
      </p:sp>
      <p:sp>
        <p:nvSpPr>
          <p:cNvPr id="50" name="">
            <a:extLst xmlns:a="http://schemas.openxmlformats.org/drawingml/2006/main">
              <a:ext uri="{FF2B5EF4-FFF2-40B4-BE49-F238E27FC236}">
                <a16:creationId xmlns:a16="http://schemas.microsoft.com/office/drawing/2014/main" id="{A6077F4D-C34D-42A3-A0F9-440893AF50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38900" y="4857750"/>
            <a:ext cx="4762500" cy="8953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6F0E3"/>
          </a:solidFill>
          <a:ln xmlns:a="http://schemas.openxmlformats.org/drawingml/2006/main" w="9525">
            <a:solidFill>
              <a:srgbClr val="C9A44D"/>
            </a:solidFill>
            <a:prstDash val="solid"/>
          </a:ln>
        </p:spPr>
      </p:sp>
      <p:sp>
        <p:nvSpPr>
          <p:cNvPr id="51" name="">
            <a:extLst xmlns:a="http://schemas.openxmlformats.org/drawingml/2006/main">
              <a:ext uri="{FF2B5EF4-FFF2-40B4-BE49-F238E27FC236}">
                <a16:creationId xmlns:a16="http://schemas.microsoft.com/office/drawing/2014/main" id="{6054EBA2-5992-4FA5-B178-634703E3B3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5019675"/>
            <a:ext cx="10477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275" b="1" i="0">
                <a:solidFill>
                  <a:srgbClr val="A98432"/>
                </a:solidFill>
              </a:defRPr>
            </a:pPr>
            <a:r>
              <a:rPr sz="1275" b="1" i="0">
                <a:solidFill>
                  <a:srgbClr val="A98432"/>
                </a:solidFill>
              </a:rPr>
              <a:t>Tool IDs</a:t>
            </a:r>
          </a:p>
        </p:txBody>
      </p:sp>
      <p:sp>
        <p:nvSpPr>
          <p:cNvPr id="52" name="">
            <a:extLst xmlns:a="http://schemas.openxmlformats.org/drawingml/2006/main">
              <a:ext uri="{FF2B5EF4-FFF2-40B4-BE49-F238E27FC236}">
                <a16:creationId xmlns:a16="http://schemas.microsoft.com/office/drawing/2014/main" id="{0DD678A3-4345-4A21-81F1-053CE5CCA9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4981575"/>
            <a:ext cx="30480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13233B"/>
                </a:solidFill>
              </a:defRPr>
            </a:pPr>
            <a:r>
              <a:rPr sz="1650" b="1" i="0">
                <a:solidFill>
                  <a:srgbClr val="13233B"/>
                </a:solidFill>
              </a:rPr>
              <a:t>GRV-R01 through GRV-R30</a:t>
            </a:r>
          </a:p>
        </p:txBody>
      </p:sp>
      <p:sp>
        <p:nvSpPr>
          <p:cNvPr id="53" name="">
            <a:extLst xmlns:a="http://schemas.openxmlformats.org/drawingml/2006/main">
              <a:ext uri="{FF2B5EF4-FFF2-40B4-BE49-F238E27FC236}">
                <a16:creationId xmlns:a16="http://schemas.microsoft.com/office/drawing/2014/main" id="{CE3B2368-E6D1-41EF-B7E0-46ED1040AB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5353050"/>
            <a:ext cx="41910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200" b="0" i="0">
                <a:solidFill>
                  <a:srgbClr val="17202B"/>
                </a:solidFill>
              </a:defRPr>
            </a:pPr>
            <a:r>
              <a:rPr sz="1200" b="0" i="0">
                <a:solidFill>
                  <a:srgbClr val="17202B"/>
                </a:solidFill>
              </a:rPr>
              <a:t>Use the same IDs in the manual, forms, workbook, training, and version control.</a:t>
            </a:r>
          </a:p>
        </p:txBody>
      </p:sp>
    </p:spTree>
    <p:extLst>
      <p:ext uri="{BB962C8B-B14F-4D97-AF65-F5344CB8AC3E}">
        <p14:creationId xmlns:p14="http://schemas.microsoft.com/office/powerpoint/2010/main" val="59017049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81977573-9430-4C38-81EE-3549D89B39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76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9A44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B35D0142-19DA-4C77-AE5C-2DA15467A2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66700"/>
            <a:ext cx="5334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75" b="1" i="0">
                <a:solidFill>
                  <a:srgbClr val="A98432"/>
                </a:solidFill>
              </a:defRPr>
            </a:pPr>
            <a:r>
              <a:rPr sz="975" b="1" i="0">
                <a:solidFill>
                  <a:srgbClr val="A98432"/>
                </a:solidFill>
              </a:rPr>
              <a:t>OWNERSHIP</a:t>
            </a:r>
          </a:p>
        </p:txBody>
      </p:sp>
      <p:pic>
        <p:nvPicPr>
          <p:cNvPr id="26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91197bc4c48447cc"/>
          <a:stretch xmlns:a="http://schemas.openxmlformats.org/drawingml/2006/main"/>
        </p:blipFill>
        <p:spPr>
          <a:xfrm xmlns:a="http://schemas.openxmlformats.org/drawingml/2006/main">
            <a:off x="685800" y="6305550"/>
            <a:ext cx="323850" cy="323850"/>
          </a:xfrm>
          <a:prstGeom xmlns:a="http://schemas.openxmlformats.org/drawingml/2006/main" prst="rect">
            <a:avLst/>
          </a:prstGeom>
        </p:spPr>
      </p:pic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9AF418C5-CE68-4DA6-93B5-7DB40462DB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" y="6381750"/>
            <a:ext cx="2476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825" b="1" i="0">
                <a:solidFill>
                  <a:srgbClr val="13233B"/>
                </a:solidFill>
              </a:defRPr>
            </a:pPr>
            <a:r>
              <a:rPr sz="825" b="1" i="0">
                <a:solidFill>
                  <a:srgbClr val="13233B"/>
                </a:solidFill>
              </a:rPr>
              <a:t>THE GRAVITY SYSTEM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B919F116-778A-4AA4-A12C-01B3935A38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0" y="6381750"/>
            <a:ext cx="6477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5707D"/>
                </a:solidFill>
              </a:defRPr>
            </a:pPr>
            <a:r>
              <a:rPr sz="900" b="1" i="0">
                <a:solidFill>
                  <a:srgbClr val="65707D"/>
                </a:solidFill>
              </a:rPr>
              <a:t>05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24C1355B-F181-4B5F-A760-2D7FCE4C26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09600"/>
            <a:ext cx="108204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625" b="1" i="0">
                <a:solidFill>
                  <a:srgbClr val="13233B"/>
                </a:solidFill>
              </a:defRPr>
            </a:pPr>
            <a:r>
              <a:rPr sz="2625" b="1" i="0">
                <a:solidFill>
                  <a:srgbClr val="13233B"/>
                </a:solidFill>
              </a:rPr>
              <a:t>Clear ownership makes guest care accountable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7C941F18-8DD4-40F3-B457-505DBE37BD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219200"/>
            <a:ext cx="18097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9A44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714F96CD-2910-48CC-8E88-1B4620ED03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1524000"/>
            <a:ext cx="2143125" cy="457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3233B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425" b="1" i="0">
                <a:solidFill>
                  <a:srgbClr val="FFFFFF"/>
                </a:solidFill>
              </a:defRPr>
            </a:pPr>
            <a:r>
              <a:rPr sz="1425" b="1" i="0">
                <a:solidFill>
                  <a:srgbClr val="FFFFFF"/>
                </a:solidFill>
              </a:rPr>
              <a:t>SYSTEM OWNER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BEC8C576-5BB6-4907-90CF-843C9BF030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38500" y="1552575"/>
            <a:ext cx="2095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A98432"/>
                </a:solidFill>
              </a:defRPr>
            </a:pPr>
            <a:r>
              <a:rPr sz="1650" b="1" i="0">
                <a:solidFill>
                  <a:srgbClr val="A98432"/>
                </a:solidFill>
              </a:rPr>
              <a:t>General Manager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66244C96-7B9A-4334-A072-829FC7705D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72125" y="1504950"/>
            <a:ext cx="561975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17202B"/>
                </a:solidFill>
              </a:defRPr>
            </a:pPr>
            <a:r>
              <a:rPr sz="1500" b="0" i="0">
                <a:solidFill>
                  <a:srgbClr val="17202B"/>
                </a:solidFill>
              </a:rPr>
              <a:t>Approves standards, access, retention, version control, and monthly review.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C39C957E-DDA0-4C5B-BB7A-2DF6DFC85A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38500" y="2114550"/>
            <a:ext cx="7953375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D7C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EF4A3DC1-1D3E-4350-96EB-6A86AF9A4A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2524125"/>
            <a:ext cx="2143125" cy="457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3233B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425" b="1" i="0">
                <a:solidFill>
                  <a:srgbClr val="FFFFFF"/>
                </a:solidFill>
              </a:defRPr>
            </a:pPr>
            <a:r>
              <a:rPr sz="1425" b="1" i="0">
                <a:solidFill>
                  <a:srgbClr val="FFFFFF"/>
                </a:solidFill>
              </a:rPr>
              <a:t>SHIFT OWNER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39939282-CD83-4D0B-8FD0-04DBFDFFE8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38500" y="2552700"/>
            <a:ext cx="2095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A98432"/>
                </a:solidFill>
              </a:defRPr>
            </a:pPr>
            <a:r>
              <a:rPr sz="1650" b="1" i="0">
                <a:solidFill>
                  <a:srgbClr val="A98432"/>
                </a:solidFill>
              </a:rPr>
              <a:t>Manager on Duty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FA64ED22-5524-49D0-8BA8-B1FEF8B61B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72125" y="2505075"/>
            <a:ext cx="561975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17202B"/>
                </a:solidFill>
              </a:defRPr>
            </a:pPr>
            <a:r>
              <a:rPr sz="1500" b="0" i="0">
                <a:solidFill>
                  <a:srgbClr val="17202B"/>
                </a:solidFill>
              </a:rPr>
              <a:t>Opens cases, authorizes within limits, sets follow-up, and escalates.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51818F47-3F24-477B-A81B-A8BC6DF0F0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38500" y="3114675"/>
            <a:ext cx="7953375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D7C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1A17B709-A031-4740-A435-EE66326E72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3524250"/>
            <a:ext cx="2143125" cy="457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3233B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425" b="1" i="0">
                <a:solidFill>
                  <a:srgbClr val="FFFFFF"/>
                </a:solidFill>
              </a:defRPr>
            </a:pPr>
            <a:r>
              <a:rPr sz="1425" b="1" i="0">
                <a:solidFill>
                  <a:srgbClr val="FFFFFF"/>
                </a:solidFill>
              </a:rPr>
              <a:t>FRONTLINE USER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96E4F481-EF62-4339-A898-92A47E619E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38500" y="3552825"/>
            <a:ext cx="2095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A98432"/>
                </a:solidFill>
              </a:defRPr>
            </a:pPr>
            <a:r>
              <a:rPr sz="1650" b="1" i="0">
                <a:solidFill>
                  <a:srgbClr val="A98432"/>
                </a:solidFill>
              </a:rPr>
              <a:t>Host / Server / Bartender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32F78E84-D1BD-42FC-AF3D-43AA066150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72125" y="3505200"/>
            <a:ext cx="561975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17202B"/>
                </a:solidFill>
              </a:defRPr>
            </a:pPr>
            <a:r>
              <a:rPr sz="1500" b="0" i="0">
                <a:solidFill>
                  <a:srgbClr val="17202B"/>
                </a:solidFill>
              </a:rPr>
              <a:t>Recognizes appropriately, records facts, and immediately alerts management.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2B7D229C-F527-412C-947C-AAC6DB5E6E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38500" y="4114800"/>
            <a:ext cx="7953375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D7C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C352B538-AA24-422D-9CE3-035C1C5377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4524375"/>
            <a:ext cx="2143125" cy="457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3233B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425" b="1" i="0">
                <a:solidFill>
                  <a:srgbClr val="FFFFFF"/>
                </a:solidFill>
              </a:defRPr>
            </a:pPr>
            <a:r>
              <a:rPr sz="1425" b="1" i="0">
                <a:solidFill>
                  <a:srgbClr val="FFFFFF"/>
                </a:solidFill>
              </a:rPr>
              <a:t>FUNCTION OWNER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B326E2FA-E21C-47F2-A39E-BFE8D74954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38500" y="4552950"/>
            <a:ext cx="2095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A98432"/>
                </a:solidFill>
              </a:defRPr>
            </a:pPr>
            <a:r>
              <a:rPr sz="1650" b="1" i="0">
                <a:solidFill>
                  <a:srgbClr val="A98432"/>
                </a:solidFill>
              </a:rPr>
              <a:t>Marketing / Event Sales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711B2305-9C39-40F4-884E-F9618A4675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72125" y="4505325"/>
            <a:ext cx="561975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17202B"/>
                </a:solidFill>
              </a:defRPr>
            </a:pPr>
            <a:r>
              <a:rPr sz="1500" b="0" i="0">
                <a:solidFill>
                  <a:srgbClr val="17202B"/>
                </a:solidFill>
              </a:rPr>
              <a:t>Uses approved audiences, suppression lists, leads, and result tracking.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78A84E72-3A2D-4D7A-9A65-A7AFD298E5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38500" y="5114925"/>
            <a:ext cx="7953375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D7CA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2146179143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1728C5C6-F4C6-464E-8852-9B9011C44D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76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9A44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CC4B1647-DEC6-4D5E-B84B-01BB9167C0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66700"/>
            <a:ext cx="5334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75" b="1" i="0">
                <a:solidFill>
                  <a:srgbClr val="A98432"/>
                </a:solidFill>
              </a:defRPr>
            </a:pPr>
            <a:r>
              <a:rPr sz="975" b="1" i="0">
                <a:solidFill>
                  <a:srgbClr val="A98432"/>
                </a:solidFill>
              </a:rPr>
              <a:t>DATA, PERMISSION &amp; SECURITY</a:t>
            </a:r>
          </a:p>
        </p:txBody>
      </p:sp>
      <p:pic>
        <p:nvPicPr>
          <p:cNvPr id="23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9db76e27308e4645"/>
          <a:stretch xmlns:a="http://schemas.openxmlformats.org/drawingml/2006/main"/>
        </p:blipFill>
        <p:spPr>
          <a:xfrm xmlns:a="http://schemas.openxmlformats.org/drawingml/2006/main">
            <a:off x="685800" y="6305550"/>
            <a:ext cx="323850" cy="323850"/>
          </a:xfrm>
          <a:prstGeom xmlns:a="http://schemas.openxmlformats.org/drawingml/2006/main" prst="rect">
            <a:avLst/>
          </a:prstGeom>
        </p:spPr>
      </p:pic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83874740-C723-471D-A6EE-6FF225DE83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" y="6381750"/>
            <a:ext cx="2476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825" b="1" i="0">
                <a:solidFill>
                  <a:srgbClr val="13233B"/>
                </a:solidFill>
              </a:defRPr>
            </a:pPr>
            <a:r>
              <a:rPr sz="825" b="1" i="0">
                <a:solidFill>
                  <a:srgbClr val="13233B"/>
                </a:solidFill>
              </a:rPr>
              <a:t>THE GRAVITY SYSTEM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3FDBBC82-8599-49C3-84BB-8A270EE618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0" y="6381750"/>
            <a:ext cx="6477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5707D"/>
                </a:solidFill>
              </a:defRPr>
            </a:pPr>
            <a:r>
              <a:rPr sz="900" b="1" i="0">
                <a:solidFill>
                  <a:srgbClr val="65707D"/>
                </a:solidFill>
              </a:rPr>
              <a:t>06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D58ED532-CA79-4289-94DA-5C4EEF1BFB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09600"/>
            <a:ext cx="108204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625" b="1" i="0">
                <a:solidFill>
                  <a:srgbClr val="13233B"/>
                </a:solidFill>
              </a:defRPr>
            </a:pPr>
            <a:r>
              <a:rPr sz="2625" b="1" i="0">
                <a:solidFill>
                  <a:srgbClr val="13233B"/>
                </a:solidFill>
              </a:rPr>
              <a:t>Collect less data—and control it better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73DCDD2F-4933-4D48-AA5E-5DD1E2B9E6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219200"/>
            <a:ext cx="18097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9A44D"/>
          </a:solidFill>
          <a:ln xmlns:a="http://schemas.openxmlformats.org/drawingml/2006/main" w="0">
            <a:noFill/>
            <a:prstDash val="solid"/>
          </a:ln>
        </p:spPr>
      </p:sp>
      <p:pic>
        <p:nvPicPr>
          <p:cNvPr id="28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ef0bff73a5804a7d"/>
          <a:stretch xmlns:a="http://schemas.openxmlformats.org/drawingml/2006/main"/>
        </p:blipFill>
        <p:spPr>
          <a:xfrm xmlns:a="http://schemas.openxmlformats.org/drawingml/2006/main">
            <a:off x="919595" y="1428750"/>
            <a:ext cx="3532909" cy="4572000"/>
          </a:xfrm>
          <a:prstGeom xmlns:a="http://schemas.openxmlformats.org/drawingml/2006/main" prst="rect">
            <a:avLst/>
          </a:prstGeom>
        </p:spPr>
      </p:pic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01883E6A-762B-40F3-8A4A-4CDBE3C560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91125" y="1524000"/>
            <a:ext cx="152400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A98432"/>
                </a:solidFill>
              </a:defRPr>
            </a:pPr>
            <a:r>
              <a:rPr sz="1350" b="1" i="0">
                <a:solidFill>
                  <a:srgbClr val="A98432"/>
                </a:solidFill>
              </a:rPr>
              <a:t>USEFUL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23E91A3F-E1F5-4872-B2BD-DC7B094D45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1514475"/>
            <a:ext cx="43815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425" b="0" i="0">
                <a:solidFill>
                  <a:srgbClr val="17202B"/>
                </a:solidFill>
              </a:defRPr>
            </a:pPr>
            <a:r>
              <a:rPr sz="1425" b="0" i="0">
                <a:solidFill>
                  <a:srgbClr val="17202B"/>
                </a:solidFill>
              </a:rPr>
              <a:t>Record facts that improve service or follow-through.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F191613E-0A53-4C77-B21C-8659F5428F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91125" y="2266950"/>
            <a:ext cx="152400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A98432"/>
                </a:solidFill>
              </a:defRPr>
            </a:pPr>
            <a:r>
              <a:rPr sz="1350" b="1" i="0">
                <a:solidFill>
                  <a:srgbClr val="A98432"/>
                </a:solidFill>
              </a:rPr>
              <a:t>PERMISSIONED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7396B0BB-4D2B-47DB-99E3-9430262E54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2257425"/>
            <a:ext cx="43815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425" b="0" i="0">
                <a:solidFill>
                  <a:srgbClr val="17202B"/>
                </a:solidFill>
              </a:defRPr>
            </a:pPr>
            <a:r>
              <a:rPr sz="1425" b="0" i="0">
                <a:solidFill>
                  <a:srgbClr val="17202B"/>
                </a:solidFill>
              </a:rPr>
              <a:t>Track email and text permission separately; suppress opt-outs.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C598ADF0-CFB0-4183-B5AB-7FBF5FEBF8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91125" y="3009900"/>
            <a:ext cx="152400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A98432"/>
                </a:solidFill>
              </a:defRPr>
            </a:pPr>
            <a:r>
              <a:rPr sz="1350" b="1" i="0">
                <a:solidFill>
                  <a:srgbClr val="A98432"/>
                </a:solidFill>
              </a:rPr>
              <a:t>LIMITED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424CCAF0-A689-4AC0-B99F-F6BD6C5EE8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3000375"/>
            <a:ext cx="43815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425" b="0" i="0">
                <a:solidFill>
                  <a:srgbClr val="17202B"/>
                </a:solidFill>
              </a:defRPr>
            </a:pPr>
            <a:r>
              <a:rPr sz="1425" b="0" i="0">
                <a:solidFill>
                  <a:srgbClr val="17202B"/>
                </a:solidFill>
              </a:rPr>
              <a:t>Give access only to roles that need it for approved work.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08D7F1C0-EB65-4C17-BFBD-FEE1460329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91125" y="3752850"/>
            <a:ext cx="152400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A98432"/>
                </a:solidFill>
              </a:defRPr>
            </a:pPr>
            <a:r>
              <a:rPr sz="1350" b="1" i="0">
                <a:solidFill>
                  <a:srgbClr val="A98432"/>
                </a:solidFill>
              </a:rPr>
              <a:t>PROTECTED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999696AA-44EE-4BB6-A774-C452395D06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3743325"/>
            <a:ext cx="43815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425" b="0" i="0">
                <a:solidFill>
                  <a:srgbClr val="17202B"/>
                </a:solidFill>
              </a:defRPr>
            </a:pPr>
            <a:r>
              <a:rPr sz="1425" b="0" i="0">
                <a:solidFill>
                  <a:srgbClr val="17202B"/>
                </a:solidFill>
              </a:rPr>
              <a:t>Do not store payment credentials, passwords, or unnecessary sensitive data.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2071A4E2-F110-4640-9B5E-51C9B325D1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91125" y="4495800"/>
            <a:ext cx="152400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A98432"/>
                </a:solidFill>
              </a:defRPr>
            </a:pPr>
            <a:r>
              <a:rPr sz="1350" b="1" i="0">
                <a:solidFill>
                  <a:srgbClr val="A98432"/>
                </a:solidFill>
              </a:rPr>
              <a:t>DISPOSED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511B5A34-863C-442E-868D-26427AD486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4486275"/>
            <a:ext cx="43815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425" b="0" i="0">
                <a:solidFill>
                  <a:srgbClr val="17202B"/>
                </a:solidFill>
              </a:defRPr>
            </a:pPr>
            <a:r>
              <a:rPr sz="1425" b="0" i="0">
                <a:solidFill>
                  <a:srgbClr val="17202B"/>
                </a:solidFill>
              </a:rPr>
              <a:t>Archive or securely delete records under the company retention policy.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30C52E03-9FC9-4275-BF9C-47BCE470A4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91125" y="5381625"/>
            <a:ext cx="6048375" cy="6286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3233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513ED6BB-CF10-493D-A574-ED1AF77360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429250" y="5505450"/>
            <a:ext cx="55721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275" b="1" i="0">
                <a:solidFill>
                  <a:srgbClr val="FFFFFF"/>
                </a:solidFill>
              </a:defRPr>
            </a:pPr>
            <a:r>
              <a:rPr sz="1275" b="1" i="0">
                <a:solidFill>
                  <a:srgbClr val="FFFFFF"/>
                </a:solidFill>
              </a:rPr>
              <a:t>Allergy information belongs in the restaurant’s food-safety process; the guest profile may carry only the approved service alert.</a:t>
            </a:r>
          </a:p>
        </p:txBody>
      </p:sp>
    </p:spTree>
    <p:extLst>
      <p:ext uri="{BB962C8B-B14F-4D97-AF65-F5344CB8AC3E}">
        <p14:creationId xmlns:p14="http://schemas.microsoft.com/office/powerpoint/2010/main" val="923042198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AE679238-17F1-4AED-B1F1-B6E6EA8B63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76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9A44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0137009D-E795-48A6-85AD-69C738AD8D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66700"/>
            <a:ext cx="5334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75" b="1" i="0">
                <a:solidFill>
                  <a:srgbClr val="A98432"/>
                </a:solidFill>
              </a:defRPr>
            </a:pPr>
            <a:r>
              <a:rPr sz="975" b="1" i="0">
                <a:solidFill>
                  <a:srgbClr val="A98432"/>
                </a:solidFill>
              </a:rPr>
              <a:t>GUEST PROFILES</a:t>
            </a:r>
          </a:p>
        </p:txBody>
      </p:sp>
      <p:pic>
        <p:nvPicPr>
          <p:cNvPr id="15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b241dce62252413d"/>
          <a:stretch xmlns:a="http://schemas.openxmlformats.org/drawingml/2006/main"/>
        </p:blipFill>
        <p:spPr>
          <a:xfrm xmlns:a="http://schemas.openxmlformats.org/drawingml/2006/main">
            <a:off x="685800" y="6305550"/>
            <a:ext cx="323850" cy="323850"/>
          </a:xfrm>
          <a:prstGeom xmlns:a="http://schemas.openxmlformats.org/drawingml/2006/main" prst="rect">
            <a:avLst/>
          </a:prstGeom>
        </p:spPr>
      </p:pic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B8DB6A85-9CC8-41CA-A07D-B612FC4106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" y="6381750"/>
            <a:ext cx="2476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825" b="1" i="0">
                <a:solidFill>
                  <a:srgbClr val="13233B"/>
                </a:solidFill>
              </a:defRPr>
            </a:pPr>
            <a:r>
              <a:rPr sz="825" b="1" i="0">
                <a:solidFill>
                  <a:srgbClr val="13233B"/>
                </a:solidFill>
              </a:rPr>
              <a:t>THE GRAVITY SYSTEM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0C94CC4B-432F-4FD9-AC2E-3D6BE90435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0" y="6381750"/>
            <a:ext cx="6477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5707D"/>
                </a:solidFill>
              </a:defRPr>
            </a:pPr>
            <a:r>
              <a:rPr sz="900" b="1" i="0">
                <a:solidFill>
                  <a:srgbClr val="65707D"/>
                </a:solidFill>
              </a:rPr>
              <a:t>07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E74912B1-1669-4E5D-AEAC-38A8BD58E1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09600"/>
            <a:ext cx="108204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625" b="1" i="0">
                <a:solidFill>
                  <a:srgbClr val="13233B"/>
                </a:solidFill>
              </a:defRPr>
            </a:pPr>
            <a:r>
              <a:rPr sz="2625" b="1" i="0">
                <a:solidFill>
                  <a:srgbClr val="13233B"/>
                </a:solidFill>
              </a:rPr>
              <a:t>A good profile helps the next employee deliver the same care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50C28AB1-1896-48D1-A11D-1AA00F36FB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219200"/>
            <a:ext cx="18097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9A44D"/>
          </a:solidFill>
          <a:ln xmlns:a="http://schemas.openxmlformats.org/drawingml/2006/main" w="0">
            <a:noFill/>
            <a:prstDash val="solid"/>
          </a:ln>
        </p:spPr>
      </p:sp>
      <p:pic>
        <p:nvPicPr>
          <p:cNvPr id="20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e0fe72a8953c464b"/>
          <a:stretch xmlns:a="http://schemas.openxmlformats.org/drawingml/2006/main"/>
        </p:blipFill>
        <p:spPr>
          <a:xfrm xmlns:a="http://schemas.openxmlformats.org/drawingml/2006/main">
            <a:off x="7472795" y="1428750"/>
            <a:ext cx="3532909" cy="4572000"/>
          </a:xfrm>
          <a:prstGeom xmlns:a="http://schemas.openxmlformats.org/drawingml/2006/main" prst="rect">
            <a:avLst/>
          </a:prstGeom>
        </p:spPr>
      </p:pic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EE1749A0-96C6-4924-B169-11A0B8400F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1571625"/>
            <a:ext cx="20955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75" b="1" i="0">
                <a:solidFill>
                  <a:srgbClr val="467058"/>
                </a:solidFill>
              </a:defRPr>
            </a:pPr>
            <a:r>
              <a:rPr sz="1575" b="1" i="0">
                <a:solidFill>
                  <a:srgbClr val="467058"/>
                </a:solidFill>
              </a:rPr>
              <a:t>RECORD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3077511F-3A43-4603-BD66-AE7508EB93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2057400"/>
            <a:ext cx="5334000" cy="2190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75" b="0" i="0">
                <a:solidFill>
                  <a:srgbClr val="17202B"/>
                </a:solidFill>
              </a:defRPr>
            </a:pPr>
            <a:r>
              <a:rPr sz="1575" b="0" i="0">
                <a:solidFill>
                  <a:srgbClr val="17202B"/>
                </a:solidFill>
              </a:rPr>
              <a:t>• Preferred name and recognition level</a:t>
            </a:r>
          </a:p>
          <a:p xmlns:a="http://schemas.openxmlformats.org/drawingml/2006/main">
            <a:pPr algn="l">
              <a:defRPr sz="1575" b="0" i="0">
                <a:solidFill>
                  <a:srgbClr val="17202B"/>
                </a:solidFill>
              </a:defRPr>
            </a:pPr>
            <a:r>
              <a:rPr sz="1575" b="0" i="0">
                <a:solidFill>
                  <a:srgbClr val="17202B"/>
                </a:solidFill>
              </a:rPr>
              <a:t>• Observable seating and service preferences</a:t>
            </a:r>
          </a:p>
          <a:p xmlns:a="http://schemas.openxmlformats.org/drawingml/2006/main">
            <a:pPr algn="l">
              <a:defRPr sz="1575" b="0" i="0">
                <a:solidFill>
                  <a:srgbClr val="17202B"/>
                </a:solidFill>
              </a:defRPr>
            </a:pPr>
            <a:r>
              <a:rPr sz="1575" b="0" i="0">
                <a:solidFill>
                  <a:srgbClr val="17202B"/>
                </a:solidFill>
              </a:rPr>
              <a:t>• Approved occasions and dates</a:t>
            </a:r>
          </a:p>
          <a:p xmlns:a="http://schemas.openxmlformats.org/drawingml/2006/main">
            <a:pPr algn="l">
              <a:defRPr sz="1575" b="0" i="0">
                <a:solidFill>
                  <a:srgbClr val="17202B"/>
                </a:solidFill>
              </a:defRPr>
            </a:pPr>
            <a:r>
              <a:rPr sz="1575" b="0" i="0">
                <a:solidFill>
                  <a:srgbClr val="17202B"/>
                </a:solidFill>
              </a:rPr>
              <a:t>• Useful visit and engagement facts</a:t>
            </a:r>
          </a:p>
          <a:p xmlns:a="http://schemas.openxmlformats.org/drawingml/2006/main">
            <a:pPr algn="l">
              <a:defRPr sz="1575" b="0" i="0">
                <a:solidFill>
                  <a:srgbClr val="17202B"/>
                </a:solidFill>
              </a:defRPr>
            </a:pPr>
            <a:r>
              <a:rPr sz="1575" b="0" i="0">
                <a:solidFill>
                  <a:srgbClr val="17202B"/>
                </a:solidFill>
              </a:rPr>
              <a:t>• Owner and last-updated date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0C528C65-C3E8-4B88-951C-F3BD79D284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4476750"/>
            <a:ext cx="20955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75" b="1" i="0">
                <a:solidFill>
                  <a:srgbClr val="9A4A3C"/>
                </a:solidFill>
              </a:defRPr>
            </a:pPr>
            <a:r>
              <a:rPr sz="1575" b="1" i="0">
                <a:solidFill>
                  <a:srgbClr val="9A4A3C"/>
                </a:solidFill>
              </a:rPr>
              <a:t>DO NOT RECORD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2248DBDE-AABE-47DD-850F-516474E7A2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4933950"/>
            <a:ext cx="5476875" cy="1238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425" b="0" i="0">
                <a:solidFill>
                  <a:srgbClr val="17202B"/>
                </a:solidFill>
              </a:defRPr>
            </a:pPr>
            <a:r>
              <a:rPr sz="1425" b="0" i="0">
                <a:solidFill>
                  <a:srgbClr val="17202B"/>
                </a:solidFill>
              </a:rPr>
              <a:t>• Gossip, speculation, or personality judgments</a:t>
            </a:r>
          </a:p>
          <a:p xmlns:a="http://schemas.openxmlformats.org/drawingml/2006/main">
            <a:pPr algn="l">
              <a:defRPr sz="1425" b="0" i="0">
                <a:solidFill>
                  <a:srgbClr val="17202B"/>
                </a:solidFill>
              </a:defRPr>
            </a:pPr>
            <a:r>
              <a:rPr sz="1425" b="0" i="0">
                <a:solidFill>
                  <a:srgbClr val="17202B"/>
                </a:solidFill>
              </a:rPr>
              <a:t>• Information unrelated to hospitality</a:t>
            </a:r>
          </a:p>
          <a:p xmlns:a="http://schemas.openxmlformats.org/drawingml/2006/main">
            <a:pPr algn="l">
              <a:defRPr sz="1425" b="0" i="0">
                <a:solidFill>
                  <a:srgbClr val="17202B"/>
                </a:solidFill>
              </a:defRPr>
            </a:pPr>
            <a:r>
              <a:rPr sz="1425" b="0" i="0">
                <a:solidFill>
                  <a:srgbClr val="17202B"/>
                </a:solidFill>
              </a:rPr>
              <a:t>• Sensitive details without an approved need</a:t>
            </a:r>
          </a:p>
          <a:p xmlns:a="http://schemas.openxmlformats.org/drawingml/2006/main">
            <a:pPr algn="l">
              <a:defRPr sz="1425" b="0" i="0">
                <a:solidFill>
                  <a:srgbClr val="17202B"/>
                </a:solidFill>
              </a:defRPr>
            </a:pPr>
            <a:r>
              <a:rPr sz="1425" b="0" i="0">
                <a:solidFill>
                  <a:srgbClr val="17202B"/>
                </a:solidFill>
              </a:rPr>
              <a:t>• Promises the restaurant cannot consistently keep</a:t>
            </a:r>
          </a:p>
        </p:txBody>
      </p:sp>
    </p:spTree>
    <p:extLst>
      <p:ext uri="{BB962C8B-B14F-4D97-AF65-F5344CB8AC3E}">
        <p14:creationId xmlns:p14="http://schemas.microsoft.com/office/powerpoint/2010/main" val="510928044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7" name="">
            <a:extLst xmlns:a="http://schemas.openxmlformats.org/drawingml/2006/main">
              <a:ext uri="{FF2B5EF4-FFF2-40B4-BE49-F238E27FC236}">
                <a16:creationId xmlns:a16="http://schemas.microsoft.com/office/drawing/2014/main" id="{E762FF87-8F70-496F-91CF-C9984B55B8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76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9A44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46A9E49B-8715-45CA-B810-1A5DB133F9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66700"/>
            <a:ext cx="5334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75" b="1" i="0">
                <a:solidFill>
                  <a:srgbClr val="A98432"/>
                </a:solidFill>
              </a:defRPr>
            </a:pPr>
            <a:r>
              <a:rPr sz="975" b="1" i="0">
                <a:solidFill>
                  <a:srgbClr val="A98432"/>
                </a:solidFill>
              </a:rPr>
              <a:t>RECOGNITION</a:t>
            </a:r>
          </a:p>
        </p:txBody>
      </p:sp>
      <p:pic>
        <p:nvPicPr>
          <p:cNvPr id="29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6ff57402e6224d43"/>
          <a:stretch xmlns:a="http://schemas.openxmlformats.org/drawingml/2006/main"/>
        </p:blipFill>
        <p:spPr>
          <a:xfrm xmlns:a="http://schemas.openxmlformats.org/drawingml/2006/main">
            <a:off x="685800" y="6305550"/>
            <a:ext cx="323850" cy="323850"/>
          </a:xfrm>
          <a:prstGeom xmlns:a="http://schemas.openxmlformats.org/drawingml/2006/main" prst="rect">
            <a:avLst/>
          </a:prstGeom>
        </p:spPr>
      </p:pic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C99EA978-3374-47B5-A4B7-44E7EBC853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" y="6381750"/>
            <a:ext cx="2476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825" b="1" i="0">
                <a:solidFill>
                  <a:srgbClr val="13233B"/>
                </a:solidFill>
              </a:defRPr>
            </a:pPr>
            <a:r>
              <a:rPr sz="825" b="1" i="0">
                <a:solidFill>
                  <a:srgbClr val="13233B"/>
                </a:solidFill>
              </a:rPr>
              <a:t>THE GRAVITY SYSTEM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62173823-9052-4DDD-852B-7DF0D20A38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0" y="6381750"/>
            <a:ext cx="6477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5707D"/>
                </a:solidFill>
              </a:defRPr>
            </a:pPr>
            <a:r>
              <a:rPr sz="900" b="1" i="0">
                <a:solidFill>
                  <a:srgbClr val="65707D"/>
                </a:solidFill>
              </a:rPr>
              <a:t>08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5A9F79DD-3F51-4EDF-BAB4-85E83E672F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09600"/>
            <a:ext cx="108204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625" b="1" i="0">
                <a:solidFill>
                  <a:srgbClr val="13233B"/>
                </a:solidFill>
              </a:defRPr>
            </a:pPr>
            <a:r>
              <a:rPr sz="2625" b="1" i="0">
                <a:solidFill>
                  <a:srgbClr val="13233B"/>
                </a:solidFill>
              </a:rPr>
              <a:t>Recognition should feel natural—not surveilled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AFE28119-3504-41FC-803F-40AA83D904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219200"/>
            <a:ext cx="18097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9A44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EC6E8FCF-717D-4E93-BBF8-01F25D56EF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666875"/>
            <a:ext cx="2476500" cy="2476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6F0E3"/>
          </a:solidFill>
          <a:ln xmlns:a="http://schemas.openxmlformats.org/drawingml/2006/main" w="9525">
            <a:solidFill>
              <a:srgbClr val="C9A44D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A64840CD-7C88-46CC-A0DE-E82B08460F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666875"/>
            <a:ext cx="2476500" cy="381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03A5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5F9072F5-C9CF-4FE6-9539-B90CE91A36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9150" y="1743075"/>
            <a:ext cx="22098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275" b="1" i="0">
                <a:solidFill>
                  <a:srgbClr val="FFFFFF"/>
                </a:solidFill>
              </a:defRPr>
            </a:pPr>
            <a:r>
              <a:rPr sz="1275" b="1" i="0">
                <a:solidFill>
                  <a:srgbClr val="FFFFFF"/>
                </a:solidFill>
              </a:rPr>
              <a:t>BEFORE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464689D1-1E91-4BC0-80B0-58279ACAF6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209800"/>
            <a:ext cx="2133600" cy="1790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350" b="0" i="0">
                <a:solidFill>
                  <a:srgbClr val="17202B"/>
                </a:solidFill>
              </a:defRPr>
            </a:pPr>
            <a:r>
              <a:rPr sz="1350" b="0" i="0">
                <a:solidFill>
                  <a:srgbClr val="17202B"/>
                </a:solidFill>
              </a:rPr>
              <a:t>Review today’s reservations and approved recognition notes.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4314F4D7-4A47-455D-9D4E-4C65F0C2EB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00425" y="1666875"/>
            <a:ext cx="2476500" cy="2476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6F0E3"/>
          </a:solidFill>
          <a:ln xmlns:a="http://schemas.openxmlformats.org/drawingml/2006/main" w="9525">
            <a:solidFill>
              <a:srgbClr val="C9A44D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7FDDEB7A-CC33-4B6D-A9B9-3549391A1A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00425" y="1666875"/>
            <a:ext cx="2476500" cy="381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03A5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2CBBAFA9-F591-450C-B8EB-BF78321E77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33775" y="1743075"/>
            <a:ext cx="22098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275" b="1" i="0">
                <a:solidFill>
                  <a:srgbClr val="FFFFFF"/>
                </a:solidFill>
              </a:defRPr>
            </a:pPr>
            <a:r>
              <a:rPr sz="1275" b="1" i="0">
                <a:solidFill>
                  <a:srgbClr val="FFFFFF"/>
                </a:solidFill>
              </a:rPr>
              <a:t>ARRIVAL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7BFEFA84-B6F6-45B2-8E34-BA404B63E8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71875" y="2209800"/>
            <a:ext cx="2133600" cy="1790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350" b="0" i="0">
                <a:solidFill>
                  <a:srgbClr val="17202B"/>
                </a:solidFill>
              </a:defRPr>
            </a:pPr>
            <a:r>
              <a:rPr sz="1350" b="0" i="0">
                <a:solidFill>
                  <a:srgbClr val="17202B"/>
                </a:solidFill>
              </a:rPr>
              <a:t>Use the preferred name only when confident and appropriate.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54893A3C-3AA4-4908-9BE2-CD488FDACB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15050" y="1666875"/>
            <a:ext cx="2476500" cy="2476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6F0E3"/>
          </a:solidFill>
          <a:ln xmlns:a="http://schemas.openxmlformats.org/drawingml/2006/main" w="9525">
            <a:solidFill>
              <a:srgbClr val="C9A44D"/>
            </a:solidFill>
            <a:prstDash val="solid"/>
          </a:ln>
        </p:spPr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7AD8F3E9-C866-4B87-8385-7A04AB8F1F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15050" y="1666875"/>
            <a:ext cx="2476500" cy="381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8432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01B8B1D9-4158-4E36-A818-19A844309F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48400" y="1743075"/>
            <a:ext cx="22098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275" b="1" i="0">
                <a:solidFill>
                  <a:srgbClr val="FFFFFF"/>
                </a:solidFill>
              </a:defRPr>
            </a:pPr>
            <a:r>
              <a:rPr sz="1275" b="1" i="0">
                <a:solidFill>
                  <a:srgbClr val="FFFFFF"/>
                </a:solidFill>
              </a:rPr>
              <a:t>DURING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49B50383-7103-4A6E-8E70-FFDADA4641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2209800"/>
            <a:ext cx="2133600" cy="1790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350" b="0" i="0">
                <a:solidFill>
                  <a:srgbClr val="17202B"/>
                </a:solidFill>
              </a:defRPr>
            </a:pPr>
            <a:r>
              <a:rPr sz="1350" b="0" i="0">
                <a:solidFill>
                  <a:srgbClr val="17202B"/>
                </a:solidFill>
              </a:rPr>
              <a:t>Apply one or two relevant preferences without announcing the record.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D93984FB-B861-4467-848E-2D4D54DAE4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829675" y="1666875"/>
            <a:ext cx="2476500" cy="2476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6F0E3"/>
          </a:solidFill>
          <a:ln xmlns:a="http://schemas.openxmlformats.org/drawingml/2006/main" w="9525">
            <a:solidFill>
              <a:srgbClr val="C9A44D"/>
            </a:solidFill>
            <a:prstDash val="solid"/>
          </a:ln>
        </p:spPr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F3F2E1B8-FA7D-46EF-8970-283B901367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829675" y="1666875"/>
            <a:ext cx="2476500" cy="381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03A5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86C39FF9-D01E-4C2A-86E1-459CA173EE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63025" y="1743075"/>
            <a:ext cx="22098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275" b="1" i="0">
                <a:solidFill>
                  <a:srgbClr val="FFFFFF"/>
                </a:solidFill>
              </a:defRPr>
            </a:pPr>
            <a:r>
              <a:rPr sz="1275" b="1" i="0">
                <a:solidFill>
                  <a:srgbClr val="FFFFFF"/>
                </a:solidFill>
              </a:rPr>
              <a:t>AFTER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879D3078-313A-4CAC-8AA2-A9F4644580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01125" y="2209800"/>
            <a:ext cx="2133600" cy="1790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350" b="0" i="0">
                <a:solidFill>
                  <a:srgbClr val="17202B"/>
                </a:solidFill>
              </a:defRPr>
            </a:pPr>
            <a:r>
              <a:rPr sz="1350" b="0" i="0">
                <a:solidFill>
                  <a:srgbClr val="17202B"/>
                </a:solidFill>
              </a:rPr>
              <a:t>Update only useful changes and record follow-up commitments.</a:t>
            </a:r>
          </a:p>
        </p:txBody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2939BCC9-B7DD-4B6D-9E2C-B8DCA5438B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76375" y="4762500"/>
            <a:ext cx="9239250" cy="10287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3233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8A1E08FB-BA0E-4F15-9B7F-291FE1863D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762125" y="4953000"/>
            <a:ext cx="2000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C9A44D"/>
                </a:solidFill>
              </a:defRPr>
            </a:pPr>
            <a:r>
              <a:rPr sz="1350" b="1" i="0">
                <a:solidFill>
                  <a:srgbClr val="C9A44D"/>
                </a:solidFill>
              </a:rPr>
              <a:t>Recognition test</a:t>
            </a:r>
          </a:p>
        </p:txBody>
      </p:sp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4FF5ACA7-110D-4A59-A207-172852E322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762375" y="4895850"/>
            <a:ext cx="657225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875" b="1" i="0">
                <a:solidFill>
                  <a:srgbClr val="FFFFFF"/>
                </a:solidFill>
              </a:defRPr>
            </a:pPr>
            <a:r>
              <a:rPr sz="1875" b="1" i="0">
                <a:solidFill>
                  <a:srgbClr val="FFFFFF"/>
                </a:solidFill>
              </a:rPr>
              <a:t>Will this make the guest feel understood and welcomed—or observed and exposed?</a:t>
            </a:r>
          </a:p>
        </p:txBody>
      </p:sp>
    </p:spTree>
    <p:extLst>
      <p:ext uri="{BB962C8B-B14F-4D97-AF65-F5344CB8AC3E}">
        <p14:creationId xmlns:p14="http://schemas.microsoft.com/office/powerpoint/2010/main" val="1979788733"/>
      </p:ext>
    </p:extLst>
  </p:cSld>
</p:sld>
</file>

<file path=ppt/slides/slide9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7" name="">
            <a:extLst xmlns:a="http://schemas.openxmlformats.org/drawingml/2006/main">
              <a:ext uri="{FF2B5EF4-FFF2-40B4-BE49-F238E27FC236}">
                <a16:creationId xmlns:a16="http://schemas.microsoft.com/office/drawing/2014/main" id="{90C416EA-E53E-4929-8032-38766B8018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76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9A44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D415656B-C710-4A4F-9945-BB6AD4AA9A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66700"/>
            <a:ext cx="5334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75" b="1" i="0">
                <a:solidFill>
                  <a:srgbClr val="A98432"/>
                </a:solidFill>
              </a:defRPr>
            </a:pPr>
            <a:r>
              <a:rPr sz="975" b="1" i="0">
                <a:solidFill>
                  <a:srgbClr val="A98432"/>
                </a:solidFill>
              </a:rPr>
              <a:t>SERVICE RECOVERY</a:t>
            </a:r>
          </a:p>
        </p:txBody>
      </p:sp>
      <p:pic>
        <p:nvPicPr>
          <p:cNvPr id="29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af9c8238e0a0430c"/>
          <a:stretch xmlns:a="http://schemas.openxmlformats.org/drawingml/2006/main"/>
        </p:blipFill>
        <p:spPr>
          <a:xfrm xmlns:a="http://schemas.openxmlformats.org/drawingml/2006/main">
            <a:off x="685800" y="6305550"/>
            <a:ext cx="323850" cy="323850"/>
          </a:xfrm>
          <a:prstGeom xmlns:a="http://schemas.openxmlformats.org/drawingml/2006/main" prst="rect">
            <a:avLst/>
          </a:prstGeom>
        </p:spPr>
      </p:pic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06F838AF-BBE6-43BF-8806-32FA58135C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" y="6381750"/>
            <a:ext cx="2476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825" b="1" i="0">
                <a:solidFill>
                  <a:srgbClr val="13233B"/>
                </a:solidFill>
              </a:defRPr>
            </a:pPr>
            <a:r>
              <a:rPr sz="825" b="1" i="0">
                <a:solidFill>
                  <a:srgbClr val="13233B"/>
                </a:solidFill>
              </a:rPr>
              <a:t>THE GRAVITY SYSTEM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73EF82D7-4B34-4F25-954D-7ADB0AAE44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0" y="6381750"/>
            <a:ext cx="6477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5707D"/>
                </a:solidFill>
              </a:defRPr>
            </a:pPr>
            <a:r>
              <a:rPr sz="900" b="1" i="0">
                <a:solidFill>
                  <a:srgbClr val="65707D"/>
                </a:solidFill>
              </a:rPr>
              <a:t>09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B874370F-BD01-482B-B4C9-546636A8AD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09600"/>
            <a:ext cx="108204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625" b="1" i="0">
                <a:solidFill>
                  <a:srgbClr val="13233B"/>
                </a:solidFill>
              </a:defRPr>
            </a:pPr>
            <a:r>
              <a:rPr sz="2625" b="1" i="0">
                <a:solidFill>
                  <a:srgbClr val="13233B"/>
                </a:solidFill>
              </a:rPr>
              <a:t>Every material concern follows the same recovery sequence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4AAC28B5-0F5C-4CB8-9B1A-0B6FABF154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219200"/>
            <a:ext cx="18097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9A44D"/>
          </a:solidFill>
          <a:ln xmlns:a="http://schemas.openxmlformats.org/drawingml/2006/main" w="0">
            <a:noFill/>
            <a:prstDash val="solid"/>
          </a:ln>
        </p:spPr>
      </p:sp>
      <p:pic>
        <p:nvPicPr>
          <p:cNvPr id="34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7243e9471e50452d"/>
          <a:stretch xmlns:a="http://schemas.openxmlformats.org/drawingml/2006/main"/>
        </p:blipFill>
        <p:spPr>
          <a:xfrm xmlns:a="http://schemas.openxmlformats.org/drawingml/2006/main">
            <a:off x="835169" y="1381125"/>
            <a:ext cx="3606511" cy="4667250"/>
          </a:xfrm>
          <a:prstGeom xmlns:a="http://schemas.openxmlformats.org/drawingml/2006/main" prst="rect">
            <a:avLst/>
          </a:prstGeom>
        </p:spPr>
      </p:pic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A6EE14E3-D513-4CB9-9482-A84684DF45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95875" y="1447800"/>
            <a:ext cx="428625" cy="400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3233B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800" b="1" i="0">
                <a:solidFill>
                  <a:srgbClr val="FFFFFF"/>
                </a:solidFill>
              </a:defRPr>
            </a:pPr>
            <a:r>
              <a:rPr sz="1800" b="1" i="0">
                <a:solidFill>
                  <a:srgbClr val="FFFFFF"/>
                </a:solidFill>
              </a:rPr>
              <a:t>1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A713B563-A22E-4C08-9779-A584B1108C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0" y="1476375"/>
            <a:ext cx="1619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1" i="0">
                <a:solidFill>
                  <a:srgbClr val="A98432"/>
                </a:solidFill>
              </a:defRPr>
            </a:pPr>
            <a:r>
              <a:rPr sz="1500" b="1" i="0">
                <a:solidFill>
                  <a:srgbClr val="A98432"/>
                </a:solidFill>
              </a:rPr>
              <a:t>STABILIZE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B468A26A-C060-44D1-8C19-3EE43D99E9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48550" y="1447800"/>
            <a:ext cx="38100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0" i="0">
                <a:solidFill>
                  <a:srgbClr val="17202B"/>
                </a:solidFill>
              </a:defRPr>
            </a:pPr>
            <a:r>
              <a:rPr sz="1350" b="0" i="0">
                <a:solidFill>
                  <a:srgbClr val="17202B"/>
                </a:solidFill>
              </a:rPr>
              <a:t>Address immediate safety or service risk.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FC512A5B-25CF-4F39-A4D0-C6BA3F4B0C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95875" y="2190750"/>
            <a:ext cx="428625" cy="400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3233B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800" b="1" i="0">
                <a:solidFill>
                  <a:srgbClr val="FFFFFF"/>
                </a:solidFill>
              </a:defRPr>
            </a:pPr>
            <a:r>
              <a:rPr sz="1800" b="1" i="0">
                <a:solidFill>
                  <a:srgbClr val="FFFFFF"/>
                </a:solidFill>
              </a:rPr>
              <a:t>2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A309B67A-5A72-4066-847D-D303019608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0" y="2219325"/>
            <a:ext cx="1619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1" i="0">
                <a:solidFill>
                  <a:srgbClr val="A98432"/>
                </a:solidFill>
              </a:defRPr>
            </a:pPr>
            <a:r>
              <a:rPr sz="1500" b="1" i="0">
                <a:solidFill>
                  <a:srgbClr val="A98432"/>
                </a:solidFill>
              </a:rPr>
              <a:t>LISTEN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5D6A41CF-9E71-48CB-98C9-904B98050D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48550" y="2190750"/>
            <a:ext cx="38100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0" i="0">
                <a:solidFill>
                  <a:srgbClr val="17202B"/>
                </a:solidFill>
              </a:defRPr>
            </a:pPr>
            <a:r>
              <a:rPr sz="1350" b="0" i="0">
                <a:solidFill>
                  <a:srgbClr val="17202B"/>
                </a:solidFill>
              </a:rPr>
              <a:t>Capture facts, impact, and the guest’s request.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CC78AEE0-8B83-4A14-8F10-4086924F3A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95875" y="2933700"/>
            <a:ext cx="428625" cy="400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3233B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800" b="1" i="0">
                <a:solidFill>
                  <a:srgbClr val="FFFFFF"/>
                </a:solidFill>
              </a:defRPr>
            </a:pPr>
            <a:r>
              <a:rPr sz="1800" b="1" i="0">
                <a:solidFill>
                  <a:srgbClr val="FFFFFF"/>
                </a:solidFill>
              </a:rPr>
              <a:t>3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65A305B8-1201-4348-A7AC-8457C0D084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0" y="2962275"/>
            <a:ext cx="1619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1" i="0">
                <a:solidFill>
                  <a:srgbClr val="A98432"/>
                </a:solidFill>
              </a:defRPr>
            </a:pPr>
            <a:r>
              <a:rPr sz="1500" b="1" i="0">
                <a:solidFill>
                  <a:srgbClr val="A98432"/>
                </a:solidFill>
              </a:rPr>
              <a:t>RESPOND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DD43A912-27F8-4F94-B0A8-D85EF2D022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48550" y="2933700"/>
            <a:ext cx="38100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0" i="0">
                <a:solidFill>
                  <a:srgbClr val="17202B"/>
                </a:solidFill>
              </a:defRPr>
            </a:pPr>
            <a:r>
              <a:rPr sz="1350" b="0" i="0">
                <a:solidFill>
                  <a:srgbClr val="17202B"/>
                </a:solidFill>
              </a:rPr>
              <a:t>Acknowledge, correct, and authorize within limits.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D9132A25-A823-4124-9E76-9F8A7F8B93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95875" y="3676650"/>
            <a:ext cx="428625" cy="400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3233B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800" b="1" i="0">
                <a:solidFill>
                  <a:srgbClr val="FFFFFF"/>
                </a:solidFill>
              </a:defRPr>
            </a:pPr>
            <a:r>
              <a:rPr sz="1800" b="1" i="0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CB14F0C4-FD68-4019-BCF8-3CCE1F9BA0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0" y="3705225"/>
            <a:ext cx="1619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1" i="0">
                <a:solidFill>
                  <a:srgbClr val="A98432"/>
                </a:solidFill>
              </a:defRPr>
            </a:pPr>
            <a:r>
              <a:rPr sz="1500" b="1" i="0">
                <a:solidFill>
                  <a:srgbClr val="A98432"/>
                </a:solidFill>
              </a:rPr>
              <a:t>PROMISE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43A745CB-DD71-4D4C-9442-CA80D30A79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48550" y="3676650"/>
            <a:ext cx="38100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0" i="0">
                <a:solidFill>
                  <a:srgbClr val="17202B"/>
                </a:solidFill>
              </a:defRPr>
            </a:pPr>
            <a:r>
              <a:rPr sz="1350" b="0" i="0">
                <a:solidFill>
                  <a:srgbClr val="17202B"/>
                </a:solidFill>
              </a:rPr>
              <a:t>Set the owner, next action, and due date.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E1C00849-7397-4B39-853F-67F767B90C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95875" y="4419600"/>
            <a:ext cx="428625" cy="400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3233B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800" b="1" i="0">
                <a:solidFill>
                  <a:srgbClr val="FFFFFF"/>
                </a:solidFill>
              </a:defRPr>
            </a:pPr>
            <a:r>
              <a:rPr sz="1800" b="1" i="0">
                <a:solidFill>
                  <a:srgbClr val="FFFFFF"/>
                </a:solidFill>
              </a:rPr>
              <a:t>5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C3264D40-BF86-4765-80C1-883CD1B9DE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0" y="4448175"/>
            <a:ext cx="1619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1" i="0">
                <a:solidFill>
                  <a:srgbClr val="A98432"/>
                </a:solidFill>
              </a:defRPr>
            </a:pPr>
            <a:r>
              <a:rPr sz="1500" b="1" i="0">
                <a:solidFill>
                  <a:srgbClr val="A98432"/>
                </a:solidFill>
              </a:rPr>
              <a:t>VERIFY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CE749655-DA43-4C2B-8230-C790F86D39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48550" y="4419600"/>
            <a:ext cx="38100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0" i="0">
                <a:solidFill>
                  <a:srgbClr val="17202B"/>
                </a:solidFill>
              </a:defRPr>
            </a:pPr>
            <a:r>
              <a:rPr sz="1350" b="0" i="0">
                <a:solidFill>
                  <a:srgbClr val="17202B"/>
                </a:solidFill>
              </a:rPr>
              <a:t>Confirm contact, guest response, and return.</a:t>
            </a:r>
          </a:p>
        </p:txBody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6D7AF9EB-B07C-47F8-B60B-8C165BA27E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95875" y="5162550"/>
            <a:ext cx="428625" cy="400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3233B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800" b="1" i="0">
                <a:solidFill>
                  <a:srgbClr val="FFFFFF"/>
                </a:solidFill>
              </a:defRPr>
            </a:pPr>
            <a:r>
              <a:rPr sz="1800" b="1" i="0">
                <a:solidFill>
                  <a:srgbClr val="FFFFFF"/>
                </a:solidFill>
              </a:rPr>
              <a:t>6</a:t>
            </a:r>
          </a:p>
        </p:txBody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22AC2486-F549-4987-9E14-2468C52222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0" y="5191125"/>
            <a:ext cx="1619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1" i="0">
                <a:solidFill>
                  <a:srgbClr val="A98432"/>
                </a:solidFill>
              </a:defRPr>
            </a:pPr>
            <a:r>
              <a:rPr sz="1500" b="1" i="0">
                <a:solidFill>
                  <a:srgbClr val="A98432"/>
                </a:solidFill>
              </a:rPr>
              <a:t>CORRECT</a:t>
            </a:r>
          </a:p>
        </p:txBody>
      </p:sp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A4BDC8FF-1FB0-4D25-A07E-742BFA1937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48550" y="5162550"/>
            <a:ext cx="38100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0" i="0">
                <a:solidFill>
                  <a:srgbClr val="17202B"/>
                </a:solidFill>
              </a:defRPr>
            </a:pPr>
            <a:r>
              <a:rPr sz="1350" b="0" i="0">
                <a:solidFill>
                  <a:srgbClr val="17202B"/>
                </a:solidFill>
              </a:rPr>
              <a:t>Fix the operational cause when a pattern exists.</a:t>
            </a:r>
          </a:p>
        </p:txBody>
      </p:sp>
    </p:spTree>
    <p:extLst>
      <p:ext uri="{BB962C8B-B14F-4D97-AF65-F5344CB8AC3E}">
        <p14:creationId xmlns:p14="http://schemas.microsoft.com/office/powerpoint/2010/main" val="696062081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2026-08-10T02:50:08.5760000Z</dcterms:created>
  <dcterms:modified xsi:type="dcterms:W3CDTF">2026-08-10T02:50:08.5760000Z</dcterms:modified>
</coreProperties>
</file>