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4ba2dbb5a974ef2" /><Relationship Type="http://schemas.openxmlformats.org/officeDocument/2006/relationships/extended-properties" Target="/docProps/app.xml" Id="R578da13e56af44fb" /><Relationship Type="http://schemas.openxmlformats.org/officeDocument/2006/relationships/officeDocument" Target="/ppt/presentation.xml" Id="R6585d25380294d2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263924560a44f5d"/>
  </p:sldMasterIdLst>
  <p:notesMasterIdLst>
    <p:notesMasterId xmlns:r="http://schemas.openxmlformats.org/officeDocument/2006/relationships" r:id="Ra6137dec95444504"/>
  </p:notesMasterIdLst>
  <p:sldIdLst>
    <p:sldId xmlns:r="http://schemas.openxmlformats.org/officeDocument/2006/relationships" id="256" r:id="Rea080b3a5b684ef4"/>
    <p:sldId xmlns:r="http://schemas.openxmlformats.org/officeDocument/2006/relationships" id="257" r:id="R8a5f5b48cfcb486f"/>
    <p:sldId xmlns:r="http://schemas.openxmlformats.org/officeDocument/2006/relationships" id="258" r:id="R92f6da7df6394402"/>
    <p:sldId xmlns:r="http://schemas.openxmlformats.org/officeDocument/2006/relationships" id="259" r:id="R5dd3bacf942145e5"/>
    <p:sldId xmlns:r="http://schemas.openxmlformats.org/officeDocument/2006/relationships" id="260" r:id="R4e3a33d046e748d2"/>
    <p:sldId xmlns:r="http://schemas.openxmlformats.org/officeDocument/2006/relationships" id="261" r:id="Rd8b0a78e1c684eb4"/>
    <p:sldId xmlns:r="http://schemas.openxmlformats.org/officeDocument/2006/relationships" id="262" r:id="R31b1078ad17b416c"/>
    <p:sldId xmlns:r="http://schemas.openxmlformats.org/officeDocument/2006/relationships" id="263" r:id="R1e268c132bd04682"/>
    <p:sldId xmlns:r="http://schemas.openxmlformats.org/officeDocument/2006/relationships" id="264" r:id="Rfdcec846107847cd"/>
    <p:sldId xmlns:r="http://schemas.openxmlformats.org/officeDocument/2006/relationships" id="265" r:id="Re829e930adcd438d"/>
    <p:sldId xmlns:r="http://schemas.openxmlformats.org/officeDocument/2006/relationships" id="266" r:id="Ree0d136600df429f"/>
    <p:sldId xmlns:r="http://schemas.openxmlformats.org/officeDocument/2006/relationships" id="267" r:id="R480620638bf844a0"/>
    <p:sldId xmlns:r="http://schemas.openxmlformats.org/officeDocument/2006/relationships" id="268" r:id="Rbd3d19a7cddd41ea"/>
    <p:sldId xmlns:r="http://schemas.openxmlformats.org/officeDocument/2006/relationships" id="269" r:id="R0af0aa0f45434024"/>
    <p:sldId xmlns:r="http://schemas.openxmlformats.org/officeDocument/2006/relationships" id="270" r:id="R83d588d72c134aba"/>
    <p:sldId xmlns:r="http://schemas.openxmlformats.org/officeDocument/2006/relationships" id="271" r:id="R525932f5ec064dff"/>
    <p:sldId xmlns:r="http://schemas.openxmlformats.org/officeDocument/2006/relationships" id="272" r:id="Rf2e650f1a77f46ff"/>
    <p:sldId xmlns:r="http://schemas.openxmlformats.org/officeDocument/2006/relationships" id="273" r:id="R9c19ee56e8f34a4b"/>
    <p:sldId xmlns:r="http://schemas.openxmlformats.org/officeDocument/2006/relationships" id="274" r:id="R077479b731b6419b"/>
    <p:sldId xmlns:r="http://schemas.openxmlformats.org/officeDocument/2006/relationships" id="275" r:id="Rf51d5a3550654ff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babfeb25a5f4ee0" /><Relationship Type="http://schemas.openxmlformats.org/officeDocument/2006/relationships/slideMaster" Target="/ppt/slideMasters/slideMaster1.xml" Id="R1263924560a44f5d" /><Relationship Type="http://schemas.openxmlformats.org/officeDocument/2006/relationships/notesMaster" Target="/ppt/notesMasters/notesMaster1.xml" Id="Ra6137dec95444504" /><Relationship Type="http://schemas.openxmlformats.org/officeDocument/2006/relationships/presProps" Target="/ppt/presProps.xml" Id="Rdb2d0b8a213048e6" /><Relationship Type="http://schemas.openxmlformats.org/officeDocument/2006/relationships/tableStyles" Target="/ppt/tableStyles.xml" Id="R7fdff03d62724eec" /><Relationship Type="http://schemas.openxmlformats.org/officeDocument/2006/relationships/slide" Target="/ppt/slides/slide1.xml" Id="Rea080b3a5b684ef4" /><Relationship Type="http://schemas.openxmlformats.org/officeDocument/2006/relationships/slide" Target="/ppt/slides/slide2.xml" Id="R8a5f5b48cfcb486f" /><Relationship Type="http://schemas.openxmlformats.org/officeDocument/2006/relationships/slide" Target="/ppt/slides/slide3.xml" Id="R92f6da7df6394402" /><Relationship Type="http://schemas.openxmlformats.org/officeDocument/2006/relationships/slide" Target="/ppt/slides/slide4.xml" Id="R5dd3bacf942145e5" /><Relationship Type="http://schemas.openxmlformats.org/officeDocument/2006/relationships/slide" Target="/ppt/slides/slide5.xml" Id="R4e3a33d046e748d2" /><Relationship Type="http://schemas.openxmlformats.org/officeDocument/2006/relationships/slide" Target="/ppt/slides/slide6.xml" Id="Rd8b0a78e1c684eb4" /><Relationship Type="http://schemas.openxmlformats.org/officeDocument/2006/relationships/slide" Target="/ppt/slides/slide7.xml" Id="R31b1078ad17b416c" /><Relationship Type="http://schemas.openxmlformats.org/officeDocument/2006/relationships/slide" Target="/ppt/slides/slide8.xml" Id="R1e268c132bd04682" /><Relationship Type="http://schemas.openxmlformats.org/officeDocument/2006/relationships/slide" Target="/ppt/slides/slide9.xml" Id="Rfdcec846107847cd" /><Relationship Type="http://schemas.openxmlformats.org/officeDocument/2006/relationships/slide" Target="/ppt/slides/slide10.xml" Id="Re829e930adcd438d" /><Relationship Type="http://schemas.openxmlformats.org/officeDocument/2006/relationships/slide" Target="/ppt/slides/slide11.xml" Id="Ree0d136600df429f" /><Relationship Type="http://schemas.openxmlformats.org/officeDocument/2006/relationships/slide" Target="/ppt/slides/slide12.xml" Id="R480620638bf844a0" /><Relationship Type="http://schemas.openxmlformats.org/officeDocument/2006/relationships/slide" Target="/ppt/slides/slide13.xml" Id="Rbd3d19a7cddd41ea" /><Relationship Type="http://schemas.openxmlformats.org/officeDocument/2006/relationships/slide" Target="/ppt/slides/slide14.xml" Id="R0af0aa0f45434024" /><Relationship Type="http://schemas.openxmlformats.org/officeDocument/2006/relationships/slide" Target="/ppt/slides/slide15.xml" Id="R83d588d72c134aba" /><Relationship Type="http://schemas.openxmlformats.org/officeDocument/2006/relationships/slide" Target="/ppt/slides/slide16.xml" Id="R525932f5ec064dff" /><Relationship Type="http://schemas.openxmlformats.org/officeDocument/2006/relationships/slide" Target="/ppt/slides/slide17.xml" Id="Rf2e650f1a77f46ff" /><Relationship Type="http://schemas.openxmlformats.org/officeDocument/2006/relationships/slide" Target="/ppt/slides/slide18.xml" Id="R9c19ee56e8f34a4b" /><Relationship Type="http://schemas.openxmlformats.org/officeDocument/2006/relationships/slide" Target="/ppt/slides/slide19.xml" Id="R077479b731b6419b" /><Relationship Type="http://schemas.openxmlformats.org/officeDocument/2006/relationships/slide" Target="/ppt/slides/slide20.xml" Id="Rf51d5a3550654ff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25d94a6cb1847d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f1c270d4f5b4906" /><Relationship Type="http://schemas.openxmlformats.org/officeDocument/2006/relationships/notesMaster" Target="/ppt/notesMasters/notesMaster1.xml" Id="Radc4358452b2421f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0ad1f3559c944cb" /><Relationship Type="http://schemas.openxmlformats.org/officeDocument/2006/relationships/notesMaster" Target="/ppt/notesMasters/notesMaster1.xml" Id="Ra38a9c082f7d4e97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2f64f61460ce4a16" /><Relationship Type="http://schemas.openxmlformats.org/officeDocument/2006/relationships/notesMaster" Target="/ppt/notesMasters/notesMaster1.xml" Id="Rcd0e2b48960048d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d4e7dc0814c445bc" /><Relationship Type="http://schemas.openxmlformats.org/officeDocument/2006/relationships/notesMaster" Target="/ppt/notesMasters/notesMaster1.xml" Id="R36836f4205d640dd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af590064ab3941d7" /><Relationship Type="http://schemas.openxmlformats.org/officeDocument/2006/relationships/notesMaster" Target="/ppt/notesMasters/notesMaster1.xml" Id="R3b9c68b83d12421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9ecc6cec1d024a2e" /><Relationship Type="http://schemas.openxmlformats.org/officeDocument/2006/relationships/notesMaster" Target="/ppt/notesMasters/notesMaster1.xml" Id="R2e46e30e8e3740fb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87c0826e92d4980" /><Relationship Type="http://schemas.openxmlformats.org/officeDocument/2006/relationships/notesMaster" Target="/ppt/notesMasters/notesMaster1.xml" Id="R2d7b09773f3e47bd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da8539abcb6841fd" /><Relationship Type="http://schemas.openxmlformats.org/officeDocument/2006/relationships/notesMaster" Target="/ppt/notesMasters/notesMaster1.xml" Id="R4ab21991bb524b4a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771761195864f8d" /><Relationship Type="http://schemas.openxmlformats.org/officeDocument/2006/relationships/notesMaster" Target="/ppt/notesMasters/notesMaster1.xml" Id="Ra5081bdc78b44d99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ee3e6a69bb34142" /><Relationship Type="http://schemas.openxmlformats.org/officeDocument/2006/relationships/notesMaster" Target="/ppt/notesMasters/notesMaster1.xml" Id="Rac1068abada645f8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fe25cdbcbed64372" /><Relationship Type="http://schemas.openxmlformats.org/officeDocument/2006/relationships/notesMaster" Target="/ppt/notesMasters/notesMaster1.xml" Id="Re4106738254b401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c0b0a81cc3748a0" /><Relationship Type="http://schemas.openxmlformats.org/officeDocument/2006/relationships/notesMaster" Target="/ppt/notesMasters/notesMaster1.xml" Id="R463e4348e8c843b5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d50cee6b988d4c0f" /><Relationship Type="http://schemas.openxmlformats.org/officeDocument/2006/relationships/notesMaster" Target="/ppt/notesMasters/notesMaster1.xml" Id="R907ac7c27ee44a6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6a5faf32c704b0c" /><Relationship Type="http://schemas.openxmlformats.org/officeDocument/2006/relationships/notesMaster" Target="/ppt/notesMasters/notesMaster1.xml" Id="R9ce0b31a157b4bb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c967e6d0aa74af3" /><Relationship Type="http://schemas.openxmlformats.org/officeDocument/2006/relationships/notesMaster" Target="/ppt/notesMasters/notesMaster1.xml" Id="R613951fe0646471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f73b41432f5419b" /><Relationship Type="http://schemas.openxmlformats.org/officeDocument/2006/relationships/notesMaster" Target="/ppt/notesMasters/notesMaster1.xml" Id="R5f642b94087647e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70f4ad536a14039" /><Relationship Type="http://schemas.openxmlformats.org/officeDocument/2006/relationships/notesMaster" Target="/ppt/notesMasters/notesMaster1.xml" Id="Ra09c541e7e364f0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72dbfd204ec4aad" /><Relationship Type="http://schemas.openxmlformats.org/officeDocument/2006/relationships/notesMaster" Target="/ppt/notesMasters/notesMaster1.xml" Id="R64ce91390521449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75e7effda124124" /><Relationship Type="http://schemas.openxmlformats.org/officeDocument/2006/relationships/notesMaster" Target="/ppt/notesMasters/notesMaster1.xml" Id="R32a0d09af8124a1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7b8caddcc88499c" /><Relationship Type="http://schemas.openxmlformats.org/officeDocument/2006/relationships/notesMaster" Target="/ppt/notesMasters/notesMaster1.xml" Id="Reb161ef60b084fc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54bb35aa4e0425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c06a29c37a7429b" /><Relationship Type="http://schemas.openxmlformats.org/officeDocument/2006/relationships/slideLayout" Target="/ppt/slideLayouts/slideLayout1.xml" Id="Rcfd0535c4b19452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fd0535c4b19452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ad40068cd5497f" /><Relationship Type="http://schemas.openxmlformats.org/officeDocument/2006/relationships/notesSlide" Target="/ppt/notesSlides/notesSlide1.xml" Id="R5afa82a59cdf4bc4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a22bfe24354dcd" /><Relationship Type="http://schemas.openxmlformats.org/officeDocument/2006/relationships/notesSlide" Target="/ppt/notesSlides/notesSlide10.xml" Id="R5aa5fea5a5184b68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d4d036f8974a96" /><Relationship Type="http://schemas.openxmlformats.org/officeDocument/2006/relationships/notesSlide" Target="/ppt/notesSlides/notesSlide11.xml" Id="R552fc83d0939471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00ffdf73b74c58" /><Relationship Type="http://schemas.openxmlformats.org/officeDocument/2006/relationships/notesSlide" Target="/ppt/notesSlides/notesSlide12.xml" Id="R75c8456ea1da438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c8cd8fc8884628" /><Relationship Type="http://schemas.openxmlformats.org/officeDocument/2006/relationships/notesSlide" Target="/ppt/notesSlides/notesSlide13.xml" Id="Rd3752f37c5454fee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163e9e8abc4d31" /><Relationship Type="http://schemas.openxmlformats.org/officeDocument/2006/relationships/notesSlide" Target="/ppt/notesSlides/notesSlide14.xml" Id="R131f4704289846bf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2509e248dc4e15" /><Relationship Type="http://schemas.openxmlformats.org/officeDocument/2006/relationships/notesSlide" Target="/ppt/notesSlides/notesSlide15.xml" Id="Rc2b5fcae73fe446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db1e8f05a648ab" /><Relationship Type="http://schemas.openxmlformats.org/officeDocument/2006/relationships/notesSlide" Target="/ppt/notesSlides/notesSlide16.xml" Id="Rb271bced621542e3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2ee026ae1c43ff" /><Relationship Type="http://schemas.openxmlformats.org/officeDocument/2006/relationships/notesSlide" Target="/ppt/notesSlides/notesSlide17.xml" Id="R21afbd9699e54c2d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e66b7fdc20404b" /><Relationship Type="http://schemas.openxmlformats.org/officeDocument/2006/relationships/notesSlide" Target="/ppt/notesSlides/notesSlide18.xml" Id="R898ff164f7bc4bb6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5cc2bf8f7a47a6" /><Relationship Type="http://schemas.openxmlformats.org/officeDocument/2006/relationships/notesSlide" Target="/ppt/notesSlides/notesSlide19.xml" Id="Rf6eb3383e0fc463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59b95d5239416e" /><Relationship Type="http://schemas.openxmlformats.org/officeDocument/2006/relationships/notesSlide" Target="/ppt/notesSlides/notesSlide2.xml" Id="Rcbbefb17de7743ac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1099f5f60e49e0" /><Relationship Type="http://schemas.openxmlformats.org/officeDocument/2006/relationships/notesSlide" Target="/ppt/notesSlides/notesSlide20.xml" Id="R32d72349a963450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a7fecd18fe442d" /><Relationship Type="http://schemas.openxmlformats.org/officeDocument/2006/relationships/notesSlide" Target="/ppt/notesSlides/notesSlide3.xml" Id="Rbb097f52aa014c4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366d467de64064" /><Relationship Type="http://schemas.openxmlformats.org/officeDocument/2006/relationships/notesSlide" Target="/ppt/notesSlides/notesSlide4.xml" Id="R9f27ec310f48470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f508d55dfe4fdc" /><Relationship Type="http://schemas.openxmlformats.org/officeDocument/2006/relationships/notesSlide" Target="/ppt/notesSlides/notesSlide5.xml" Id="R87e58cc78c5b47a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1ff7aae5f94e0d" /><Relationship Type="http://schemas.openxmlformats.org/officeDocument/2006/relationships/notesSlide" Target="/ppt/notesSlides/notesSlide6.xml" Id="Rff707e7f96f84e9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0242afb4c24962" /><Relationship Type="http://schemas.openxmlformats.org/officeDocument/2006/relationships/notesSlide" Target="/ppt/notesSlides/notesSlide7.xml" Id="Ra69f7852b93d4a6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7b9c6ae3db4bef" /><Relationship Type="http://schemas.openxmlformats.org/officeDocument/2006/relationships/notesSlide" Target="/ppt/notesSlides/notesSlide8.xml" Id="R34fcb108643a4e1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e2a4586ab94e08" /><Relationship Type="http://schemas.openxmlformats.org/officeDocument/2006/relationships/notesSlide" Target="/ppt/notesSlides/notesSlide9.xml" Id="Rf71ba94109f44b44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48507F9-16D0-4E6C-AF84-E6FA13D7A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B3A"/>
          </a:solidFill>
          <a:ln xmlns:a="http://schemas.openxmlformats.org/drawingml/2006/main" w="0">
            <a:solidFill>
              <a:srgbClr val="132B3A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83361B3-B58A-48DD-83DA-BAB6024749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286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C4A0624-C4A3-4035-813B-4EF4A95F6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5715000" cy="3619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7049DFD-5454-4D37-9331-B315219B0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9334500" cy="1905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2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t>Sales Intelligence
&amp; Forecasting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041BA6-A3BD-4B0B-BE08-DC59C7A7F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762375"/>
            <a:ext cx="9525000" cy="952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0">
                <a:solidFill>
                  <a:srgbClr val="EAF2F4"/>
                </a:solidFill>
                <a:latin typeface="Aptos"/>
                <a:ea typeface="Aptos"/>
                <a:cs typeface="Aptos"/>
              </a:defRPr>
            </a:pPr>
            <a:r>
              <a:t>Use yesterday’s evidence to forecast tomorrow’s demand—and schedule the labor required to deliver it.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458A9C5-612F-47C3-8465-19DBDA73F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219700"/>
            <a:ext cx="7239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6F6166A-A78E-4FCF-B4EB-CD66C1C41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476875"/>
            <a:ext cx="99060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E9A23B"/>
                </a:solidFill>
                <a:latin typeface="Aptos"/>
                <a:ea typeface="Aptos"/>
                <a:cs typeface="Aptos"/>
              </a:defRPr>
            </a:pPr>
            <a:r>
              <a:t>Record → Explain → Compare → Forecast → Staff → Review → Preserve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4F825D3-D96C-48E3-B7A7-74C0FED2D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6267450"/>
            <a:ext cx="6191250" cy="2381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EAF2F4"/>
                </a:solidFill>
                <a:latin typeface="Aptos"/>
                <a:ea typeface="Aptos"/>
                <a:cs typeface="Aptos"/>
              </a:defRPr>
            </a:pPr>
            <a:r>
              <a:t>Thomas Monroe Books  |  Created by Thomas Butler</a:t>
            </a:r>
          </a:p>
        </p:txBody>
      </p:sp>
    </p:spTree>
    <p:extLst>
      <p:ext uri="{BB962C8B-B14F-4D97-AF65-F5344CB8AC3E}">
        <p14:creationId xmlns:p14="http://schemas.microsoft.com/office/powerpoint/2010/main" val="100063504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FFA98E-4DC6-4123-8E88-886259A014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D73749B-55FB-4106-8EFD-FDD7213FB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F915CB-4621-4E11-AC6B-34A43E8F1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9A6F476-E858-473C-A997-B256EF4EC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Forecast by daypart and channel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E6CE075-E9E2-48A1-8945-783D5740B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EA8CB52-75F1-4CF6-B987-87C7020E1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10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3281518-12C2-44F7-972B-C2988AAF0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288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AB0F0B-1A9A-438E-B50E-11488ED7DB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71450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Split demand into opening/prep, breakfast, lunch, afternoon, dinner, late night, and closing as applicable.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F3060DC-2FFF-4852-BCE8-B87C48762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098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59C12C3-DDC6-4D7F-ABAD-D4E9AFC42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9555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Forecast sales and guests by daypart.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386ED0-6127-4CB8-9B13-4826A0E91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909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61A4C89-282D-47AE-A85C-AADAC0F56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27660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Separate dine-in, takeout, delivery, catering, and other material channels.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ECB1BD7-BBEC-4D08-A874-ED3AA4A91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1719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A7DFE91-B995-44DA-A254-5479409A0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05765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Use reservation, order, event, and delivery timing to place workload where it occurs.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90976C9-E2D7-44E9-AF40-E670529F4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953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53D6717-4B5A-495E-B615-213F35575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83870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 correct daily total can still create a bad schedule if the hours are placed at the wrong times.</a:t>
            </a:r>
          </a:p>
        </p:txBody>
      </p:sp>
    </p:spTree>
    <p:extLst>
      <p:ext uri="{BB962C8B-B14F-4D97-AF65-F5344CB8AC3E}">
        <p14:creationId xmlns:p14="http://schemas.microsoft.com/office/powerpoint/2010/main" val="218880296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9C1A5A5-57AB-48D4-A52A-DC9A767B0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C58C7E-A3B2-44AC-A977-7EE0B5412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45657B8-51B8-408A-992F-F70A7E3FD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8A74A4-BA97-412E-99F5-288CBE4B9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Labor hours come from multiple workload tests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64213CE-3975-4E0E-961B-8C19D9416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3128B2A-1D96-4F46-823D-9585702B7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DC75AE-7234-4FE1-B8AD-B2864881D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056492E-08B9-4390-B60A-26C32487C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72094C-C852-4EF2-9EB6-EC95C5F3F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Sales workload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7A1CC8D-3A29-46E0-85F7-9F74C94D3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Forecast sales ÷ target sales per labor hour (SPLH).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4F699A3-7F6F-4A40-A6D3-9F16EF6C5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6545D4-A388-4600-A2E2-2D23BE5EB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8F8A351-2024-4533-9089-DFACBD16F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Guest workload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965803A-0523-4046-A9EB-1D2AA4A1C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Forecast guests ÷ target guests per labor hour (GPLH).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320EB35-3A00-40AE-AE4A-D9CD1A11F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89F49AC-DE5A-463B-AD07-BAC0085A1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88C4C07-1753-4DE1-BF63-68DFFCF46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Coverage workload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424657C-BED0-459C-ABF4-E379C884E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Minimum role coverage plus fixed, opening, closing, prep, receiving, cleaning, training, and event work.</a:t>
            </a:r>
          </a:p>
        </p:txBody>
      </p:sp>
    </p:spTree>
    <p:extLst>
      <p:ext uri="{BB962C8B-B14F-4D97-AF65-F5344CB8AC3E}">
        <p14:creationId xmlns:p14="http://schemas.microsoft.com/office/powerpoint/2010/main" val="1353244729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FA0268B-80E9-4C29-BDBC-92F3528DA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F6488E8-9D82-4C19-8179-7EBAF9FB8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1619538-A7AA-4303-B736-26A8575C7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0FB9AE9-90C1-4D91-87CA-0FF9B5C0C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89179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The labor recommendation uses the strongest justified requirement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9A92771-51B2-4268-B81A-D153C92ED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CE6CF2C-4CB3-44B8-92D8-F1DA9A360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A049736-816B-4E90-BA14-0B588092C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76450"/>
            <a:ext cx="24765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0D2E080-E416-4D62-A80E-928010B1E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43150"/>
            <a:ext cx="2095500" cy="438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Sales-based hours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46E89E-E973-4C9B-99D2-160A47107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076450"/>
            <a:ext cx="24765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95E4437-6F30-4995-8325-FD3043058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2343150"/>
            <a:ext cx="2095500" cy="438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Guest-based hours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AA3ADA-EF06-4213-BF77-C2DBEAEB4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076450"/>
            <a:ext cx="24765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CB7C1D-0D75-4255-AA4F-815E51BC3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43150"/>
            <a:ext cx="2095500" cy="4381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Minimum coverage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22357A0-FA92-4045-8127-0DA505F3E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6375" y="2352675"/>
            <a:ext cx="904875" cy="4286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MAX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F9284A-20DE-482E-8083-20EFCC37BE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3714750"/>
            <a:ext cx="7620000" cy="4953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+ fixed work + event workload + documented adjustment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3205412-5C3B-4A9B-BAD8-B717F82D9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5125" y="4781550"/>
            <a:ext cx="6381750" cy="571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625" b="1">
                <a:solidFill>
                  <a:srgbClr val="E9A23B"/>
                </a:solidFill>
                <a:latin typeface="Aptos"/>
                <a:ea typeface="Aptos"/>
                <a:cs typeface="Aptos"/>
              </a:defRPr>
            </a:pPr>
            <a:r>
              <a:t>= RECOMMENDED LABOR HOURS</a:t>
            </a:r>
          </a:p>
        </p:txBody>
      </p:sp>
    </p:spTree>
    <p:extLst>
      <p:ext uri="{BB962C8B-B14F-4D97-AF65-F5344CB8AC3E}">
        <p14:creationId xmlns:p14="http://schemas.microsoft.com/office/powerpoint/2010/main" val="1971824207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13FFDB8-A1C1-4AC3-8EAA-C95C4D8B9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2EE8091-88FA-40D7-8487-DC9A71029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33C98AA-C678-44FC-AF86-80E8F4260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B53E776-0EE2-4DC9-934C-08956876B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Guardrails come before productivity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6E8090-3CF7-43CD-A52A-AE5DD0AE8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8BCD7DA-296E-49EE-A935-7E1582687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13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A9C18EA-8A38-475E-9A48-F292BE663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9240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875FDC-BD4A-4EA9-B674-FC17B586F1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8097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Never schedule below legal, safety, food-safety, security, or minimum-role requirements.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4FDA489-CD7E-422B-BB51-13934F0BA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098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3DF62BD-4303-48CF-A078-9472464FF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955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Do not let higher average check disguise the guest workload.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C8E18AA-E9F0-4DB6-A37B-ACC4302C5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2956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F84149-2DEC-47C3-A9E3-D14742DBE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1813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Include breaks, setup, closing, cleaning, receiving, training, and handoffs.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DD92A1B-876A-4675-85B2-4E362223A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9814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71F2559-BB68-41D9-A02F-889F3747E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8671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Document every manager adjustment so later review can distinguish judgment from error.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478AC0A-C90E-4240-9DA6-726018322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667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4834AE0-27C4-4D3F-8B7D-D4C7DCCBC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5529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Use the system to improve deployment—not to justify unsafe understaffing.</a:t>
            </a:r>
          </a:p>
        </p:txBody>
      </p:sp>
    </p:spTree>
    <p:extLst>
      <p:ext uri="{BB962C8B-B14F-4D97-AF65-F5344CB8AC3E}">
        <p14:creationId xmlns:p14="http://schemas.microsoft.com/office/powerpoint/2010/main" val="753361171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51EA3A8-2BAC-4D05-B6A9-64FB94DB5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60716BA-0572-42C1-A83F-8AB008722F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29A63E2-22F6-4625-A7A4-72ECB4795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9E3A884-503F-4C50-B400-B6C59382F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Translate demand into production and prep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0FC01D-8160-4DDB-A152-83FC78E86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C84893-6AA5-420A-92DF-506B440BC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14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BA6C0FA-7DA0-408F-B4FB-23EE40437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9240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82625FF-3E00-4882-8DE7-079132566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8097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Convert forecast guests and mix into expected item or category units.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D1792F2-923B-42D4-83A5-375C490BF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098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736D408-5E0C-46DD-BD59-8B17B4B35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955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Subtract usable on-hand inventory and account for yield.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5C8FB49-C904-47DD-906C-C88FF0A63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2956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7DA471B-33AE-4A03-9FAB-FF549FCD4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1813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Calculate prep quantities, labor minutes, start times, and owners.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5FE0E6A-139E-4009-AA55-18CA9F378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9814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80C45DF-DD81-44B9-A562-764CB0C20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8671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Add catering, event, and channel-specific production separately.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DE25651-982C-4FC5-AC0F-7FFAC2672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667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17476EA-798B-4EBF-AC89-6601B63AE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5529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Review waste, stockouts, and service failures after the day to improve the next forecast.</a:t>
            </a:r>
          </a:p>
        </p:txBody>
      </p:sp>
    </p:spTree>
    <p:extLst>
      <p:ext uri="{BB962C8B-B14F-4D97-AF65-F5344CB8AC3E}">
        <p14:creationId xmlns:p14="http://schemas.microsoft.com/office/powerpoint/2010/main" val="479837579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8C66992-FB26-479F-8A03-A30A656DF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51ABA4E-DB8D-4903-BED5-01408912D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40BE854-966E-41AD-BA71-B706C18CC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BDCD6AC-84DE-40FC-B9AA-4DA99CABF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Year-to-date analysis deserves a stronger role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1D2D8B6-E7EB-4383-9F8C-7BC2F08802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38652E-4822-4B46-8B2A-83D6B363A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15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4B8CA1F-A884-49A3-9716-72726ED04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812B6CB-8394-412C-AB91-77FA36C23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C4433F-0A12-4205-BD34-3441855E2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Normalize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39C4076-3441-4812-9779-168DC2A14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Compare equal trading days and explain closures, shifted weekdays, and calendar distortions.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722B183-7A5E-475D-8CA8-E58120405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B715020-1753-489A-B956-4C50701A5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75BC4E4-28A9-4B33-BDF0-19C78ABE5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Bridge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9F5C657-52F5-46A3-AE75-B642924DF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Separate sales change into guest count, average check, price/mix, channel, and disruption effects.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1C930F3-2285-4C84-9ADF-41CF5E877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181D846-B6AF-4117-8C23-DA9DC966E5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D502037-D001-4A9D-8504-6EAFAB488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Project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F1E239-3F80-4C55-BD5A-EEA81F221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Show remaining sales to goal, required daily run rate, and likely year-end outcome.</a:t>
            </a:r>
          </a:p>
        </p:txBody>
      </p:sp>
    </p:spTree>
    <p:extLst>
      <p:ext uri="{BB962C8B-B14F-4D97-AF65-F5344CB8AC3E}">
        <p14:creationId xmlns:p14="http://schemas.microsoft.com/office/powerpoint/2010/main" val="2088016023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8CFB193-E7D0-4063-8738-454EA66CA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0A62F1C-A308-4D3B-898D-038237212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EF4CBB6-91F0-4AD0-9C02-19719CE8B9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4A9E9DC-182E-4191-BEB5-7A5FACDA6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Forecast accuracy creates the learning signal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7EC8653-2343-4034-808C-181888AAA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1B77BF-92B3-49CB-BEAC-4786EA96E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16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9069FE7-D96A-4D38-BFAD-B91D3DB37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335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F8D520-F84D-4BE7-A02C-E2C39E7F0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6192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Dollar variance shows operating impact.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ADB1849-603A-4914-9214-35417789A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193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4F98CA4-76C9-4B3D-B052-DF8E05FF5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3050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Percent error makes large and small days comparable.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D872A29-1A0B-4C38-AA4A-F0A8B5747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C7F1F72-AF22-447E-B8CE-7014C19423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9908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Absolute percent error measures accuracy without misses canceling one another.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3EC7689-B080-48F2-9868-2BC120E3F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909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BD71E04-AD97-4258-9EF5-941868346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6766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Bias reveals a habit of optimism or conservatism.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3E734C-56FE-4B56-B35F-9750F6886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767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1D36797-EDF2-4543-8803-E191BE1BB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3624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Labor variance separates forecast quality from schedule execution.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F48C926-C9B9-4486-BD32-1C99748CA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625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EB7D016-F9B5-4E6F-A238-7AF4CAA47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50482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Root-cause review changes future assumptions—not historical results.</a:t>
            </a:r>
          </a:p>
        </p:txBody>
      </p:sp>
    </p:spTree>
    <p:extLst>
      <p:ext uri="{BB962C8B-B14F-4D97-AF65-F5344CB8AC3E}">
        <p14:creationId xmlns:p14="http://schemas.microsoft.com/office/powerpoint/2010/main" val="164435102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2FE7D7F-BBD5-4699-826E-DCE8C32D5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B946BC5-C296-4FDE-A86B-F88B66679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E627D8B-3C2C-4923-B169-54C5287AE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9C6402E-B392-4EA9-A752-F126B55C0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Search recurring events across every prior year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C426CE8-C5FA-4F89-A8D1-0FA035FDC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2327591-8FAD-4F2D-85D9-F37B101A9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17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95C150-7340-47AA-A04D-012478BAA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288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688E307-9C2E-4C83-955E-B308836F5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71450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Use one consistent event name for the annual car show, festival, Watermelon Parade, and every other recurring local driver.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4EFCAF3-EB87-463A-9518-6022E67A3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098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0E05A33-203A-483D-8D67-BDC2D0C1E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9555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Filter Event History by event, year, weekday/weekend, temperature, rain, event timing, attendance, traffic, sales, guests, or labor.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C6FE462-1E93-4279-B12A-B6417CB536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909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44EE9B-1BE0-4E24-9A6D-8D9DD02AD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27660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Compare the actual occurrence date and weekday—not merely the same calendar date last year.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0AC1AB1-D7E5-41B0-9C21-75C85C522E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1719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E14D6B9-B8BF-41B0-BEB1-8575A0FE3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05765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Preserve weather timing and observed demand effects so rainy, cold, weekday, and weekend occurrences can be compared correctly.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1A281EF-76C6-45DC-A5BF-09107A4B8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953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66C2DE9-2AA8-451A-B05B-E1511DD01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838700"/>
            <a:ext cx="10267950" cy="7048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Carry the result into the annual intelligence calendar and next year’s planning action.</a:t>
            </a:r>
          </a:p>
        </p:txBody>
      </p:sp>
    </p:spTree>
    <p:extLst>
      <p:ext uri="{BB962C8B-B14F-4D97-AF65-F5344CB8AC3E}">
        <p14:creationId xmlns:p14="http://schemas.microsoft.com/office/powerpoint/2010/main" val="1595481405"/>
      </p:ext>
    </p:extLst>
  </p:cSld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4139AFA-61C2-4DD7-9055-8F9011CF9E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2BC220C-7366-461F-BBF1-15101BFC0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69CF5F-5896-4396-8909-F15A64B86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6C126C1-76A1-4E9A-9576-DFF54B337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Management cadence keeps the system alive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D47EF92-DE15-40CC-8A31-68D34DD69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AE33371-B55C-410C-877F-F6A14781F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18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0D54848-7B30-4CCC-A902-9DE39D14E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809750"/>
            <a:ext cx="2566988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381316-F5B9-4A60-89BA-10E1A2603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809750"/>
            <a:ext cx="2566988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4FD9CF-82AB-4C1E-81A9-862274274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76450"/>
            <a:ext cx="2185988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Daily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0B89C75-5523-4EA8-A6A5-0498E17A9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09875"/>
            <a:ext cx="2185988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Record facts, close variances, and preserve the lesson.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49FA25-70D5-4AE3-A583-AEBD74697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2788" y="1809750"/>
            <a:ext cx="2566988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3B40348-AF5F-4A37-AB33-209380757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2788" y="1809750"/>
            <a:ext cx="2566988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47A35AA-9DFC-4DF3-BB13-9E34BC898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3288" y="2076450"/>
            <a:ext cx="2185988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Weekly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89946FB-3B3C-42F8-AA72-D24D45D63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3288" y="2809875"/>
            <a:ext cx="2185988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Approve the next 14 days, labor demand, production implications, risks, and opportunities.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23A451A-8F3B-4191-B576-1B57CE76B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1809750"/>
            <a:ext cx="2566988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9CAA5E9-60FA-44E6-88DB-8B0659E68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1809750"/>
            <a:ext cx="2566988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E44BDB1-D84F-4555-9635-2B4A9EECB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38875" y="2076450"/>
            <a:ext cx="2185988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Monthly / quarterly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A806355-4014-41CF-9D4F-4DD557944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38875" y="2809875"/>
            <a:ext cx="2185988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Review YTD, accuracy, bias, driver performance, structural changes, and labor standards.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29210F8-86FE-4EFE-AFBD-8C5B4AA8D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43963" y="1809750"/>
            <a:ext cx="2566988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0DE756B-F375-4C91-8410-7672F3F7F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43963" y="1809750"/>
            <a:ext cx="2566988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1E542E1-1293-4723-9DB4-72242B602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34463" y="2076450"/>
            <a:ext cx="2185988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Annual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F6C4F9C-819A-4C07-90EB-56DA4DAE5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34463" y="2809875"/>
            <a:ext cx="2185988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Archive the year and publish the next annual intelligence calendar.</a:t>
            </a:r>
          </a:p>
        </p:txBody>
      </p:sp>
    </p:spTree>
    <p:extLst>
      <p:ext uri="{BB962C8B-B14F-4D97-AF65-F5344CB8AC3E}">
        <p14:creationId xmlns:p14="http://schemas.microsoft.com/office/powerpoint/2010/main" val="1675187817"/>
      </p:ext>
    </p:extLst>
  </p:cSld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72DD99E-121B-4BAA-B906-8206EF5B2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B3E39D-2485-4784-BC5E-BAD4565664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A182B6F-72BE-4351-90EB-A13E87165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35FF2C5-5A5F-4419-AE6F-365D707C1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Implementation: first 90 days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27FAFED-7966-43B9-928D-41128E035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B75788B-A920-4160-B9CF-16C073054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19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7F96187-C709-476A-855C-F40A95AA6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335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B6DFE8A-9BC4-4243-8504-DA54F69FE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6192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Week 1 — adopt definitions, ownership, labor targets, minimum coverage, and access controls.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6868966-9DFC-4C68-9634-E14FA551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193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3C8C427-AB60-4400-BB82-B9FEE4E44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3050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Week 2 — begin the journal and build school, event, promotion, weather, and disruption history.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2D661B2-9E60-4C2D-A410-DF9C35DD6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82F54BC-F391-4474-9ADD-0AC6CC61B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9908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Week 3 — approve comparable days and publish the first documented 14-day forecast.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172B23-BEB5-4957-B065-5EF12D37AC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909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A6784F0-103C-4A47-A4D0-D4DBD02E8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6766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Week 4 — activate labor demand, daypart deployment, production translation, and variance review.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8509757-F1CC-4164-A802-4A791851C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767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AE2A34A-D3FE-4F03-8044-0D9738D0C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3624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Day 60 — calibrate weights and labor standards from actual results.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BA1B32A-342B-43B1-AA0F-C70ADC3DA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625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16E7D1E-4C8E-4893-A0CA-DA4A811B2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5048250"/>
            <a:ext cx="1026795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Day 90 — verify adoption, close gaps, and lock the management cadence.</a:t>
            </a:r>
          </a:p>
        </p:txBody>
      </p:sp>
    </p:spTree>
    <p:extLst>
      <p:ext uri="{BB962C8B-B14F-4D97-AF65-F5344CB8AC3E}">
        <p14:creationId xmlns:p14="http://schemas.microsoft.com/office/powerpoint/2010/main" val="358022739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2DF85E4-C0FC-4265-9EEE-911FCBC33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5FE163-BAF2-4A59-8188-F3FD59F6D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83813D6-A7F7-4881-BEA0-7E0A81FED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9CEF0E1-B104-4A1B-82C9-890D6899D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Why this system exists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6E33B13-820F-4047-BFDA-05C96E709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A991019-0B21-4885-A025-1D0A40193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77D5397-F098-46C3-A805-8C2E5772B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9240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E0466E-4D67-4C0E-A161-2AB4047CB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8097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Sales history without context cannot explain what will happen next.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CD55D0A-747A-4A12-876D-D9A7ABD35B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098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CAEA705-4E2A-477B-8E35-1575239C5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955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Local demand is shaped by weather, school, events, traffic, promotions, capacity, and operating execution.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9B6CA99-6451-4811-8D43-6F733008C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2956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C8BA65F-20BC-4569-A4CA-63245AB61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1813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Experienced managers often know these patterns—but the knowledge disappears unless it is recorded.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84DE698-C3D3-4D74-97A1-B5432EC71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9814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80C21E6-6911-4C8F-81DF-1C5E9ADE3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8671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The system turns daily observations into a durable forecasting advantage.</a:t>
            </a:r>
          </a:p>
        </p:txBody>
      </p:sp>
    </p:spTree>
    <p:extLst>
      <p:ext uri="{BB962C8B-B14F-4D97-AF65-F5344CB8AC3E}">
        <p14:creationId xmlns:p14="http://schemas.microsoft.com/office/powerpoint/2010/main" val="1988284613"/>
      </p:ext>
    </p:extLst>
  </p:cSld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26F0291-9673-4B54-99FE-5919352FD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68E70FF-3AEF-43FF-887C-2AC280219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2296A89-38CA-4D6A-991E-2DF999308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9F90E54-4AE2-4A57-AD2A-A828782BA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A forecast is a documented operating decision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4DF2A47-A681-44E9-AA1D-BE2896D74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2299797-CD3C-47FB-8CA9-C7BD3780F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20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DEAFB0C-D509-4AE3-9A95-E79A4F82F0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2047875"/>
            <a:ext cx="4762500" cy="571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Record the truth.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A136F52-33B5-4F81-A3D2-89E9B4080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2857500"/>
            <a:ext cx="4762500" cy="571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Explain the drivers.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0092E83-B942-454E-A4F9-720D3C331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6667500" cy="571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E9A23B"/>
                </a:solidFill>
                <a:latin typeface="Aptos"/>
                <a:ea typeface="Aptos"/>
                <a:cs typeface="Aptos"/>
              </a:defRPr>
            </a:pPr>
            <a:r>
              <a:t>Plan the demand and labor.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955B68C-0D34-4873-A0D0-0C21DE30C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4476750"/>
            <a:ext cx="4762500" cy="571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Review the miss.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67CD473-9259-44C7-8D24-32F9BE4C5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5286375"/>
            <a:ext cx="4762500" cy="571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Preserve the lesson.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5BE7156-B31A-4C44-82BE-907525584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2143125"/>
            <a:ext cx="37147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A0F9463-3513-471E-B2D2-AC5F59D6F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619375"/>
            <a:ext cx="2952750" cy="19526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83758"/>
          </a:bodyPr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The longer the system is used with discipline, the more accurately it can recognize local patterns—and the less the business depends on one person’s memory.</a:t>
            </a:r>
          </a:p>
        </p:txBody>
      </p:sp>
    </p:spTree>
    <p:extLst>
      <p:ext uri="{BB962C8B-B14F-4D97-AF65-F5344CB8AC3E}">
        <p14:creationId xmlns:p14="http://schemas.microsoft.com/office/powerpoint/2010/main" val="1060244882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2F186BE-BC14-4445-8E2D-9F62DE335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D29468A-85A9-4F87-B2A7-BAC080FED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F1D003B-130A-45E6-819C-B230E1C56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2475D35-C301-4417-8EF2-0390504E2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The system becomes smarter with every completed day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FED89E9-8D6D-4B63-857D-137CEACAF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0226E7E-D58C-45AC-B048-018246B71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03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11618BD-2B8E-46E7-A124-79CBB3196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4C2AE33-1164-4ECD-87CB-670539D38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7C1198-18B2-4B84-96A9-9C6D50723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More evidence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04CEEC8-D285-4352-9861-B176178B7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Each day adds a tested combination of sales, guests, weather, calendar conditions, promotions, disruptions, and labor.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193D9A4-80EC-4CA7-A3AD-588E51720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A359450-43F5-45A9-B98A-4E74DAA3BB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0F6AAC-7303-4B92-9C7F-7F65B137D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Better matches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4E31A15-0F56-42DC-BF4B-85986260C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The comparable-day library grows, making it easier to find prior days that truly resemble the day being forecast.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2F0FBDB-9568-417B-8C30-E1DDB632A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EF5A259-A541-452E-9113-E2AB329CB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2A7AA67-3000-4713-8EA3-391CDC633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Calibrated judgment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B8E89DF-9283-4877-9A65-E6DA5EBFC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Forecast accuracy and bias show which assumptions deserve more—or less—weight over time.</a:t>
            </a:r>
          </a:p>
        </p:txBody>
      </p:sp>
    </p:spTree>
    <p:extLst>
      <p:ext uri="{BB962C8B-B14F-4D97-AF65-F5344CB8AC3E}">
        <p14:creationId xmlns:p14="http://schemas.microsoft.com/office/powerpoint/2010/main" val="1675165472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312F08A8-A110-4E75-A0C3-6D934C47F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CAE0264-918F-4263-92D3-0C848C167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31BAE88-EB39-492C-9F49-E3C70BE16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B43E55F-BBAA-43E5-BE36-1A94B50F5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The seven-stage operating loop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A3F7BE-F1B2-40AA-B899-E5531F486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76D3C5-06C1-4C11-BF08-F0E867022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04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A813292-D7C2-4C02-A9F4-704D18C9A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81250"/>
            <a:ext cx="1381125" cy="13811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022D0E5-13A6-4D04-A73C-76868B5B9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743200"/>
            <a:ext cx="11906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Record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E2FE854-ED7E-45CC-A0CD-B582BAAB8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81175" y="2809875"/>
            <a:ext cx="295275" cy="381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0717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B8DFB29-CE8A-4462-A7D8-6492DB3C7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76450" y="2381250"/>
            <a:ext cx="1381125" cy="13811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9FD4619-1347-4971-A9DC-DE51A0DBC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71700" y="2743200"/>
            <a:ext cx="11906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Explain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95AEADE-2C01-4216-BDD2-84171D783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809875"/>
            <a:ext cx="295275" cy="381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0717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→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88B98F-995D-46EB-8C41-9A3CE8B7D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52850" y="2381250"/>
            <a:ext cx="1381125" cy="13811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D7967EA-EBF7-4998-BC84-B0F9B45C2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8100" y="2743200"/>
            <a:ext cx="11906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Compare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58195DC-8BD3-4EB8-9FF0-41D03EC0B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33975" y="2809875"/>
            <a:ext cx="295275" cy="381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0717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→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5828FBD-037C-46D5-B405-DF82AF586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2381250"/>
            <a:ext cx="1381125" cy="13811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089DE04-90E9-4881-8259-BC8A6697F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743200"/>
            <a:ext cx="11906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Forecast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0FD7BC8-D602-49D5-9F07-4354E0929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0375" y="2809875"/>
            <a:ext cx="295275" cy="381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0717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→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FA98BC1-22F6-4C93-BADC-28E4618F6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05650" y="2381250"/>
            <a:ext cx="1381125" cy="13811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CD4798A-674E-4F49-8C93-BA89B7CD5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743200"/>
            <a:ext cx="11906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Staff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35CACE1-CFFC-4C05-BCB6-D30220CE1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86775" y="2809875"/>
            <a:ext cx="295275" cy="381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0717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→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E7732EF-1CE6-48AB-AEA0-0969BADE0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2381250"/>
            <a:ext cx="1381125" cy="13811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9A51762-3007-47F7-9C47-65E7C2022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77300" y="2743200"/>
            <a:ext cx="11906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Review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A3ADC65-1786-448A-A3A9-5620C5165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3175" y="2809875"/>
            <a:ext cx="295275" cy="381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0717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→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04F6F07-6E13-46C2-83C5-95830FE0AD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58450" y="2381250"/>
            <a:ext cx="1381125" cy="13811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10F94495-DDF3-47CC-876C-60E6589BE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53700" y="2743200"/>
            <a:ext cx="1190625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Preserve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F426F2E-9968-4BBA-AE85-12B3D49B15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47815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A1FE2EB5-BB74-4309-A777-D6C411BF0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4667250"/>
            <a:ext cx="9791700" cy="4953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The loop ends only after the lesson is preserved for the next comparable day and the next year.</a:t>
            </a:r>
          </a:p>
        </p:txBody>
      </p:sp>
    </p:spTree>
    <p:extLst>
      <p:ext uri="{BB962C8B-B14F-4D97-AF65-F5344CB8AC3E}">
        <p14:creationId xmlns:p14="http://schemas.microsoft.com/office/powerpoint/2010/main" val="961063511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BC61EB4-A1F1-43CA-B169-75526F666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6A557EB-FA3F-4508-9A80-223A2C6289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2A119CA-5841-4462-9AD7-C331DBF29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B124E4E-EE6B-45D6-AD29-AC52932D8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Begin with controlled definitions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6BDF4D-11F7-454C-8888-D2BF1D7C19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C7BB647-793D-48B2-8B7D-18CD24CFD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05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0D6DCB1-9E19-4B1E-9B09-8C29AF6A5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90CF3E8-0131-433D-8228-B7C68C0FE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A5F2050-CBBC-4604-89F4-6B72B10EC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One sales number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4778F09-DBA0-4C3C-B8FE-8630E09E9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Adopt a written net-sales definition, cutoff, tax treatment, and exclusion policy.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C0AC392-0FB9-45DC-8B71-C517BF710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D8C36A6-EAFF-4448-A677-88E8D2CE8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29E2E12-91E7-4396-970D-638FD352F5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One guest count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918F067-65F1-415D-9938-5B6F278FE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Use the same guest-count source and method every day; document system changes.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6AD93D5-520C-448D-8348-068406724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9CE784F-5885-42B6-987A-B68D2CBFA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4704DB1-54B5-4CC0-8264-9DC81BBC2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One labor definition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7533E2-2EF5-4921-B96C-E7A39932B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Specify which paid hours count as productive labor and how salaried management is treated.</a:t>
            </a:r>
          </a:p>
        </p:txBody>
      </p:sp>
    </p:spTree>
    <p:extLst>
      <p:ext uri="{BB962C8B-B14F-4D97-AF65-F5344CB8AC3E}">
        <p14:creationId xmlns:p14="http://schemas.microsoft.com/office/powerpoint/2010/main" val="798925545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D4765AE-E917-4A21-8F3A-1334DD9C5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A176119-77FF-4B83-BF96-DD675B5D3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8F5636D-D099-4FEF-BBD1-4D1B30661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55A05EA-043B-4CE0-8904-541943A633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The Daily Sales Intelligence Journal is the memory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E263625-DC7A-4913-B280-7158A5DD4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75E434-8C37-4E81-B2E1-009E52260C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06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F275905-85CE-4144-9A8E-0D389CEDE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859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F0AAD9E-33EB-4443-B94F-C193D90FB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571625"/>
            <a:ext cx="102679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Record net sales, guest count, average check, and labor hours.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1492765-67AC-485D-9414-0795C1DC68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907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F7D6DF-C832-4889-BB37-FA2295FBC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276475"/>
            <a:ext cx="102679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Capture weather severity and timing—not just “rain.”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03874CD-C760-49E6-8379-0FB324E13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956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474E412-3D51-436E-82A7-732AF05B2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981325"/>
            <a:ext cx="102679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Document school status, local events, parade days, pay cycles, traffic, construction, promotions, and catering.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F351EF4-5305-4AE9-8EE0-3435494C3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004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B4664FE-BA09-4CB8-BFE2-ECF4CFB2A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686175"/>
            <a:ext cx="102679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Edit any prior day when a governing factor is learned later.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67A8A89-726B-4FD0-8F2F-5A75A987D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053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B1305EF-2A25-48EA-814D-371A08309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391025"/>
            <a:ext cx="102679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Use the Daily Revision Log to preserve the prior understanding, new evidence, editor, approval, and forecast/labor impact.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99AD0B0-68D0-4E56-9050-79D649FAF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101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0A3058F-D086-4AF1-A4D9-A5D5D7A9F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5095875"/>
            <a:ext cx="102679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End with the observed effect and the lesson a manager should know next year.</a:t>
            </a:r>
          </a:p>
        </p:txBody>
      </p:sp>
    </p:spTree>
    <p:extLst>
      <p:ext uri="{BB962C8B-B14F-4D97-AF65-F5344CB8AC3E}">
        <p14:creationId xmlns:p14="http://schemas.microsoft.com/office/powerpoint/2010/main" val="1700501222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E13A738-B61D-4E11-9D2A-4A0F09065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F45F0DF-6FC3-43A3-8151-1AE54D2D3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F4006AE-61FD-4450-AB9C-1CE73B524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904D9E4-33AE-4FCB-8086-C2848F356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98554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Choose comparable days by demand pattern—not date alone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9C445D3-9EEE-480D-96E1-5B6772135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30867C6-801F-45D3-9DA9-B86353E3F6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07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4ED51E3-850A-4BC4-B4FA-BF63E096A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214E887-90A6-4AC6-A5F4-82C8C4097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03868E1-1641-4CC3-BF75-652302D3B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Match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779A165-9681-467C-B2C3-953CBA477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Weekday, seasonal position, school/calendar status, weather, events, promotion, hours, and capacity.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0C16A58-F5E0-4489-B757-44A01547F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B56E59A-D82C-4281-864F-8D0DC34CC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41D6160-D40E-4D16-B85A-AC34277B1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Score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581A905-DB25-4107-B465-47F5E1932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Use the controlled scoring sheet, then assign a reasoned weight to each selected day.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850EDAC-5669-4C38-9815-8FFE10B77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BD133FC-C39B-48F6-9FF2-331484659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F986CD1-F111-4390-83F0-93ED11D87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Exclude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E57A2B0-A837-4B64-B36D-C5CE87AF2C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Remove unrepeatable disruptions unless the same disruption is expected again.</a:t>
            </a:r>
          </a:p>
        </p:txBody>
      </p:sp>
    </p:spTree>
    <p:extLst>
      <p:ext uri="{BB962C8B-B14F-4D97-AF65-F5344CB8AC3E}">
        <p14:creationId xmlns:p14="http://schemas.microsoft.com/office/powerpoint/2010/main" val="883266044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21F85F-3582-4442-9953-D2457298E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0217197-4AB5-4263-BF3E-4726B0724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3CD89B8-E351-4C70-B0C8-C07ADB85A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A1C83DA-9451-40D8-ADE3-12713F527B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Build the forecast in visible layers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1238D1D-AE2F-4A90-AC6F-324FE3768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6A82483-5842-446B-AF89-F5CD20F8F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08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359D939-B067-4FA7-BF7B-CBF89EA6A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9240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BCA4877-F141-453B-AEA2-E226772A3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18097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Start with the weighted comparable-day baseline.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C39D726-A94C-4506-B4BA-56BDAF449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098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1DCADBA-126B-426B-95DD-25D9E05B5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955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Add recent trend and price/mix adjustments without double counting.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74450A6-A76D-4E4D-AB26-BFA1227AA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2956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BAECB13-F97F-45B7-97CE-07A50470F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1813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99498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Apply weather, event/calendar, promotion, capacity, and known-sales adjustments separately.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A454688-B072-4141-BE81-6F74B82BF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9814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127002E-8A14-4E4C-B70F-0378A91C8C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38671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Publish low, most-likely, and high outcomes with a confidence level.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3232FEB-4233-4F54-B397-B721F6058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667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F578B97-A401-475F-B859-3C90E7562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552950"/>
            <a:ext cx="9982200" cy="609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Write the primary assumption and secure approval.</a:t>
            </a:r>
          </a:p>
        </p:txBody>
      </p:sp>
    </p:spTree>
    <p:extLst>
      <p:ext uri="{BB962C8B-B14F-4D97-AF65-F5344CB8AC3E}">
        <p14:creationId xmlns:p14="http://schemas.microsoft.com/office/powerpoint/2010/main" val="1505301007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D301148-4BDF-41EB-B5B1-F35BA5F85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6165E61-12D5-4D3E-B9F5-EE56C1399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E790E1-490B-488F-B492-C49276120A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42900"/>
            <a:ext cx="7810500" cy="2667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0A6A6"/>
                </a:solidFill>
                <a:latin typeface="Aptos"/>
                <a:ea typeface="Aptos"/>
                <a:cs typeface="Aptos"/>
              </a:defRPr>
            </a:pPr>
            <a:r>
              <a:t>GRAVITY SALES INTELLIGENCE &amp; FORECASTING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995620C-0B0D-42EF-BFF4-D80115B9B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714375"/>
            <a:ext cx="11049000" cy="8572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Confidence expresses evidence quality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B6B5C08-66D3-4054-A879-F9AD32B32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400800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A8A24B0-8BD8-44ED-855A-A79560491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590550" cy="1905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76923"/>
          </a:bodyPr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607D8B"/>
                </a:solidFill>
                <a:latin typeface="Aptos"/>
                <a:ea typeface="Aptos"/>
                <a:cs typeface="Aptos"/>
              </a:defRPr>
            </a:pPr>
            <a:r>
              <a:t>09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62EA394-B26E-474A-B8C0-E07939DEE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5223A5E-7228-459E-A4ED-34FF53B15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500B1D5-708C-402B-A6D8-A114491752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High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5CB61C6-1870-46BE-B484-751E33B78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Strong comparables, stable operations, and known demand drivers. Default range: ±5%.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ECBBEA1-1C73-447C-B9D0-D31DA9B78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E2575D3-D270-48AD-82F0-1A1C7B26A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8465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A23B"/>
          </a:solidFill>
          <a:ln xmlns:a="http://schemas.openxmlformats.org/drawingml/2006/main" w="0">
            <a:solidFill>
              <a:srgbClr val="E9A23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DEDB73A-69B5-4947-BE23-D0A7CA41B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Medium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AA72EC4-39C8-420D-BCF6-8D20F997A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7515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Useful history with meaningful uncertainty or mixed signals. Default range: ±10%.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AD6897A-E669-4C61-83DC-90B1CCBBE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2F4"/>
          </a:solidFill>
          <a:ln xmlns:a="http://schemas.openxmlformats.org/drawingml/2006/main" w="0">
            <a:solidFill>
              <a:srgbClr val="EAF2F4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97BD516-189D-4250-8AF7-FCDCCCBB5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12100" y="2000250"/>
            <a:ext cx="34988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C5A6B84-440E-4715-8AC6-4AFA1142E3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2266950"/>
            <a:ext cx="3117850" cy="62865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32B3A"/>
                </a:solidFill>
                <a:latin typeface="Aptos"/>
                <a:ea typeface="Aptos"/>
                <a:cs typeface="Aptos"/>
              </a:defRPr>
            </a:pPr>
            <a:r>
              <a:t>Low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7F72AE1-25B9-4EDD-BA0F-00CABDE3D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02600" y="3000375"/>
            <a:ext cx="3117850" cy="204787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57150" tIns="38100" rIns="57150" bIns="3810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263238"/>
                </a:solidFill>
                <a:latin typeface="Aptos"/>
                <a:ea typeface="Aptos"/>
                <a:cs typeface="Aptos"/>
              </a:defRPr>
            </a:pPr>
            <a:r>
              <a:t>Weak history, unusual conditions, or a new operating pattern. Default range: ±20%.</a:t>
            </a:r>
          </a:p>
        </p:txBody>
      </p:sp>
    </p:spTree>
    <p:extLst>
      <p:ext uri="{BB962C8B-B14F-4D97-AF65-F5344CB8AC3E}">
        <p14:creationId xmlns:p14="http://schemas.microsoft.com/office/powerpoint/2010/main" val="108846063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2026-08-11T05:51:25.1140000Z</dcterms:created>
  <dcterms:modified xsi:type="dcterms:W3CDTF">2026-08-11T05:51:25.1140000Z</dcterms:modified>
</coreProperties>
</file>