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502920"/>
            <a:ext cx="10789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THE GRAVITY RESTAURANT LEADERSHIP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34440"/>
            <a:ext cx="10698480" cy="13258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3400" b="1">
                <a:solidFill>
                  <a:srgbClr val="FFFFFF"/>
                </a:solidFill>
                <a:latin typeface="Aptos"/>
              </a:rPr>
              <a:t>The Gravity Employee Training &amp; Certification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788920"/>
            <a:ext cx="9875520" cy="7772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900" b="0">
                <a:solidFill>
                  <a:srgbClr val="F7F1E3"/>
                </a:solidFill>
                <a:latin typeface="Aptos"/>
              </a:rPr>
              <a:t>A controlled path from onboarding to demonstrated competency, certification, retraining, and renewal.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4937760"/>
            <a:ext cx="4663440" cy="4114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MANAGER TRAINING | RELEASE 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532120"/>
            <a:ext cx="5943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Aptos"/>
              </a:rPr>
              <a:t>Thomas Monroe Books | Thomas Butler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GRV-T16–GRV-T20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Competency, Trainer Calibration &amp; Certification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trainers authorized and calibrated?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observations evidence-based and repeatable?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certification expire or get reviewed when the standard changes?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GRV-T16  Guest Recovery Mastery Sheet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GRV-T17  Opening &amp; Closing Task Mastery Sheet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GRV-T18  Position Task SOP Template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GRV-T19  Trainer Authorization &amp; Calibration Form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GRV-T20  Employee Training Sign-Off Page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r>
              <a:t>STATUS STANDARD  NS Not Started • L Learning • P Practicing • D Demonstrated • V Verified • C Certified • R Retraining Required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GRV-T21–GRV-T25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Certification, Coaching &amp; Review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coaching and retraining separated from punishment?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30-day and department reviews surface support needs?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station certifications current?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GRV-T21  Station Certification Page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GRV-T22  Coaching Conversation Log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GRV-T23  Retraining Assignment Log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GRV-T24  30-Day Employee Review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GRV-T25  Department Training Scorecard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Retraining without a defined gap and retest becomes repetitive coaching.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GRV-T26–GRV-T30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System Health, Cross-Training &amp; Renewal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the restaurant see qualification depth by employee and station?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training gaps ranked by risk?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 recertification and corrective action close with evidence?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GRV-T26  Team Competency &amp; Certification Matrix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GRV-T27  Cross-Training Coverage &amp; Qualification Map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GRV-T28  Training Gap &amp; Risk Priority Review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GRV-T29  Training Corrective Action &amp; Recertification Log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GRV-T30  Monthly Training Health Scorecard &amp; Improvement 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A restaurant cannot schedule confidently when qualification status is scattered or stale.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digital control center turns records into management visibility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INPUT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Approved source data, assumptions, owners, dates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CALCULATE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900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Variance, completion, exception, trend, exposure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6364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CHECK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Missing source, overdue action, failed control, stale review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98280" y="1828800"/>
            <a:ext cx="246888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DECIDE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8280" y="2423160"/>
            <a:ext cx="2468880" cy="196596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Owner, corrective action, due date, verification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66360"/>
            <a:ext cx="106070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1">
                <a:solidFill>
                  <a:srgbClr val="F7F1E3"/>
                </a:solidFill>
                <a:latin typeface="Aptos"/>
              </a:rPr>
              <a:t>Review failed checks before reading the dashboard. The workbook is a control center, not the official source record.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Every meaningful record must lead to a useful next step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60020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7320" y="160020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Identify the record and source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6888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7320" y="246888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Capture subject-specific evidence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33756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7320" y="333756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State the exception or variance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17320" y="420624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Assign the decision and owner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074920"/>
            <a:ext cx="502920" cy="50292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5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7320" y="5074920"/>
            <a:ext cx="969264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Set verification and next review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review rhythm is what makes the system live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63040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SHIFT / EVENT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34640" y="1463040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Capture and correct immediate exceptions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DAILY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395728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Check completion and unresolved risk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328416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WEEKLY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4640" y="3328416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Review patterns and 1–3 priority 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261104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MONTHLY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4640" y="4261104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Score system health and repeated causes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193792"/>
            <a:ext cx="20116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90 DAYS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5193792"/>
            <a:ext cx="82296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Reset priorities and verify system change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Corrective action closes with verification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Failed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2316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Contain / protect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4340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Find cause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Assign correction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388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Retest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04120" y="2240280"/>
            <a:ext cx="160020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Close or escalate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977639"/>
            <a:ext cx="10424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7F1E3"/>
                </a:solidFill>
                <a:latin typeface="Aptos"/>
              </a:rPr>
              <a:t>Use one shared status path: Open → Assigned → Corrected → Verified Closed. Do not call an action complete because someone said it was done; close it when evidence shows the control works.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Five implementation mistakes to avoid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5880" y="1554480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Launching all 30 tools at once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95728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25880" y="2395728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Using forms without a review meeting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36976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5880" y="3236976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Typing over source records or formula cells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078224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5880" y="4078224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Keeping several unlabeled “final” versions in circulation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4919472"/>
            <a:ext cx="457200" cy="457200"/>
          </a:xfrm>
          <a:prstGeom prst="rect">
            <a:avLst/>
          </a:prstGeom>
          <a:solidFill>
            <a:srgbClr val="B38B2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400" b="1">
                <a:solidFill>
                  <a:srgbClr val="0B2545"/>
                </a:solidFill>
                <a:latin typeface="Apto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25880" y="4919472"/>
            <a:ext cx="9875520" cy="5029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Aptos"/>
              </a:rPr>
              <a:t>Treating a metric improvement as success when safety, quality, legality, or guest experience weakened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Choose the pace without changing the standard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30-DAY ACCELERATED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DAYS 1-30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r>
              <a:t>Measure + Define • Train + Pilot • Execute • Stress-Test • Verify + Decide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3484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60-DAY GUIDED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3484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DAYS 1-30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3484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r>
              <a:t>Learn + Measure • Define + Prepare • Train + Practice • Day-30 Midpoint Gate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1828800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60-DAY GUIDED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2487168"/>
            <a:ext cx="338328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r>
              <a:t>DAYS 31-60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3291840"/>
            <a:ext cx="3383280" cy="182880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r>
              <a:t>Guided Execution • Stress-Test • Verify + Hold • Day-60 Final Decision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Use current sources and disclose limits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4173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Restaurant source records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4173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Job descriptions, approved SOPs, station standards, training plans, observation records, sign-offs, certifications, and manager reviews.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3317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U.S. Department of Labor - Restaurant Employment Toolkit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3317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https://www.dol.gov/agencies/whd/compliance-assistance/toolkits/restaurant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2461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OSHA - Recommended Practices for Safety and Health Programs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2461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https://www.osha.gov/safety-management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160520"/>
            <a:ext cx="3017520" cy="5486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B38B2E"/>
                </a:solidFill>
                <a:latin typeface="Aptos"/>
              </a:rPr>
              <a:t>FDA Retail Food Protection training resources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160520"/>
            <a:ext cx="7406640" cy="64008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150" b="0">
                <a:solidFill>
                  <a:srgbClr val="F7F1E3"/>
                </a:solidFill>
                <a:latin typeface="Aptos"/>
              </a:rPr>
              <a:t>https://www.fda.gov/food/retail-food-industryregulatory-assistance-training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50" b="1">
                <a:solidFill>
                  <a:srgbClr val="FFFFFF"/>
                </a:solidFill>
                <a:latin typeface="Aptos"/>
              </a:rPr>
              <a:t>Verify source pages and applicable requirements before relying on a legal, regulatory, health, payroll, or compliance conclusion.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The problem this system is built to solve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1078992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800" b="0">
                <a:solidFill>
                  <a:srgbClr val="F7F1E3"/>
                </a:solidFill>
                <a:latin typeface="Aptos"/>
              </a:rPr>
              <a:t>Creates one controlled path from hiring readiness to onboarding, station training, competency verification, trainer calibration, retraining, reviews, certification, and renewal.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TRUTH
What is actually happening?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484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COST
What does the gap damage?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2743200"/>
            <a:ext cx="3291840" cy="17373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SYSTEM
What control prevents recurrence?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85800" y="685800"/>
            <a:ext cx="1060704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00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1560" y="1600200"/>
            <a:ext cx="10058400" cy="68580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Aptos"/>
              </a:rPr>
              <a:t>Face the truth. Name the cost. Build the system.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7320" y="2788920"/>
            <a:ext cx="9326880" cy="10058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2100" b="1">
                <a:solidFill>
                  <a:srgbClr val="F7F1E3"/>
                </a:solidFill>
                <a:latin typeface="Aptos"/>
              </a:rPr>
              <a:t>The Gravity Employee Training &amp; Certification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1680" y="4572000"/>
            <a:ext cx="8138160" cy="73152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ctr"/>
            <a:r>
              <a:rPr sz="1200" b="1">
                <a:solidFill>
                  <a:srgbClr val="B38B2E"/>
                </a:solidFill>
                <a:latin typeface="Aptos"/>
              </a:rPr>
              <a:t>GRV-T01–GRV-T30 | Thomas Monroe Books | Thomas Butler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rules define a real operating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1  One official tool ID and name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60020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2  One named owner and frequency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3  One source and limitation standard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301752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4  One decision and escalation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5  One corrective-action and verification loop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34840"/>
            <a:ext cx="5120640" cy="960120"/>
          </a:xfrm>
          <a:prstGeom prst="rect">
            <a:avLst/>
          </a:prstGeom>
          <a:solidFill>
            <a:srgbClr val="14375E"/>
          </a:solidFill>
          <a:ln>
            <a:solidFill>
              <a:srgbClr val="2C527B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700" b="1">
                <a:solidFill>
                  <a:srgbClr val="FFFFFF"/>
                </a:solidFill>
                <a:latin typeface="Aptos"/>
              </a:rPr>
              <a:t>6  No local duplicate becomes “the standard” by accident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This system owns one subject — not everything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GRV-M Manager Development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3320" y="1508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Develops management and leadership capability. GRV-T controls employee, position, station, and trainer qualification evidence.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651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SOP Library / GRV-S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03320" y="2651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Defines approved tasks and procedures. GRV-T verifies that employees learn, demonstrate, and renew those standards.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3794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GRV-C Labor &amp; Workforce Control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3320" y="3794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Uses certification and cross-training evidence to plan coverage. GRV-T owns training records and competency status.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4937760"/>
            <a:ext cx="3017520" cy="56692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B38B2E"/>
                </a:solidFill>
                <a:latin typeface="Aptos"/>
              </a:rPr>
              <a:t>GRV-FS Food Safety &amp; Sanitation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03320" y="4937760"/>
            <a:ext cx="758952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0">
                <a:solidFill>
                  <a:srgbClr val="F7F1E3"/>
                </a:solidFill>
                <a:latin typeface="Aptos"/>
              </a:rPr>
              <a:t>Owns food-safety source requirements and food-safety competency standards. GRV-T records delivery and demonstrated competency where the role requires it.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Six operating areas cover the full control path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T01–T05  Training Governance &amp; New-Hire Readiness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1508760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T06–T10  Onboarding &amp; Role Introduction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T11–T15  Station Training &amp; Task Mastery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990088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T16–T20  Competency, Trainer Calibration &amp; Certification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T21–T25  Certification, Coaching &amp; Review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4471416"/>
            <a:ext cx="5166360" cy="1051560"/>
          </a:xfrm>
          <a:prstGeom prst="rect">
            <a:avLst/>
          </a:prstGeom>
          <a:solidFill>
            <a:srgbClr val="14375E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T26–T30  System Health, Cross-Training &amp; Renewal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THE GRAVITY SYSTEM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Ownership must be visible before records are collected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554480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Sponsor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800" y="1554480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Approves authority, resources, risk decisions, and priorities.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60603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System owner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260603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Maintains the current control center and review rhythm.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65759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Manager / record owner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365759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Creates evidence and acts within approved authority.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709159"/>
            <a:ext cx="22860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1">
                <a:solidFill>
                  <a:srgbClr val="B38B2E"/>
                </a:solidFill>
                <a:latin typeface="Aptos"/>
              </a:rPr>
              <a:t>Qualified reviewer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1800" y="4709159"/>
            <a:ext cx="8229600" cy="65836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500" b="0">
                <a:solidFill>
                  <a:srgbClr val="F7F1E3"/>
                </a:solidFill>
                <a:latin typeface="Aptos"/>
              </a:rPr>
              <a:t>Handles legal, regulatory, payroll, safety, health, or specialized judgment.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5760720"/>
            <a:ext cx="10607040" cy="475488"/>
          </a:xfrm>
          <a:prstGeom prst="rect">
            <a:avLst/>
          </a:prstGeom>
          <a:solidFill>
            <a:srgbClr val="7A2E2A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If authority or source validity is unclear, pause the affected decision when feasible and escalate — do not invent a local rule.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GRV-T01–GRV-T05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Training Governance &amp; New-Hire Readiness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Is the role and training path defined before the employee arrives?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trainers, materials, access, and expectations ready?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required source standards current?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GRV-T01  New Hire Readiness Checklist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GRV-T02  First Day Welcome Checklist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GRV-T03  Employee Information &amp; Position Setup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GRV-T04  Restaurant Tour Checklist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GRV-T05  Safety &amp; Sanitation Introduction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Hiring readiness failures become a bad first day and inconsistent expectations.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GRV-T06–GRV-T10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Onboarding &amp; Role Introduction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onboarding explain how the restaurant actually works, not just policies?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service culture, safety, and role boundaries clear?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unresolved questions carried forward?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GRV-T06  Service Culture Introduction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GRV-T07  First Week Training Plan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GRV-T08  New Hire Onboarding Completion Page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GRV-T09  Server Training Tracker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GRV-T10  Host Training Tracker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Orientation without role practice gives information but not capability.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254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743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850" b="1">
                <a:solidFill>
                  <a:srgbClr val="B38B2E"/>
                </a:solidFill>
                <a:latin typeface="Aptos"/>
              </a:rPr>
              <a:t>GRV-T11–GRV-T15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01400" y="256032"/>
            <a:ext cx="50292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r"/>
            <a:r>
              <a:rPr sz="900" b="1">
                <a:solidFill>
                  <a:srgbClr val="B38B2E"/>
                </a:solidFill>
                <a:latin typeface="Aptos"/>
              </a:rPr>
              <a:t>09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621792"/>
            <a:ext cx="10972800" cy="5943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2300" b="1">
                <a:solidFill>
                  <a:srgbClr val="FFFFFF"/>
                </a:solidFill>
                <a:latin typeface="Aptos"/>
              </a:rPr>
              <a:t>Station Training &amp; Task Mastery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" y="1261872"/>
            <a:ext cx="11201400" cy="27432"/>
          </a:xfrm>
          <a:prstGeom prst="rect">
            <a:avLst/>
          </a:prstGeom>
          <a:solidFill>
            <a:srgbClr val="B38B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MANAGEMENT QUESTIONS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192024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Does station training require demonstration?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288036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Are task standards tied to current SOPs?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5166360" cy="749808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400" b="0">
                <a:solidFill>
                  <a:srgbClr val="F7F1E3"/>
                </a:solidFill>
                <a:latin typeface="Aptos"/>
              </a:rPr>
              <a:t>• Can managers tell what the employee can do independently?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72200" y="1554480"/>
            <a:ext cx="5212080" cy="365760"/>
          </a:xfrm>
          <a:prstGeom prst="rect">
            <a:avLst/>
          </a:prstGeom>
          <a:noFill/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000" b="1">
                <a:solidFill>
                  <a:srgbClr val="B38B2E"/>
                </a:solidFill>
                <a:latin typeface="Aptos"/>
              </a:rPr>
              <a:t>TOOLS IN THIS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7920" y="1920240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GRV-T11  Cook Training Tracker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7920" y="2670048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GRV-T12  Dishwasher Training Tracker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17920" y="3419856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GRV-T13  Manager Training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9663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GRV-T14  FOH Task Mastery Sheet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7920" y="4919472"/>
            <a:ext cx="4983480" cy="621792"/>
          </a:xfrm>
          <a:prstGeom prst="rect">
            <a:avLst/>
          </a:prstGeom>
          <a:solidFill>
            <a:srgbClr val="14375E"/>
          </a:solidFill>
          <a:ln>
            <a:noFill/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250" b="1">
                <a:solidFill>
                  <a:srgbClr val="FFFFFF"/>
                </a:solidFill>
                <a:latin typeface="Aptos"/>
              </a:rPr>
              <a:t>GRV-T15  BOH Task Mastery Sheet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" y="5257800"/>
            <a:ext cx="10515600" cy="841248"/>
          </a:xfrm>
          <a:prstGeom prst="rect">
            <a:avLst/>
          </a:prstGeom>
          <a:solidFill>
            <a:srgbClr val="5B4520"/>
          </a:solidFill>
          <a:ln>
            <a:solidFill>
              <a:srgbClr val="B38B2E"/>
            </a:solidFill>
          </a:ln>
        </p:spPr>
        <p:txBody>
          <a:bodyPr wrap="square" lIns="73152" rIns="73152" tIns="73152" bIns="73152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Aptos"/>
              </a:rPr>
              <a:t>CONTROL RISK  Training trackers that measure attendance instead of demonstration create false readiness.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